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7" r:id="rId2"/>
    <p:sldId id="258" r:id="rId3"/>
    <p:sldId id="260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88163" cy="100203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b="1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660" autoAdjust="0"/>
  </p:normalViewPr>
  <p:slideViewPr>
    <p:cSldViewPr>
      <p:cViewPr varScale="1">
        <p:scale>
          <a:sx n="126" d="100"/>
          <a:sy n="126" d="100"/>
        </p:scale>
        <p:origin x="119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" d="100"/>
          <a:sy n="10" d="100"/>
        </p:scale>
        <p:origin x="-102" y="-2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A975998-5051-448A-82BD-BADB2E1B840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2C74E14-4F39-47FF-9307-9D3BA5D3D3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3CD3988-674E-4936-8129-C659573FCFC3}"/>
              </a:ext>
            </a:extLst>
          </p:cNvPr>
          <p:cNvSpPr>
            <a:spLocks noChangeArrowheads="1" noTextEdit="1"/>
          </p:cNvSpPr>
          <p:nvPr>
            <p:ph type="sldImg" idx="5"/>
          </p:nvPr>
        </p:nvSpPr>
        <p:spPr bwMode="auto">
          <a:xfrm>
            <a:off x="966788" y="790575"/>
            <a:ext cx="4956175" cy="371633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564F1FE1-E91F-406C-B0A8-AF91B979ED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43450"/>
            <a:ext cx="5049837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B1FFDBEA-9B1A-4E63-B0BF-50BAF4A642F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6900"/>
            <a:ext cx="29845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 eaLnBrk="0" hangingPunct="0">
              <a:buSzTx/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E2CC9913-15A4-47EF-819F-485249B0B8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03663" y="9486900"/>
            <a:ext cx="29845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buSzPct val="100000"/>
              <a:defRPr sz="1200" b="0">
                <a:latin typeface="Times New Roman" panose="02020603050405020304" pitchFamily="18" charset="0"/>
              </a:defRPr>
            </a:lvl1pPr>
          </a:lstStyle>
          <a:p>
            <a:fld id="{E6C269E0-BC84-479D-AE38-D820F3DDC94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defPPr/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8139613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2697362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8590418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defPPr/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693139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defPPr/>
            <a:lvl1pPr algn="l">
              <a:defRPr sz="4000" b="1" cap="all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2381050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defPPr/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6964056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  <a:lvl1pPr>
              <a:defRPr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defPPr/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defPPr/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531154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defPPr/>
          </a:lstStyle>
          <a:p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403911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47723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defPPr/>
            <a:lvl1pPr algn="l">
              <a:defRPr sz="2000" b="1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defPPr/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314260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defPPr/>
            <a:lvl1pPr algn="l">
              <a:defRPr sz="2000" b="1"/>
            </a:lvl1pPr>
          </a:lstStyle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defPPr/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552487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031">
            <a:extLst>
              <a:ext uri="{FF2B5EF4-FFF2-40B4-BE49-F238E27FC236}">
                <a16:creationId xmlns:a16="http://schemas.microsoft.com/office/drawing/2014/main" id="{06EE7DC0-B1D3-4EE0-94C0-4F1004A41BCD}"/>
              </a:ext>
            </a:extLst>
          </p:cNvPr>
          <p:cNvSpPr/>
          <p:nvPr/>
        </p:nvSpPr>
        <p:spPr>
          <a:xfrm>
            <a:off x="6096000" y="228600"/>
            <a:ext cx="2501900" cy="458788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>
              <a:defRPr/>
            </a:pPr>
            <a:r>
              <a:rPr lang="de-DE" altLang="de-DE" sz="8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cs typeface="Arial"/>
                <a:sym typeface="Wingdings"/>
              </a:rPr>
              <a:t>Lehrgang: Truppmann -Teil 1- Grundausbildung</a:t>
            </a:r>
          </a:p>
          <a:p>
            <a:pPr>
              <a:defRPr/>
            </a:pPr>
            <a:r>
              <a:rPr lang="de-DE" altLang="de-DE" sz="8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cs typeface="Arial"/>
                <a:sym typeface="Wingdings"/>
              </a:rPr>
              <a:t>Thema:      Lehrgangseinführung/- beginn</a:t>
            </a:r>
          </a:p>
          <a:p>
            <a:pPr>
              <a:defRPr/>
            </a:pPr>
            <a:r>
              <a:rPr lang="de-DE" altLang="de-DE" sz="8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cs typeface="Arial"/>
                <a:sym typeface="Wingdings"/>
              </a:rPr>
              <a:t>Stand:        11/2017</a:t>
            </a:r>
            <a:endParaRPr lang="de-DE" altLang="de-DE" sz="1000">
              <a:cs typeface="Times New Roman" panose="02020603050405020304" pitchFamily="18" charset="0"/>
            </a:endParaRPr>
          </a:p>
        </p:txBody>
      </p:sp>
      <p:sp>
        <p:nvSpPr>
          <p:cNvPr id="1027" name="Text Box 1032">
            <a:extLst>
              <a:ext uri="{FF2B5EF4-FFF2-40B4-BE49-F238E27FC236}">
                <a16:creationId xmlns:a16="http://schemas.microsoft.com/office/drawing/2014/main" id="{7C35D3E9-40B9-44D5-90B1-A128DA94D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04800"/>
            <a:ext cx="1858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eaLnBrk="0" hangingPunct="0"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eaLnBrk="0" hangingPunct="0"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eaLnBrk="0" hangingPunct="0"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eaLnBrk="0" hangingPunct="0"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>
              <a:buSzPct val="100000"/>
              <a:defRPr/>
            </a:pPr>
            <a:r>
              <a:rPr lang="de-DE" altLang="de-DE" sz="1000"/>
              <a:t>Feuerwehr-Kreisausbildung</a:t>
            </a:r>
          </a:p>
          <a:p>
            <a:pPr algn="ctr">
              <a:buSzPct val="100000"/>
              <a:defRPr/>
            </a:pPr>
            <a:r>
              <a:rPr lang="de-DE" altLang="de-DE" sz="1000"/>
              <a:t>Rheinland-Pfalz</a:t>
            </a:r>
            <a:endParaRPr lang="de-DE" altLang="de-DE" sz="1600"/>
          </a:p>
        </p:txBody>
      </p:sp>
      <p:cxnSp>
        <p:nvCxnSpPr>
          <p:cNvPr id="1028" name="Line 1033">
            <a:extLst>
              <a:ext uri="{FF2B5EF4-FFF2-40B4-BE49-F238E27FC236}">
                <a16:creationId xmlns:a16="http://schemas.microsoft.com/office/drawing/2014/main" id="{FD02859F-6105-451E-9433-0932B482248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400" y="990600"/>
            <a:ext cx="8001000" cy="0"/>
          </a:xfrm>
          <a:prstGeom prst="line">
            <a:avLst/>
          </a:prstGeom>
          <a:noFill/>
          <a:ln w="12700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29" name="Picture 1034" descr="Rplfarb3">
            <a:extLst>
              <a:ext uri="{FF2B5EF4-FFF2-40B4-BE49-F238E27FC236}">
                <a16:creationId xmlns:a16="http://schemas.microsoft.com/office/drawing/2014/main" id="{F46DB13E-4EED-4B3E-81DE-BDAE1C415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55086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035">
            <a:extLst>
              <a:ext uri="{FF2B5EF4-FFF2-40B4-BE49-F238E27FC236}">
                <a16:creationId xmlns:a16="http://schemas.microsoft.com/office/drawing/2014/main" id="{7CEEE948-53E1-4902-ABF9-BA07E63A4453}"/>
              </a:ext>
            </a:extLst>
          </p:cNvPr>
          <p:cNvSpPr/>
          <p:nvPr/>
        </p:nvSpPr>
        <p:spPr>
          <a:xfrm>
            <a:off x="609600" y="6172200"/>
            <a:ext cx="3736975" cy="336550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800" b="1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>
              <a:defRPr/>
            </a:pPr>
            <a:r>
              <a:rPr lang="de-DE" altLang="de-DE" sz="800" b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cs typeface="Arial"/>
                <a:sym typeface="Wingdings"/>
              </a:rPr>
              <a:t>© Copyright 2005: Feuerwehr- und Katastrophenschutzschule Rheinland-Pfalz</a:t>
            </a:r>
          </a:p>
          <a:p>
            <a:pPr>
              <a:defRPr/>
            </a:pPr>
            <a:r>
              <a:rPr lang="de-DE" altLang="de-DE" sz="800" b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cs typeface="Arial"/>
                <a:sym typeface="Wingdings"/>
              </a:rPr>
              <a:t>Bildquelle: LFKS</a:t>
            </a:r>
            <a:endParaRPr lang="de-DE" altLang="de-DE" sz="800" b="0">
              <a:cs typeface="Times New Roman" panose="02020603050405020304" pitchFamily="18" charset="0"/>
            </a:endParaRPr>
          </a:p>
        </p:txBody>
      </p:sp>
      <p:cxnSp>
        <p:nvCxnSpPr>
          <p:cNvPr id="1031" name="Line 1036">
            <a:extLst>
              <a:ext uri="{FF2B5EF4-FFF2-40B4-BE49-F238E27FC236}">
                <a16:creationId xmlns:a16="http://schemas.microsoft.com/office/drawing/2014/main" id="{3335C15D-8B2C-484A-8B5A-2A4A7A7D5C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400" y="6096000"/>
            <a:ext cx="8001000" cy="0"/>
          </a:xfrm>
          <a:prstGeom prst="line">
            <a:avLst/>
          </a:prstGeom>
          <a:noFill/>
          <a:ln w="12700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defPPr/>
      <a:lvl1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sz="4400">
          <a:solidFill>
            <a:srgbClr val="000000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defPPr/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rgbClr val="000000"/>
          </a:solidFill>
          <a:latin typeface="+mn-lt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000000"/>
          </a:solidFill>
          <a:latin typeface="+mn-lt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rgbClr val="000000"/>
          </a:solidFill>
          <a:latin typeface="+mn-lt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000000"/>
          </a:solidFill>
          <a:latin typeface="+mn-lt"/>
          <a:cs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>
            <a:extLst>
              <a:ext uri="{FF2B5EF4-FFF2-40B4-BE49-F238E27FC236}">
                <a16:creationId xmlns:a16="http://schemas.microsoft.com/office/drawing/2014/main" id="{FE0EDEA8-261C-4AA3-B055-F11AFD805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4339" name="Text Box 29">
            <a:extLst>
              <a:ext uri="{FF2B5EF4-FFF2-40B4-BE49-F238E27FC236}">
                <a16:creationId xmlns:a16="http://schemas.microsoft.com/office/drawing/2014/main" id="{AAF180CF-CE11-4EF1-AF66-8E1F74E4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752600"/>
            <a:ext cx="69183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/>
              <a:t>Lehrgang:	Truppmannausbildung Teil 1</a:t>
            </a:r>
          </a:p>
          <a:p>
            <a:r>
              <a:rPr lang="en-US" altLang="de-DE"/>
              <a:t>		(Grundausbildungslehrgang)</a:t>
            </a:r>
          </a:p>
        </p:txBody>
      </p:sp>
      <p:sp>
        <p:nvSpPr>
          <p:cNvPr id="14340" name="Text Box 30">
            <a:extLst>
              <a:ext uri="{FF2B5EF4-FFF2-40B4-BE49-F238E27FC236}">
                <a16:creationId xmlns:a16="http://schemas.microsoft.com/office/drawing/2014/main" id="{EFF16B54-2160-4BAD-A0E2-E560ADB96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114800"/>
            <a:ext cx="7146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>
                <a:solidFill>
                  <a:srgbClr val="3333CC"/>
                </a:solidFill>
                <a:sym typeface="Wingdings" panose="05000000000000000000" pitchFamily="2" charset="2"/>
              </a:rPr>
              <a:t>Lehrgangseinführung / Lehrgangsbeginn</a:t>
            </a:r>
            <a:endParaRPr lang="de-DE" altLang="de-DE">
              <a:solidFill>
                <a:schemeClr val="accent2"/>
              </a:solidFill>
            </a:endParaRPr>
          </a:p>
        </p:txBody>
      </p:sp>
      <p:sp>
        <p:nvSpPr>
          <p:cNvPr id="14341" name="Text Box 31">
            <a:extLst>
              <a:ext uri="{FF2B5EF4-FFF2-40B4-BE49-F238E27FC236}">
                <a16:creationId xmlns:a16="http://schemas.microsoft.com/office/drawing/2014/main" id="{8636D41A-59B5-4C3E-9598-C9D83C84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352800"/>
            <a:ext cx="760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/>
              <a:t>1. Lehrgangsorganisation Grundausbildung</a:t>
            </a:r>
          </a:p>
        </p:txBody>
      </p:sp>
      <p:sp>
        <p:nvSpPr>
          <p:cNvPr id="14342" name="Rectangle 32">
            <a:extLst>
              <a:ext uri="{FF2B5EF4-FFF2-40B4-BE49-F238E27FC236}">
                <a16:creationId xmlns:a16="http://schemas.microsoft.com/office/drawing/2014/main" id="{C8F2E926-381E-4D09-888E-7284A07F39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553200" y="6324600"/>
            <a:ext cx="6096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Deckblatt</a:t>
            </a:r>
            <a:endParaRPr lang="de-DE" altLang="de-DE" sz="8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1B0BE82-CE22-4440-A0D8-2CA2695CE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E04885C8-6985-485A-9D6D-2CB40CE41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5459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3333CC"/>
                </a:solidFill>
              </a:rPr>
              <a:t>Die Truppausbildung gliedert sich in</a:t>
            </a:r>
            <a:endParaRPr lang="de-DE" altLang="de-DE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84F250CC-26BA-45BA-9004-9B3290D90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0"/>
            <a:ext cx="5757863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400">
                <a:sym typeface="Wingdings" panose="05000000000000000000" pitchFamily="2" charset="2"/>
              </a:rPr>
              <a:t> </a:t>
            </a:r>
            <a:r>
              <a:rPr lang="de-DE" altLang="de-DE" sz="2000">
                <a:sym typeface="Wingdings" panose="05000000000000000000" pitchFamily="2" charset="2"/>
              </a:rPr>
              <a:t>die Truppmannausbildung, </a:t>
            </a:r>
            <a:r>
              <a:rPr lang="de-DE" altLang="de-DE" sz="2000" b="0">
                <a:sym typeface="Wingdings" panose="05000000000000000000" pitchFamily="2" charset="2"/>
              </a:rPr>
              <a:t>bestehend aus</a:t>
            </a:r>
          </a:p>
          <a:p>
            <a:r>
              <a:rPr lang="de-DE" altLang="de-DE" sz="2000">
                <a:sym typeface="Wingdings" panose="05000000000000000000" pitchFamily="2" charset="2"/>
              </a:rPr>
              <a:t>  </a:t>
            </a:r>
            <a:r>
              <a:rPr lang="de-DE" altLang="de-DE" sz="2000" b="0">
                <a:sym typeface="Wingdings" panose="05000000000000000000" pitchFamily="2" charset="2"/>
              </a:rPr>
              <a:t>- Truppmann Teil 1 (Grundausbildungslehrgang)</a:t>
            </a:r>
          </a:p>
          <a:p>
            <a:r>
              <a:rPr lang="de-DE" altLang="de-DE" sz="2000" b="0">
                <a:sym typeface="Wingdings" panose="05000000000000000000" pitchFamily="2" charset="2"/>
              </a:rPr>
              <a:t>    Dauer: mindestens 70 Stunden</a:t>
            </a:r>
          </a:p>
          <a:p>
            <a:r>
              <a:rPr lang="de-DE" altLang="de-DE" sz="2400" b="0">
                <a:sym typeface="Wingdings" panose="05000000000000000000" pitchFamily="2" charset="2"/>
              </a:rPr>
              <a:t>    </a:t>
            </a:r>
            <a:endParaRPr lang="de-DE" altLang="de-DE" sz="2400">
              <a:solidFill>
                <a:schemeClr val="tx1"/>
              </a:solidFill>
            </a:endParaRPr>
          </a:p>
        </p:txBody>
      </p:sp>
      <p:sp>
        <p:nvSpPr>
          <p:cNvPr id="3077" name="Text Box 6">
            <a:extLst>
              <a:ext uri="{FF2B5EF4-FFF2-40B4-BE49-F238E27FC236}">
                <a16:creationId xmlns:a16="http://schemas.microsoft.com/office/drawing/2014/main" id="{26AF7342-ECBE-4C87-A111-6338FDA4C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505200"/>
            <a:ext cx="6096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000" b="0">
                <a:sym typeface="Wingdings" panose="05000000000000000000" pitchFamily="2" charset="2"/>
              </a:rPr>
              <a:t>-</a:t>
            </a:r>
            <a:r>
              <a:rPr lang="de-DE" altLang="de-DE" sz="2400" b="0">
                <a:sym typeface="Wingdings" panose="05000000000000000000" pitchFamily="2" charset="2"/>
              </a:rPr>
              <a:t> </a:t>
            </a:r>
            <a:r>
              <a:rPr lang="de-DE" altLang="de-DE" sz="2000" b="0">
                <a:sym typeface="Wingdings" panose="05000000000000000000" pitchFamily="2" charset="2"/>
              </a:rPr>
              <a:t>Truppmann Teil 2</a:t>
            </a:r>
          </a:p>
          <a:p>
            <a:r>
              <a:rPr lang="de-DE" altLang="de-DE" sz="2000" b="0">
                <a:sym typeface="Wingdings" panose="05000000000000000000" pitchFamily="2" charset="2"/>
              </a:rPr>
              <a:t>  Tätigkeit innerhalb der Einheit im Einsatz- und Aus-</a:t>
            </a:r>
          </a:p>
          <a:p>
            <a:r>
              <a:rPr lang="de-DE" altLang="de-DE" sz="2000" b="0">
                <a:sym typeface="Wingdings" panose="05000000000000000000" pitchFamily="2" charset="2"/>
              </a:rPr>
              <a:t>  bildungsdienst</a:t>
            </a:r>
          </a:p>
          <a:p>
            <a:r>
              <a:rPr lang="de-DE" altLang="de-DE" sz="2000" b="0">
                <a:sym typeface="Wingdings" panose="05000000000000000000" pitchFamily="2" charset="2"/>
              </a:rPr>
              <a:t>  Dauer: mindestens 80 Stunden in zwei Jahren</a:t>
            </a:r>
            <a:endParaRPr lang="de-DE" altLang="de-DE" sz="2400" b="0">
              <a:solidFill>
                <a:schemeClr val="tx1"/>
              </a:solidFill>
            </a:endParaRPr>
          </a:p>
        </p:txBody>
      </p:sp>
      <p:sp>
        <p:nvSpPr>
          <p:cNvPr id="3078" name="Text Box 7">
            <a:extLst>
              <a:ext uri="{FF2B5EF4-FFF2-40B4-BE49-F238E27FC236}">
                <a16:creationId xmlns:a16="http://schemas.microsoft.com/office/drawing/2014/main" id="{CE5DA3B8-FB4D-4843-BA1B-306F39B7C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396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400">
                <a:sym typeface="Wingdings" panose="05000000000000000000" pitchFamily="2" charset="2"/>
              </a:rPr>
              <a:t> </a:t>
            </a:r>
            <a:r>
              <a:rPr lang="de-DE" altLang="de-DE" sz="2000">
                <a:sym typeface="Wingdings" panose="05000000000000000000" pitchFamily="2" charset="2"/>
              </a:rPr>
              <a:t>den Lehrgang „Truppführer“</a:t>
            </a:r>
          </a:p>
          <a:p>
            <a:r>
              <a:rPr lang="de-DE" altLang="de-DE" sz="2000" b="0">
                <a:sym typeface="Wingdings" panose="05000000000000000000" pitchFamily="2" charset="2"/>
              </a:rPr>
              <a:t>   Dauer: mindestens 35 Stunden</a:t>
            </a:r>
            <a:r>
              <a:rPr lang="de-DE" altLang="de-DE" sz="2000">
                <a:sym typeface="Wingdings" panose="05000000000000000000" pitchFamily="2" charset="2"/>
              </a:rPr>
              <a:t> </a:t>
            </a:r>
            <a:endParaRPr lang="de-DE" altLang="de-DE" sz="2000">
              <a:solidFill>
                <a:schemeClr val="tx1"/>
              </a:solidFill>
            </a:endParaRPr>
          </a:p>
        </p:txBody>
      </p:sp>
      <p:sp>
        <p:nvSpPr>
          <p:cNvPr id="15367" name="Text Box 8">
            <a:extLst>
              <a:ext uri="{FF2B5EF4-FFF2-40B4-BE49-F238E27FC236}">
                <a16:creationId xmlns:a16="http://schemas.microsoft.com/office/drawing/2014/main" id="{93F3E015-AA40-471E-AD22-5916B0D0B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219200"/>
            <a:ext cx="7472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000" b="0"/>
              <a:t>Die Truppmannausbildung Teil 1 ist ein Teil der Truppausbildung</a:t>
            </a:r>
          </a:p>
        </p:txBody>
      </p:sp>
      <p:sp>
        <p:nvSpPr>
          <p:cNvPr id="15368" name="Rectangle 9">
            <a:extLst>
              <a:ext uri="{FF2B5EF4-FFF2-40B4-BE49-F238E27FC236}">
                <a16:creationId xmlns:a16="http://schemas.microsoft.com/office/drawing/2014/main" id="{2BE37232-39FE-45CB-B016-4B6800150D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638800" y="6324600"/>
            <a:ext cx="14478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Gliederung Truppausbildung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>
            <a:extLst>
              <a:ext uri="{FF2B5EF4-FFF2-40B4-BE49-F238E27FC236}">
                <a16:creationId xmlns:a16="http://schemas.microsoft.com/office/drawing/2014/main" id="{ED38AC1E-69CA-43FA-A834-A57670428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6387" name="Text Box 1028">
            <a:extLst>
              <a:ext uri="{FF2B5EF4-FFF2-40B4-BE49-F238E27FC236}">
                <a16:creationId xmlns:a16="http://schemas.microsoft.com/office/drawing/2014/main" id="{389934C9-03CB-4468-A77F-4E55A612E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335088"/>
            <a:ext cx="581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3333CC"/>
                </a:solidFill>
              </a:rPr>
              <a:t>Lehrgangsablauf der Grundausbildung</a:t>
            </a:r>
            <a:endParaRPr lang="de-DE" altLang="de-DE" sz="2400"/>
          </a:p>
        </p:txBody>
      </p:sp>
      <p:sp>
        <p:nvSpPr>
          <p:cNvPr id="16388" name="Text Box 1029">
            <a:extLst>
              <a:ext uri="{FF2B5EF4-FFF2-40B4-BE49-F238E27FC236}">
                <a16:creationId xmlns:a16="http://schemas.microsoft.com/office/drawing/2014/main" id="{58BCC188-3F92-45C7-B1DC-975122A9D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2144713"/>
            <a:ext cx="518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000"/>
              <a:t>Lehrgangsdauer: mindestens 70 Stunden</a:t>
            </a:r>
          </a:p>
        </p:txBody>
      </p:sp>
      <p:sp>
        <p:nvSpPr>
          <p:cNvPr id="4101" name="Text Box 1030">
            <a:extLst>
              <a:ext uri="{FF2B5EF4-FFF2-40B4-BE49-F238E27FC236}">
                <a16:creationId xmlns:a16="http://schemas.microsoft.com/office/drawing/2014/main" id="{EFD6F03E-6B5C-4DB3-AAF7-961306552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743200"/>
            <a:ext cx="46339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Theoretische Feuerwehrausbildung</a:t>
            </a:r>
          </a:p>
          <a:p>
            <a:r>
              <a:rPr lang="de-DE" altLang="de-DE" sz="2000">
                <a:sym typeface="Wingdings" panose="05000000000000000000" pitchFamily="2" charset="2"/>
              </a:rPr>
              <a:t>   </a:t>
            </a:r>
            <a:r>
              <a:rPr lang="de-DE" altLang="de-DE" sz="2000">
                <a:solidFill>
                  <a:srgbClr val="FF0000"/>
                </a:solidFill>
                <a:sym typeface="Wingdings" panose="05000000000000000000" pitchFamily="2" charset="2"/>
              </a:rPr>
              <a:t>20 Unterrichtsstunden</a:t>
            </a:r>
            <a:endParaRPr lang="de-DE" altLang="de-DE" sz="2000">
              <a:solidFill>
                <a:schemeClr val="tx1"/>
              </a:solidFill>
            </a:endParaRPr>
          </a:p>
        </p:txBody>
      </p:sp>
      <p:sp>
        <p:nvSpPr>
          <p:cNvPr id="4102" name="Text Box 1031">
            <a:extLst>
              <a:ext uri="{FF2B5EF4-FFF2-40B4-BE49-F238E27FC236}">
                <a16:creationId xmlns:a16="http://schemas.microsoft.com/office/drawing/2014/main" id="{A2E24AA1-80E7-4AA0-B488-CFB027BE5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57600"/>
            <a:ext cx="43370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Praktische Feuerwehrausbildung</a:t>
            </a:r>
          </a:p>
          <a:p>
            <a:r>
              <a:rPr lang="de-DE" altLang="de-DE" sz="2000">
                <a:sym typeface="Wingdings" panose="05000000000000000000" pitchFamily="2" charset="2"/>
              </a:rPr>
              <a:t>   </a:t>
            </a:r>
            <a:r>
              <a:rPr lang="de-DE" altLang="de-DE" sz="2000">
                <a:solidFill>
                  <a:srgbClr val="FF0000"/>
                </a:solidFill>
                <a:sym typeface="Wingdings" panose="05000000000000000000" pitchFamily="2" charset="2"/>
              </a:rPr>
              <a:t>33 Unterrichtsstunden</a:t>
            </a:r>
            <a:endParaRPr lang="de-DE" altLang="de-DE" sz="2000">
              <a:solidFill>
                <a:schemeClr val="tx1"/>
              </a:solidFill>
            </a:endParaRPr>
          </a:p>
        </p:txBody>
      </p:sp>
      <p:sp>
        <p:nvSpPr>
          <p:cNvPr id="4103" name="Text Box 1033">
            <a:extLst>
              <a:ext uri="{FF2B5EF4-FFF2-40B4-BE49-F238E27FC236}">
                <a16:creationId xmlns:a16="http://schemas.microsoft.com/office/drawing/2014/main" id="{18E56B87-74AE-460F-A522-D8982E554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495800"/>
            <a:ext cx="4587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Praktische Ausbildung (Erste Hilfe)</a:t>
            </a:r>
          </a:p>
          <a:p>
            <a:r>
              <a:rPr lang="de-DE" altLang="de-DE" sz="2000">
                <a:sym typeface="Wingdings" panose="05000000000000000000" pitchFamily="2" charset="2"/>
              </a:rPr>
              <a:t>  </a:t>
            </a:r>
            <a:r>
              <a:rPr lang="de-DE" altLang="de-DE" sz="2000">
                <a:solidFill>
                  <a:srgbClr val="FF0000"/>
                </a:solidFill>
                <a:sym typeface="Wingdings" panose="05000000000000000000" pitchFamily="2" charset="2"/>
              </a:rPr>
              <a:t>16 Unterrichtsstunden</a:t>
            </a:r>
            <a:endParaRPr lang="de-DE" altLang="de-DE" sz="2000">
              <a:solidFill>
                <a:schemeClr val="tx1"/>
              </a:solidFill>
            </a:endParaRPr>
          </a:p>
        </p:txBody>
      </p:sp>
      <p:sp>
        <p:nvSpPr>
          <p:cNvPr id="4104" name="Text Box 1034">
            <a:extLst>
              <a:ext uri="{FF2B5EF4-FFF2-40B4-BE49-F238E27FC236}">
                <a16:creationId xmlns:a16="http://schemas.microsoft.com/office/drawing/2014/main" id="{74BA572F-85D1-400A-B235-4CC5214FE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334000"/>
            <a:ext cx="28114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Lernerfolgskontrolle</a:t>
            </a:r>
          </a:p>
          <a:p>
            <a:r>
              <a:rPr lang="de-DE" altLang="de-DE" sz="2000">
                <a:sym typeface="Wingdings" panose="05000000000000000000" pitchFamily="2" charset="2"/>
              </a:rPr>
              <a:t>  </a:t>
            </a:r>
            <a:r>
              <a:rPr lang="de-DE" altLang="de-DE" sz="2000">
                <a:solidFill>
                  <a:srgbClr val="FF0000"/>
                </a:solidFill>
                <a:sym typeface="Wingdings" panose="05000000000000000000" pitchFamily="2" charset="2"/>
              </a:rPr>
              <a:t>1 Unterrichtsstunde</a:t>
            </a:r>
            <a:endParaRPr lang="de-DE" altLang="de-DE" sz="2000">
              <a:solidFill>
                <a:schemeClr val="tx1"/>
              </a:solidFill>
            </a:endParaRPr>
          </a:p>
        </p:txBody>
      </p:sp>
      <p:graphicFrame>
        <p:nvGraphicFramePr>
          <p:cNvPr id="16393" name="Object 1035">
            <a:extLst>
              <a:ext uri="{FF2B5EF4-FFF2-40B4-BE49-F238E27FC236}">
                <a16:creationId xmlns:a16="http://schemas.microsoft.com/office/drawing/2014/main" id="{72FD5CAD-49B2-4DB1-924A-19E7FCC40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1447800"/>
          <a:ext cx="1843088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Clip" r:id="rId3" imgW="3368650" imgH="2442362" progId="MS_ClipArt_Gallery.5">
                  <p:embed/>
                </p:oleObj>
              </mc:Choice>
              <mc:Fallback>
                <p:oleObj name="Clip" r:id="rId3" imgW="3368650" imgH="2442362" progId="MS_ClipArt_Gallery.5">
                  <p:embed/>
                  <p:pic>
                    <p:nvPicPr>
                      <p:cNvPr id="0" name="Object 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447800"/>
                        <a:ext cx="1843088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036">
            <a:extLst>
              <a:ext uri="{FF2B5EF4-FFF2-40B4-BE49-F238E27FC236}">
                <a16:creationId xmlns:a16="http://schemas.microsoft.com/office/drawing/2014/main" id="{BF269B34-C74F-4907-8A3C-B5107D1233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867400" y="6248400"/>
            <a:ext cx="1143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Lehrgangsablauf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3" grpId="0" animBg="1"/>
      <p:bldP spid="4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95D6374-8878-46BE-987E-45C509690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A6817CB4-F346-4174-B119-259E2805A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182688"/>
            <a:ext cx="150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3333CC"/>
                </a:solidFill>
              </a:rPr>
              <a:t>Lernziele</a:t>
            </a:r>
            <a:endParaRPr lang="de-DE" altLang="de-DE"/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59783045-51B4-4815-9D1F-54DF0D97E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9725" y="1182688"/>
            <a:ext cx="53292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FF0000"/>
                </a:solidFill>
              </a:rPr>
              <a:t>Theoretische Feuerwehrausbildung</a:t>
            </a:r>
          </a:p>
          <a:p>
            <a:r>
              <a:rPr lang="de-DE" altLang="de-DE" sz="2400">
                <a:solidFill>
                  <a:srgbClr val="FF0000"/>
                </a:solidFill>
              </a:rPr>
              <a:t>20 Unterrichtsstunden</a:t>
            </a: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AA7E8291-C81D-4A14-B8EB-E96E9644F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2373313"/>
            <a:ext cx="3333750" cy="331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Rechtsgrundlagen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Unfallversicherung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Brennen und Löschen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Fahrzeugkunde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Gerätekunde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Rettungsgeräte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Verhalten bei Gefahr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Löscheinsatz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Technische Hilfeleistung</a:t>
            </a:r>
            <a:endParaRPr lang="de-DE" altLang="de-DE" sz="2000">
              <a:solidFill>
                <a:schemeClr val="tx2"/>
              </a:solidFill>
            </a:endParaRPr>
          </a:p>
        </p:txBody>
      </p:sp>
      <p:graphicFrame>
        <p:nvGraphicFramePr>
          <p:cNvPr id="17414" name="Object 6">
            <a:extLst>
              <a:ext uri="{FF2B5EF4-FFF2-40B4-BE49-F238E27FC236}">
                <a16:creationId xmlns:a16="http://schemas.microsoft.com/office/drawing/2014/main" id="{2B6710E5-434B-41EA-8121-6EDB719E3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2133600"/>
          <a:ext cx="1774825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Clip" r:id="rId3" imgW="4006850" imgH="2857500" progId="MS_ClipArt_Gallery.5">
                  <p:embed/>
                </p:oleObj>
              </mc:Choice>
              <mc:Fallback>
                <p:oleObj name="Clip" r:id="rId3" imgW="4006850" imgH="2857500" progId="MS_ClipArt_Gallery.5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133600"/>
                        <a:ext cx="1774825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7">
            <a:extLst>
              <a:ext uri="{FF2B5EF4-FFF2-40B4-BE49-F238E27FC236}">
                <a16:creationId xmlns:a16="http://schemas.microsoft.com/office/drawing/2014/main" id="{4D713294-BB69-42C3-A7B2-D25A52EE07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791200" y="6248400"/>
            <a:ext cx="9906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Lernziele Theorie</a:t>
            </a:r>
            <a:endParaRPr lang="de-DE" altLang="de-DE" sz="8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C8B2AF2-765C-45CE-B1F8-C7E79AE7A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515B36E9-297F-49A9-ABAF-76B7B14A6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131888"/>
            <a:ext cx="172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rgbClr val="3333CC"/>
                </a:solidFill>
              </a:rPr>
              <a:t>Lernziele</a:t>
            </a:r>
            <a:endParaRPr lang="de-DE" altLang="de-DE"/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DE36B80E-AFEC-42CF-9B1B-5D335D624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1182688"/>
            <a:ext cx="4975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>
                <a:solidFill>
                  <a:srgbClr val="FF0000"/>
                </a:solidFill>
              </a:rPr>
              <a:t>Praktische Feuerwehrausbildung</a:t>
            </a:r>
          </a:p>
          <a:p>
            <a:r>
              <a:rPr lang="de-DE" altLang="de-DE" sz="2400">
                <a:solidFill>
                  <a:srgbClr val="FF0000"/>
                </a:solidFill>
              </a:rPr>
              <a:t>33 Unterrichtsstunden</a:t>
            </a:r>
          </a:p>
          <a:p>
            <a:r>
              <a:rPr lang="de-DE" altLang="de-DE" sz="2400">
                <a:solidFill>
                  <a:srgbClr val="FF0000"/>
                </a:solidFill>
              </a:rPr>
              <a:t>(Stationsausbildung)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511E4F60-3099-4F1B-99AC-AC66F5125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667000"/>
            <a:ext cx="33337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Fahrzeugkunde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Gerätekunde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Löscheinsatz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Rettung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de-DE" altLang="de-DE" sz="2000">
                <a:sym typeface="Wingdings" panose="05000000000000000000" pitchFamily="2" charset="2"/>
              </a:rPr>
              <a:t> Technische Hilfeleistung</a:t>
            </a:r>
            <a:endParaRPr lang="de-DE" altLang="de-DE" sz="2000">
              <a:solidFill>
                <a:schemeClr val="tx2"/>
              </a:solidFill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27FC4011-75BF-46F5-B363-1AAF87ECA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876800"/>
            <a:ext cx="5280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400">
                <a:solidFill>
                  <a:srgbClr val="FF0000"/>
                </a:solidFill>
                <a:sym typeface="Wingdings" panose="05000000000000000000" pitchFamily="2" charset="2"/>
              </a:rPr>
              <a:t>Praktische Ausbildung (Erste Hilfe)</a:t>
            </a:r>
          </a:p>
          <a:p>
            <a:r>
              <a:rPr lang="de-DE" altLang="de-DE" sz="2400">
                <a:solidFill>
                  <a:srgbClr val="FF0000"/>
                </a:solidFill>
                <a:sym typeface="Wingdings" panose="05000000000000000000" pitchFamily="2" charset="2"/>
              </a:rPr>
              <a:t>16 Unterrichtsstunden</a:t>
            </a:r>
            <a:endParaRPr lang="de-DE" altLang="de-DE" sz="2400">
              <a:solidFill>
                <a:srgbClr val="FF0000"/>
              </a:solidFill>
            </a:endParaRPr>
          </a:p>
        </p:txBody>
      </p:sp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4D67FE80-FF16-4925-8CCC-B89DD212B9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2743200"/>
          <a:ext cx="1857375" cy="139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Dokument" r:id="rId3" imgW="5388864" imgH="4053840" progId="Word.Document.8">
                  <p:embed/>
                </p:oleObj>
              </mc:Choice>
              <mc:Fallback>
                <p:oleObj name="Dokument" r:id="rId3" imgW="5388864" imgH="4053840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743200"/>
                        <a:ext cx="1857375" cy="139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>
            <a:extLst>
              <a:ext uri="{FF2B5EF4-FFF2-40B4-BE49-F238E27FC236}">
                <a16:creationId xmlns:a16="http://schemas.microsoft.com/office/drawing/2014/main" id="{A118083C-87AD-4871-B840-7E5E46FF3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791200" y="6172200"/>
            <a:ext cx="9144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Lernziele Praxis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FDC2747-3674-4771-9023-B66036269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0BE5A6BD-B34D-4E87-85D8-BFF66BF56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382713"/>
            <a:ext cx="2652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000">
                <a:solidFill>
                  <a:srgbClr val="3333CC"/>
                </a:solidFill>
              </a:rPr>
              <a:t>Lernerfolgskontrolle</a:t>
            </a:r>
            <a:endParaRPr lang="de-DE" altLang="de-DE" sz="2000"/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73278CA0-705F-4D30-8F72-1A43AFE88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86000"/>
            <a:ext cx="53244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1600" b="0">
                <a:sym typeface="Wingdings" panose="05000000000000000000" pitchFamily="2" charset="2"/>
              </a:rPr>
              <a:t>Gemäß § 18 Absatz 1 der Feuerwehrverordnung (FwVO)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ist mit Abschluss jeder Ausbildung festzustellen, ob die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Teilnehmer das Ausbildungsziel erreicht haben.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22C42B30-3898-43B2-8264-14F7C839F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295400"/>
            <a:ext cx="1066800" cy="102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4" name="Text Box 6">
            <a:extLst>
              <a:ext uri="{FF2B5EF4-FFF2-40B4-BE49-F238E27FC236}">
                <a16:creationId xmlns:a16="http://schemas.microsoft.com/office/drawing/2014/main" id="{BB639393-029D-4D17-9CFB-AB16ABACF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733800"/>
            <a:ext cx="7543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Praktischer Teil:	Die Überprüfung der praktischen Kenntnisse erfolgt im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		Rahmen der praktischen Unterweisung anhand der gezeigten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		Arbeitsergebnisse.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5EB261DA-9834-470C-8D42-48B87F1D0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800600"/>
            <a:ext cx="74215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600" b="0">
                <a:sym typeface="Wingdings" panose="05000000000000000000" pitchFamily="2" charset="2"/>
              </a:rPr>
              <a:t> Schriftlicher Teil:	Die Überprüfung der aus dem Unterricht der theoretischen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		Grundlagen erworbenen Kenntnisse erfolgt durch eine Lern-</a:t>
            </a:r>
          </a:p>
          <a:p>
            <a:r>
              <a:rPr lang="de-DE" altLang="de-DE" sz="1600" b="0">
                <a:sym typeface="Wingdings" panose="05000000000000000000" pitchFamily="2" charset="2"/>
              </a:rPr>
              <a:t>		erfolgskontrolle mit ca. 20 Fragen.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EAC2ED02-62CA-40BE-99B4-44F914B0AF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943600" y="6172200"/>
            <a:ext cx="12954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rgbClr val="FFFFFF"/>
                </a:solidFill>
              </a:rPr>
              <a:t>Lernerfolgskontrolle</a:t>
            </a:r>
            <a:endParaRPr lang="de-DE" altLang="de-DE" sz="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ABA239C-6CB5-44BB-8CF7-086049DFB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EAD03EF1-4C2D-497B-8B7D-CBF5C991E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" y="1382713"/>
            <a:ext cx="4446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000">
                <a:solidFill>
                  <a:srgbClr val="3333CC"/>
                </a:solidFill>
                <a:sym typeface="Wingdings" panose="05000000000000000000" pitchFamily="2" charset="2"/>
              </a:rPr>
              <a:t>Erklärungen zum Lehrgangsverlauf</a:t>
            </a:r>
            <a:endParaRPr lang="de-DE" altLang="de-DE" sz="2400">
              <a:solidFill>
                <a:schemeClr val="accent2"/>
              </a:solidFill>
            </a:endParaRPr>
          </a:p>
        </p:txBody>
      </p:sp>
      <p:pic>
        <p:nvPicPr>
          <p:cNvPr id="20484" name="Picture 9">
            <a:extLst>
              <a:ext uri="{FF2B5EF4-FFF2-40B4-BE49-F238E27FC236}">
                <a16:creationId xmlns:a16="http://schemas.microsoft.com/office/drawing/2014/main" id="{5623F6E4-F890-47EC-98D3-D5E2D503E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338" y="1524000"/>
            <a:ext cx="1046162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7" name="Text Box 11">
            <a:extLst>
              <a:ext uri="{FF2B5EF4-FFF2-40B4-BE49-F238E27FC236}">
                <a16:creationId xmlns:a16="http://schemas.microsoft.com/office/drawing/2014/main" id="{5F90F4F3-4E09-4768-857C-95D46C7D6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286000"/>
            <a:ext cx="3248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Lehrgangs- und Tagesablauf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8198" name="Text Box 12">
            <a:extLst>
              <a:ext uri="{FF2B5EF4-FFF2-40B4-BE49-F238E27FC236}">
                <a16:creationId xmlns:a16="http://schemas.microsoft.com/office/drawing/2014/main" id="{AAFC722C-91D9-4D51-99B6-358B806FB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68600"/>
            <a:ext cx="2295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Stundenplanverlauf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8199" name="Text Box 13">
            <a:extLst>
              <a:ext uri="{FF2B5EF4-FFF2-40B4-BE49-F238E27FC236}">
                <a16:creationId xmlns:a16="http://schemas.microsoft.com/office/drawing/2014/main" id="{3DD2C40D-284B-4C76-825F-32F1B107B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5216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Unterrichtseinheiten mit Zeitangabe und Pausen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8200" name="Text Box 14">
            <a:extLst>
              <a:ext uri="{FF2B5EF4-FFF2-40B4-BE49-F238E27FC236}">
                <a16:creationId xmlns:a16="http://schemas.microsoft.com/office/drawing/2014/main" id="{BBE3456F-061C-48EF-9343-EAAFAFD3E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759200"/>
            <a:ext cx="5140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Verlauf der praktischen Ausbildung in Stationen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8201" name="Text Box 15">
            <a:extLst>
              <a:ext uri="{FF2B5EF4-FFF2-40B4-BE49-F238E27FC236}">
                <a16:creationId xmlns:a16="http://schemas.microsoft.com/office/drawing/2014/main" id="{FDF1FF3A-5F64-4B4C-B747-CEBE6C4B8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191000"/>
            <a:ext cx="5267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Verfahrensweise mit Verpflegung und Getränken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8202" name="Rectangle 17">
            <a:extLst>
              <a:ext uri="{FF2B5EF4-FFF2-40B4-BE49-F238E27FC236}">
                <a16:creationId xmlns:a16="http://schemas.microsoft.com/office/drawing/2014/main" id="{A968BAEF-F577-4F13-88D1-0A742EB90F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34000" y="6248400"/>
            <a:ext cx="1600200" cy="152400"/>
          </a:xfrm>
          <a:prstGeom prst="rect">
            <a:avLst/>
          </a:prstGeom>
          <a:ln>
            <a:miter lim="800000"/>
          </a:ln>
        </p:spPr>
        <p:txBody>
          <a:bodyPr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baseline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altLang="de-DE" sz="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sym typeface="Wingdings"/>
              </a:rPr>
              <a:t>Erklärung Lehrgangsverlauf</a:t>
            </a:r>
            <a:endParaRPr lang="de-DE" altLang="de-DE" sz="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 animBg="1"/>
      <p:bldP spid="82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DA3154C-8C29-4376-8B38-6290B01BB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9436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buFontTx/>
              <a:buChar char="•"/>
            </a:pPr>
            <a:endParaRPr lang="de-DE" altLang="de-DE" sz="2400" b="0">
              <a:sym typeface="Wingdings" panose="05000000000000000000" pitchFamily="2" charset="2"/>
            </a:endParaRPr>
          </a:p>
        </p:txBody>
      </p:sp>
      <p:sp>
        <p:nvSpPr>
          <p:cNvPr id="21507" name="Rectangle 8">
            <a:extLst>
              <a:ext uri="{FF2B5EF4-FFF2-40B4-BE49-F238E27FC236}">
                <a16:creationId xmlns:a16="http://schemas.microsoft.com/office/drawing/2014/main" id="{761938CF-A157-4C88-B16D-38CA45C24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371600"/>
            <a:ext cx="5051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altLang="de-DE" sz="2000">
                <a:solidFill>
                  <a:srgbClr val="3333CC"/>
                </a:solidFill>
                <a:sym typeface="Wingdings" panose="05000000000000000000" pitchFamily="2" charset="2"/>
              </a:rPr>
              <a:t>Erklärungen zum Allgemeinen Verhalten</a:t>
            </a:r>
            <a:endParaRPr lang="de-DE" altLang="de-DE" sz="2000">
              <a:solidFill>
                <a:schemeClr val="accent2"/>
              </a:solidFill>
            </a:endParaRPr>
          </a:p>
        </p:txBody>
      </p:sp>
      <p:pic>
        <p:nvPicPr>
          <p:cNvPr id="21508" name="Picture 9">
            <a:extLst>
              <a:ext uri="{FF2B5EF4-FFF2-40B4-BE49-F238E27FC236}">
                <a16:creationId xmlns:a16="http://schemas.microsoft.com/office/drawing/2014/main" id="{0C263867-E148-41BA-BF02-557ACEB14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371600"/>
            <a:ext cx="16764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1" name="Text Box 10">
            <a:extLst>
              <a:ext uri="{FF2B5EF4-FFF2-40B4-BE49-F238E27FC236}">
                <a16:creationId xmlns:a16="http://schemas.microsoft.com/office/drawing/2014/main" id="{384BE17D-C03B-4298-BD43-CB7F4DCA5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362200"/>
            <a:ext cx="6042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Maximale Fehlzeiten gemäß der Festlegung besprechen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2" name="Text Box 11">
            <a:extLst>
              <a:ext uri="{FF2B5EF4-FFF2-40B4-BE49-F238E27FC236}">
                <a16:creationId xmlns:a16="http://schemas.microsoft.com/office/drawing/2014/main" id="{649B9492-A279-4EED-8476-B2608C988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19400"/>
            <a:ext cx="441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Abschalten von Handys und Rufmeldern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3" name="Text Box 12">
            <a:extLst>
              <a:ext uri="{FF2B5EF4-FFF2-40B4-BE49-F238E27FC236}">
                <a16:creationId xmlns:a16="http://schemas.microsoft.com/office/drawing/2014/main" id="{C865CAF6-A53A-40C2-A5C4-BF0CE6CEB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276600"/>
            <a:ext cx="7286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pflegliche Benutzung des Ausbildungsortes (Hausordnung beachten)</a:t>
            </a:r>
          </a:p>
          <a:p>
            <a:r>
              <a:rPr lang="de-DE" altLang="de-DE" sz="1800" b="0">
                <a:sym typeface="Wingdings" panose="05000000000000000000" pitchFamily="2" charset="2"/>
              </a:rPr>
              <a:t>  inklusive sanitärer Anlagen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4" name="Text Box 13">
            <a:extLst>
              <a:ext uri="{FF2B5EF4-FFF2-40B4-BE49-F238E27FC236}">
                <a16:creationId xmlns:a16="http://schemas.microsoft.com/office/drawing/2014/main" id="{E590B3D5-4ACB-47F6-A6AB-33EFB1A96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962400"/>
            <a:ext cx="4289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Rauchverbot während des Unterrichtes</a:t>
            </a:r>
            <a:endParaRPr lang="de-DE" altLang="de-DE" sz="1600" b="0">
              <a:solidFill>
                <a:schemeClr val="tx1"/>
              </a:solidFill>
            </a:endParaRPr>
          </a:p>
        </p:txBody>
      </p:sp>
      <p:sp>
        <p:nvSpPr>
          <p:cNvPr id="9225" name="Text Box 14">
            <a:extLst>
              <a:ext uri="{FF2B5EF4-FFF2-40B4-BE49-F238E27FC236}">
                <a16:creationId xmlns:a16="http://schemas.microsoft.com/office/drawing/2014/main" id="{7C51A7F3-2B1C-445C-A389-4005AA76B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419600"/>
            <a:ext cx="7693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korrekte und einheitliche Dienstkleidung / Schutzausrüstung gemäß UVV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6" name="Text Box 15">
            <a:extLst>
              <a:ext uri="{FF2B5EF4-FFF2-40B4-BE49-F238E27FC236}">
                <a16:creationId xmlns:a16="http://schemas.microsoft.com/office/drawing/2014/main" id="{A12F77AD-0A36-4414-9FF9-8018F9C29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876800"/>
            <a:ext cx="4924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sofortige Meldung von Unfällen und Mängeln 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7" name="Text Box 16">
            <a:extLst>
              <a:ext uri="{FF2B5EF4-FFF2-40B4-BE49-F238E27FC236}">
                <a16:creationId xmlns:a16="http://schemas.microsoft.com/office/drawing/2014/main" id="{79033B09-7A9C-4886-BF24-9733562B7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334000"/>
            <a:ext cx="6245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altLang="de-DE" sz="1800" b="0">
                <a:sym typeface="Wingdings" panose="05000000000000000000" pitchFamily="2" charset="2"/>
              </a:rPr>
              <a:t> Fahrzeug-/ Gerätepflege nach Beendigung der Ausbildung</a:t>
            </a:r>
            <a:endParaRPr lang="de-DE" altLang="de-DE" sz="1800" b="0">
              <a:solidFill>
                <a:schemeClr val="tx1"/>
              </a:solidFill>
            </a:endParaRPr>
          </a:p>
        </p:txBody>
      </p:sp>
      <p:sp>
        <p:nvSpPr>
          <p:cNvPr id="9228" name="Rectangle 17">
            <a:extLst>
              <a:ext uri="{FF2B5EF4-FFF2-40B4-BE49-F238E27FC236}">
                <a16:creationId xmlns:a16="http://schemas.microsoft.com/office/drawing/2014/main" id="{0682DBD5-15F8-47CD-9B8B-7126BD0A589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15000" y="6172200"/>
            <a:ext cx="1295400" cy="228600"/>
          </a:xfrm>
          <a:prstGeom prst="rect">
            <a:avLst/>
          </a:prstGeom>
          <a:ln>
            <a:miter lim="800000"/>
          </a:ln>
        </p:spPr>
        <p:txBody>
          <a:bodyPr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baseline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altLang="de-DE" sz="800" kern="12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FFFF"/>
                </a:solidFill>
                <a:sym typeface="Wingdings"/>
              </a:rPr>
              <a:t>Erklärung Allg. Verhalten</a:t>
            </a:r>
            <a:endParaRPr lang="de-DE" altLang="de-DE" sz="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0.11.14"/>
  <p:tag name="AS_TITLE" val="Aspose.Slides for .NET 4.0 Client Profile"/>
  <p:tag name="AS_VERSION" val="20.11"/>
</p:tagLst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363</Words>
  <Application>Microsoft Office PowerPoint</Application>
  <PresentationFormat>Bildschirmpräsentation (4:3)</PresentationFormat>
  <Paragraphs>82</Paragraphs>
  <Slides>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Times New Roman</vt:lpstr>
      <vt:lpstr>Calibri</vt:lpstr>
      <vt:lpstr>Wingdings</vt:lpstr>
      <vt:lpstr>_KAB-Folien-Layout-längsformat</vt:lpstr>
      <vt:lpstr>Microsoft Clip Gallery</vt:lpstr>
      <vt:lpstr>Microsoft Word-Dokument</vt:lpstr>
      <vt:lpstr>Deckblatt</vt:lpstr>
      <vt:lpstr>Gliederung Truppausbildung</vt:lpstr>
      <vt:lpstr>Lehrgangsablauf</vt:lpstr>
      <vt:lpstr>Lernziele Theorie</vt:lpstr>
      <vt:lpstr>Lernziele Praxis</vt:lpstr>
      <vt:lpstr>Lernerfolgskontrolle</vt:lpstr>
      <vt:lpstr>Erklärung Lehrgangsverlauf</vt:lpstr>
      <vt:lpstr>Erklärung Allg. Verhalten</vt:lpstr>
    </vt:vector>
  </TitlesOfParts>
  <Manager/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Deckblatt</dc:title>
  <dc:subject/>
  <dc:creator>Safer</dc:creator>
  <cp:keywords/>
  <dc:description/>
  <cp:lastModifiedBy>Flemming Götz</cp:lastModifiedBy>
  <cp:revision>1</cp:revision>
  <cp:lastPrinted>1601-01-01T00:00:00Z</cp:lastPrinted>
  <dcterms:created xsi:type="dcterms:W3CDTF">1601-01-01T00:00:00Z</dcterms:created>
  <dcterms:modified xsi:type="dcterms:W3CDTF">2024-07-18T11:18:40Z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umente">
    <vt:lpwstr/>
  </property>
  <property fmtid="{D5CDD505-2E9C-101B-9397-08002B2CF9AE}" pid="3" name="Thema">
    <vt:lpwstr/>
  </property>
</Properties>
</file>