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7"/>
  </p:notesMasterIdLst>
  <p:sldIdLst>
    <p:sldId id="318" r:id="rId2"/>
    <p:sldId id="320" r:id="rId3"/>
    <p:sldId id="316" r:id="rId4"/>
    <p:sldId id="315" r:id="rId5"/>
    <p:sldId id="319" r:id="rId6"/>
  </p:sldIdLst>
  <p:sldSz cx="9144000" cy="6858000" type="screen4x3"/>
  <p:notesSz cx="6888163" cy="10020300"/>
  <p:custDataLst>
    <p:tags r:id="rId8"/>
  </p:custDataLst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b="1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b="1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b="1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b="1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0" autoAdjust="0"/>
    <p:restoredTop sz="94643" autoAdjust="0"/>
  </p:normalViewPr>
  <p:slideViewPr>
    <p:cSldViewPr>
      <p:cViewPr varScale="1">
        <p:scale>
          <a:sx n="119" d="100"/>
          <a:sy n="119" d="100"/>
        </p:scale>
        <p:origin x="135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" d="100"/>
          <a:sy n="10" d="100"/>
        </p:scale>
        <p:origin x="-102" y="-26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E467E58F-25C2-4254-8370-326996D9E6E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55" tIns="46227" rIns="92455" bIns="46227" numCol="1" anchor="t" anchorCtr="0" compatLnSpc="1">
            <a:prstTxWarp prst="textNoShape">
              <a:avLst/>
            </a:prstTxWarp>
          </a:bodyPr>
          <a:lstStyle>
            <a:lvl1pPr defTabSz="923925" eaLnBrk="0" hangingPunct="0">
              <a:buSzTx/>
              <a:defRPr sz="1200" b="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E9F4094F-021B-4843-A853-1A663B3B68F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03663" y="0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55" tIns="46227" rIns="92455" bIns="46227" numCol="1" anchor="t" anchorCtr="0" compatLnSpc="1">
            <a:prstTxWarp prst="textNoShape">
              <a:avLst/>
            </a:prstTxWarp>
          </a:bodyPr>
          <a:lstStyle>
            <a:lvl1pPr algn="r" defTabSz="923925" eaLnBrk="0" hangingPunct="0">
              <a:buSzTx/>
              <a:defRPr sz="1200" b="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8A6DD0BB-F171-4885-A51B-A302F0529C28}"/>
              </a:ext>
            </a:extLst>
          </p:cNvPr>
          <p:cNvSpPr>
            <a:spLocks noChangeArrowheads="1" noTextEdit="1"/>
          </p:cNvSpPr>
          <p:nvPr>
            <p:ph type="sldImg" idx="5"/>
          </p:nvPr>
        </p:nvSpPr>
        <p:spPr bwMode="auto">
          <a:xfrm>
            <a:off x="938213" y="750888"/>
            <a:ext cx="5013325" cy="37592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3B4372B5-8F1A-4B2A-8861-C7FC5EEC5C6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9163" y="4759325"/>
            <a:ext cx="5049837" cy="4510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55" tIns="46227" rIns="92455" bIns="462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noProof="0"/>
              <a:t>Klicken Sie, um die Formate des Vorlagentextes zu bearbeiten</a:t>
            </a:r>
          </a:p>
          <a:p>
            <a:pPr lvl="1"/>
            <a:r>
              <a:rPr lang="de-DE" altLang="de-DE" noProof="0"/>
              <a:t>Zweite Ebene</a:t>
            </a:r>
          </a:p>
          <a:p>
            <a:pPr lvl="2"/>
            <a:r>
              <a:rPr lang="de-DE" altLang="de-DE" noProof="0"/>
              <a:t>Dritte Ebene</a:t>
            </a:r>
          </a:p>
          <a:p>
            <a:pPr lvl="3"/>
            <a:r>
              <a:rPr lang="de-DE" altLang="de-DE" noProof="0"/>
              <a:t>Vierte Ebene</a:t>
            </a:r>
          </a:p>
          <a:p>
            <a:pPr lvl="4"/>
            <a:r>
              <a:rPr lang="de-DE" altLang="de-DE" noProof="0"/>
              <a:t>Fünfte Ebene</a:t>
            </a:r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id="{A8F95FE8-20AD-4A71-A5CC-118F1209AD3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18650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55" tIns="46227" rIns="92455" bIns="46227" numCol="1" anchor="b" anchorCtr="0" compatLnSpc="1">
            <a:prstTxWarp prst="textNoShape">
              <a:avLst/>
            </a:prstTxWarp>
          </a:bodyPr>
          <a:lstStyle>
            <a:lvl1pPr defTabSz="923925" eaLnBrk="0" hangingPunct="0">
              <a:buSzTx/>
              <a:defRPr sz="1200" b="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175" name="Rectangle 7">
            <a:extLst>
              <a:ext uri="{FF2B5EF4-FFF2-40B4-BE49-F238E27FC236}">
                <a16:creationId xmlns:a16="http://schemas.microsoft.com/office/drawing/2014/main" id="{5EC1F68B-70E9-4FF2-80EA-55F2D3C6A6C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903663" y="9518650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455" tIns="46227" rIns="92455" bIns="46227" numCol="1" anchor="b" anchorCtr="0" compatLnSpc="1">
            <a:prstTxWarp prst="textNoShape">
              <a:avLst/>
            </a:prstTxWarp>
          </a:bodyPr>
          <a:lstStyle>
            <a:lvl1pPr algn="r" defTabSz="923925">
              <a:buSzPct val="100000"/>
              <a:defRPr sz="1200" b="0">
                <a:latin typeface="Times New Roman" panose="02020603050405020304" pitchFamily="18" charset="0"/>
              </a:defRPr>
            </a:lvl1pPr>
          </a:lstStyle>
          <a:p>
            <a:fld id="{3CEBBC61-A964-49B3-A5B8-C0616862C769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defPPr/>
          </a:lstStyle>
          <a:p>
            <a:r>
              <a:rPr lang="de-DE" noProof="0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defPPr/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noProof="0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017748736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defPPr/>
          </a:lstStyle>
          <a:p>
            <a:r>
              <a:rPr lang="de-DE" noProof="0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>
            <a:defPPr/>
          </a:lstStyle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75188293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>
            <a:defPPr/>
          </a:lstStyle>
          <a:p>
            <a:r>
              <a:rPr lang="de-DE" noProof="0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>
            <a:defPPr/>
          </a:lstStyle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25854532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defPPr/>
          </a:lstStyle>
          <a:p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defPPr/>
          </a:lstStyle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8828754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defPPr/>
            <a:lvl1pPr algn="l">
              <a:defRPr sz="4000" b="1" cap="all"/>
            </a:lvl1pPr>
          </a:lstStyle>
          <a:p>
            <a:r>
              <a:rPr lang="de-DE" noProof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defPPr/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noProof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92083176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defPPr/>
          </a:lstStyle>
          <a:p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defPPr/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defPPr/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340223940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defPPr/>
            <a:lvl1pPr>
              <a:defRPr/>
            </a:lvl1pPr>
          </a:lstStyle>
          <a:p>
            <a:r>
              <a:rPr lang="de-DE" noProof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defPPr/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defPPr/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defPPr/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defPPr/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42122561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defPPr/>
          </a:lstStyle>
          <a:p>
            <a:r>
              <a:rPr lang="de-DE" noProof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31927527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59334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defPPr/>
            <a:lvl1pPr algn="l">
              <a:defRPr sz="2000" b="1"/>
            </a:lvl1pPr>
          </a:lstStyle>
          <a:p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defPPr/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defPPr/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noProof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169898967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defPPr/>
            <a:lvl1pPr algn="l">
              <a:defRPr sz="2000" b="1"/>
            </a:lvl1pPr>
          </a:lstStyle>
          <a:p>
            <a:r>
              <a:rPr lang="de-DE" noProof="0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defPPr/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defPPr/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noProof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26243704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BC38C7A5-4C5D-4100-9D10-F46810520F53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228600"/>
            <a:ext cx="8215313" cy="6280150"/>
            <a:chOff x="336" y="144"/>
            <a:chExt cx="5175" cy="3956"/>
          </a:xfrm>
        </p:grpSpPr>
        <p:sp>
          <p:nvSpPr>
            <p:cNvPr id="1027" name="Text Box 3">
              <a:extLst>
                <a:ext uri="{FF2B5EF4-FFF2-40B4-BE49-F238E27FC236}">
                  <a16:creationId xmlns:a16="http://schemas.microsoft.com/office/drawing/2014/main" id="{AD83F0DF-5CAE-4A99-9064-35DF6CE28A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" y="192"/>
              <a:ext cx="117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1pPr>
              <a:lvl2pPr eaLnBrk="0" hangingPunct="0"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2pPr>
              <a:lvl3pPr eaLnBrk="0" hangingPunct="0"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3pPr>
              <a:lvl4pPr eaLnBrk="0" hangingPunct="0"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4pPr>
              <a:lvl5pPr eaLnBrk="0" hangingPunct="0"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9pPr>
            </a:lstStyle>
            <a:p>
              <a:pPr algn="ctr">
                <a:buSzPct val="100000"/>
                <a:defRPr/>
              </a:pPr>
              <a:r>
                <a:rPr lang="de-DE" altLang="de-DE" sz="1000"/>
                <a:t>Feuerwehr-Kreisausbildung</a:t>
              </a:r>
            </a:p>
            <a:p>
              <a:pPr algn="ctr">
                <a:buSzPct val="100000"/>
                <a:defRPr/>
              </a:pPr>
              <a:r>
                <a:rPr lang="de-DE" altLang="de-DE" sz="1000"/>
                <a:t>Rheinland-Pfalz</a:t>
              </a:r>
              <a:endParaRPr lang="de-DE" altLang="de-DE" sz="1600"/>
            </a:p>
          </p:txBody>
        </p:sp>
        <p:sp>
          <p:nvSpPr>
            <p:cNvPr id="1028" name="Text Box 4">
              <a:extLst>
                <a:ext uri="{FF2B5EF4-FFF2-40B4-BE49-F238E27FC236}">
                  <a16:creationId xmlns:a16="http://schemas.microsoft.com/office/drawing/2014/main" id="{48D7D3CC-9D9C-4253-A020-318C67198B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0" y="144"/>
              <a:ext cx="1671" cy="4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1pPr>
              <a:lvl2pPr eaLnBrk="0" hangingPunct="0"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2pPr>
              <a:lvl3pPr eaLnBrk="0" hangingPunct="0"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3pPr>
              <a:lvl4pPr eaLnBrk="0" hangingPunct="0"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4pPr>
              <a:lvl5pPr eaLnBrk="0" hangingPunct="0"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9pPr>
            </a:lstStyle>
            <a:p>
              <a:pPr>
                <a:buSzPct val="100000"/>
                <a:defRPr/>
              </a:pPr>
              <a:r>
                <a:rPr lang="de-DE" altLang="de-DE" sz="800"/>
                <a:t>Lehrgang: Truppmann -Teil 1- Grundausbildung</a:t>
              </a:r>
            </a:p>
            <a:p>
              <a:pPr>
                <a:buSzPct val="100000"/>
                <a:defRPr/>
              </a:pPr>
              <a:r>
                <a:rPr lang="de-DE" altLang="de-DE" sz="800"/>
                <a:t>Thema:      Rechtsgrundlagen</a:t>
              </a:r>
            </a:p>
            <a:p>
              <a:pPr>
                <a:buSzPct val="100000"/>
                <a:defRPr/>
              </a:pPr>
              <a:r>
                <a:rPr lang="de-DE" altLang="de-DE" sz="800"/>
                <a:t>                   -Aufgaben der Gemeinde / Organisation</a:t>
              </a:r>
            </a:p>
            <a:p>
              <a:pPr>
                <a:buSzPct val="100000"/>
                <a:defRPr/>
              </a:pPr>
              <a:r>
                <a:rPr lang="de-DE" altLang="de-DE" sz="800"/>
                <a:t>                    der Gemeindefeuerwehr-</a:t>
              </a:r>
            </a:p>
            <a:p>
              <a:pPr>
                <a:buSzPct val="100000"/>
                <a:defRPr/>
              </a:pPr>
              <a:r>
                <a:rPr lang="de-DE" altLang="de-DE" sz="800"/>
                <a:t>Stand:        11/2017</a:t>
              </a:r>
              <a:endParaRPr lang="de-DE" altLang="de-DE" sz="1000"/>
            </a:p>
          </p:txBody>
        </p:sp>
        <p:sp>
          <p:nvSpPr>
            <p:cNvPr id="1029" name="Line 5">
              <a:extLst>
                <a:ext uri="{FF2B5EF4-FFF2-40B4-BE49-F238E27FC236}">
                  <a16:creationId xmlns:a16="http://schemas.microsoft.com/office/drawing/2014/main" id="{26CAD8F6-0F98-47D6-B93F-3B2A651E6D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6" y="624"/>
              <a:ext cx="5040" cy="0"/>
            </a:xfrm>
            <a:prstGeom prst="line">
              <a:avLst/>
            </a:prstGeom>
            <a:noFill/>
            <a:ln w="12700" algn="ctr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de-DE"/>
            </a:p>
          </p:txBody>
        </p:sp>
        <p:sp>
          <p:nvSpPr>
            <p:cNvPr id="1030" name="Line 6">
              <a:extLst>
                <a:ext uri="{FF2B5EF4-FFF2-40B4-BE49-F238E27FC236}">
                  <a16:creationId xmlns:a16="http://schemas.microsoft.com/office/drawing/2014/main" id="{5C9DECEB-2042-4A69-9786-E04EBBB100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6" y="3840"/>
              <a:ext cx="5040" cy="0"/>
            </a:xfrm>
            <a:prstGeom prst="line">
              <a:avLst/>
            </a:prstGeom>
            <a:noFill/>
            <a:ln w="12700" algn="ctr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de-DE"/>
            </a:p>
          </p:txBody>
        </p:sp>
        <p:pic>
          <p:nvPicPr>
            <p:cNvPr id="1031" name="Picture 7" descr="Rplfarb3">
              <a:extLst>
                <a:ext uri="{FF2B5EF4-FFF2-40B4-BE49-F238E27FC236}">
                  <a16:creationId xmlns:a16="http://schemas.microsoft.com/office/drawing/2014/main" id="{83B4ED8F-6734-484B-818D-33EEF619F25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44"/>
              <a:ext cx="347" cy="4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32" name="Text Box 8">
              <a:extLst>
                <a:ext uri="{FF2B5EF4-FFF2-40B4-BE49-F238E27FC236}">
                  <a16:creationId xmlns:a16="http://schemas.microsoft.com/office/drawing/2014/main" id="{7183F9A1-67F8-4E45-A8EF-6B48D05162E4}"/>
                </a:ext>
              </a:extLst>
            </p:cNvPr>
            <p:cNvSpPr/>
            <p:nvPr/>
          </p:nvSpPr>
          <p:spPr>
            <a:xfrm>
              <a:off x="384" y="3888"/>
              <a:ext cx="2354" cy="212"/>
            </a:xfrm>
            <a:prstGeom prst="rect">
              <a:avLst/>
            </a:prstGeom>
            <a:noFill/>
            <a:ln>
              <a:noFill/>
              <a:miter lim="800000"/>
            </a:ln>
            <a:effectLst/>
          </p:spPr>
          <p:txBody>
            <a:bodyPr wrap="none">
              <a:spAutoFit/>
            </a:bodyPr>
            <a:lstStyle>
              <a:defPPr>
                <a:defRPr lang="de-DE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de-DE" altLang="en-US" sz="2400" b="1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de-DE" altLang="en-US" sz="2400" b="1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de-DE" altLang="en-US" sz="2400" b="1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de-DE" altLang="en-US" sz="2400" b="1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de-DE" altLang="en-US" sz="2400" b="1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>
                <a:defRPr/>
              </a:pPr>
              <a:r>
                <a:rPr altLang="de-DE" sz="800" b="0"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solidFill>
                    <a:srgbClr val="000000"/>
                  </a:solidFill>
                  <a:cs typeface="Arial"/>
                  <a:sym typeface="Wingdings"/>
                </a:rPr>
                <a:t>© Copyright 2005: Feuerwehr- und Katastrophenschutzschule Rheinland-Pfalz</a:t>
              </a:r>
            </a:p>
            <a:p>
              <a:pPr>
                <a:defRPr/>
              </a:pPr>
              <a:r>
                <a:rPr altLang="de-DE" sz="800" b="0"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solidFill>
                    <a:srgbClr val="000000"/>
                  </a:solidFill>
                  <a:cs typeface="Arial"/>
                  <a:sym typeface="Wingdings"/>
                </a:rPr>
                <a:t>Bildquelle: LFKS</a:t>
              </a:r>
              <a:endParaRPr altLang="de-DE" sz="800" b="0">
                <a:cs typeface="Times New Roman" panose="02020603050405020304" pitchFamily="18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defPPr/>
      <a:lvl1pPr algn="ctr" rtl="0" eaLnBrk="0" fontAlgn="base" hangingPunct="0">
        <a:spcBef>
          <a:spcPct val="0"/>
        </a:spcBef>
        <a:spcAft>
          <a:spcPct val="0"/>
        </a:spcAft>
        <a:buSzPct val="100000"/>
        <a:defRPr sz="4400">
          <a:solidFill>
            <a:srgbClr val="000000"/>
          </a:solidFill>
          <a:latin typeface="Times New Roman" pitchFamily="18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buSzPct val="100000"/>
        <a:defRPr sz="4400">
          <a:solidFill>
            <a:srgbClr val="000000"/>
          </a:solidFill>
          <a:latin typeface="Times New Roman" panose="02020603050405020304" pitchFamily="18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buSzPct val="100000"/>
        <a:defRPr sz="4400">
          <a:solidFill>
            <a:srgbClr val="000000"/>
          </a:solidFill>
          <a:latin typeface="Times New Roman" panose="02020603050405020304" pitchFamily="18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buSzPct val="100000"/>
        <a:defRPr sz="4400">
          <a:solidFill>
            <a:srgbClr val="000000"/>
          </a:solidFill>
          <a:latin typeface="Times New Roman" panose="02020603050405020304" pitchFamily="18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buSzPct val="100000"/>
        <a:defRPr sz="4400">
          <a:solidFill>
            <a:srgbClr val="000000"/>
          </a:solidFill>
          <a:latin typeface="Times New Roman" panose="02020603050405020304" pitchFamily="18" charset="0"/>
          <a:cs typeface="Arial" panose="020B060402020202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buSzPct val="100000"/>
        <a:defRPr sz="4400">
          <a:solidFill>
            <a:srgbClr val="000000"/>
          </a:solidFill>
          <a:latin typeface="Times New Roman" panose="02020603050405020304" pitchFamily="18" charset="0"/>
          <a:cs typeface="Arial" panose="020B060402020202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buSzPct val="100000"/>
        <a:defRPr sz="4400">
          <a:solidFill>
            <a:srgbClr val="000000"/>
          </a:solidFill>
          <a:latin typeface="Times New Roman" panose="02020603050405020304" pitchFamily="18" charset="0"/>
          <a:cs typeface="Arial" panose="020B060402020202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buSzPct val="100000"/>
        <a:defRPr sz="4400">
          <a:solidFill>
            <a:srgbClr val="000000"/>
          </a:solidFill>
          <a:latin typeface="Times New Roman" panose="02020603050405020304" pitchFamily="18" charset="0"/>
          <a:cs typeface="Arial" panose="020B060402020202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buSzPct val="100000"/>
        <a:defRPr sz="4400">
          <a:solidFill>
            <a:srgbClr val="000000"/>
          </a:solidFill>
          <a:latin typeface="Times New Roman" panose="02020603050405020304" pitchFamily="18" charset="0"/>
          <a:cs typeface="Arial" panose="020B0604020202020204" pitchFamily="34" charset="0"/>
        </a:defRPr>
      </a:lvl9pPr>
    </p:titleStyle>
    <p:bodyStyle>
      <a:defPPr/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800">
          <a:solidFill>
            <a:srgbClr val="000000"/>
          </a:solidFill>
          <a:latin typeface="+mn-lt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>
          <a:solidFill>
            <a:srgbClr val="000000"/>
          </a:solidFill>
          <a:latin typeface="+mn-lt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>
          <a:solidFill>
            <a:srgbClr val="000000"/>
          </a:solidFill>
          <a:latin typeface="+mn-lt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rgbClr val="000000"/>
          </a:solidFill>
          <a:latin typeface="+mn-lt"/>
          <a:cs typeface="Arial" panose="020B0604020202020204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4572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144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3716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1">
            <a:extLst>
              <a:ext uri="{FF2B5EF4-FFF2-40B4-BE49-F238E27FC236}">
                <a16:creationId xmlns:a16="http://schemas.microsoft.com/office/drawing/2014/main" id="{93DC2D0E-7CE4-4FFE-A9C6-D7FB402A92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0438" y="1987550"/>
            <a:ext cx="6919912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14339" name="Rectangle 22">
            <a:extLst>
              <a:ext uri="{FF2B5EF4-FFF2-40B4-BE49-F238E27FC236}">
                <a16:creationId xmlns:a16="http://schemas.microsoft.com/office/drawing/2014/main" id="{A50D0268-63BF-4E25-B745-E89439BA19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2513" y="2049463"/>
            <a:ext cx="191135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de-DE" altLang="de-DE" sz="2800"/>
              <a:t>Lehrgang:</a:t>
            </a:r>
            <a:endParaRPr lang="de-DE" altLang="de-DE"/>
          </a:p>
        </p:txBody>
      </p:sp>
      <p:sp>
        <p:nvSpPr>
          <p:cNvPr id="14340" name="Rectangle 23">
            <a:extLst>
              <a:ext uri="{FF2B5EF4-FFF2-40B4-BE49-F238E27FC236}">
                <a16:creationId xmlns:a16="http://schemas.microsoft.com/office/drawing/2014/main" id="{7159835A-1F72-4992-8B44-3EB5E8E31A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1313" y="2049463"/>
            <a:ext cx="5033962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de-DE" altLang="de-DE" sz="2800"/>
              <a:t>Truppmannausbildung Teil 1</a:t>
            </a:r>
            <a:endParaRPr lang="de-DE" altLang="de-DE"/>
          </a:p>
        </p:txBody>
      </p:sp>
      <p:sp>
        <p:nvSpPr>
          <p:cNvPr id="14341" name="Rectangle 24">
            <a:extLst>
              <a:ext uri="{FF2B5EF4-FFF2-40B4-BE49-F238E27FC236}">
                <a16:creationId xmlns:a16="http://schemas.microsoft.com/office/drawing/2014/main" id="{EFECB50D-48D7-4DF8-B3BD-FB2732BF13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1313" y="2476500"/>
            <a:ext cx="507523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de-DE" altLang="de-DE" sz="2800"/>
              <a:t>(Grundausbildungslehrgang)</a:t>
            </a:r>
            <a:endParaRPr lang="de-DE" altLang="de-DE"/>
          </a:p>
        </p:txBody>
      </p:sp>
      <p:sp>
        <p:nvSpPr>
          <p:cNvPr id="14342" name="Rectangle 25">
            <a:extLst>
              <a:ext uri="{FF2B5EF4-FFF2-40B4-BE49-F238E27FC236}">
                <a16:creationId xmlns:a16="http://schemas.microsoft.com/office/drawing/2014/main" id="{95D466EB-4823-499D-AEC4-16C3402AF2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9038" y="4349750"/>
            <a:ext cx="7148512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14343" name="Rectangle 27">
            <a:extLst>
              <a:ext uri="{FF2B5EF4-FFF2-40B4-BE49-F238E27FC236}">
                <a16:creationId xmlns:a16="http://schemas.microsoft.com/office/drawing/2014/main" id="{84EE5BE2-2ED0-494A-9155-CD9394685D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8038" y="3587750"/>
            <a:ext cx="738505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14344" name="Rectangle 28">
            <a:extLst>
              <a:ext uri="{FF2B5EF4-FFF2-40B4-BE49-F238E27FC236}">
                <a16:creationId xmlns:a16="http://schemas.microsoft.com/office/drawing/2014/main" id="{59B73736-1C99-486C-B802-DAB83C11CF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6625" y="3652838"/>
            <a:ext cx="50546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de-DE" altLang="de-DE" sz="2800">
                <a:solidFill>
                  <a:srgbClr val="3333CC"/>
                </a:solidFill>
              </a:rPr>
              <a:t>2. Unterrichtseinheit:</a:t>
            </a:r>
          </a:p>
          <a:p>
            <a:r>
              <a:rPr lang="de-DE" altLang="de-DE" sz="2800">
                <a:solidFill>
                  <a:srgbClr val="3333CC"/>
                </a:solidFill>
              </a:rPr>
              <a:t>		Rechtsgrundlagen </a:t>
            </a:r>
            <a:endParaRPr lang="de-DE" altLang="de-DE"/>
          </a:p>
        </p:txBody>
      </p:sp>
      <p:sp>
        <p:nvSpPr>
          <p:cNvPr id="14345" name="Text Box 30">
            <a:extLst>
              <a:ext uri="{FF2B5EF4-FFF2-40B4-BE49-F238E27FC236}">
                <a16:creationId xmlns:a16="http://schemas.microsoft.com/office/drawing/2014/main" id="{7714C90D-EEC5-4C78-A28B-77568E016B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9838" y="4772025"/>
            <a:ext cx="57785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de-DE" altLang="de-DE" sz="1600">
                <a:solidFill>
                  <a:srgbClr val="3333CC"/>
                </a:solidFill>
                <a:sym typeface="Wingdings" panose="05000000000000000000" pitchFamily="2" charset="2"/>
              </a:rPr>
              <a:t>2.1 Aufgaben der Gemeinde / Organisation der Gemeinde-</a:t>
            </a:r>
          </a:p>
          <a:p>
            <a:r>
              <a:rPr lang="de-DE" altLang="de-DE" sz="1600">
                <a:solidFill>
                  <a:srgbClr val="3333CC"/>
                </a:solidFill>
                <a:sym typeface="Wingdings" panose="05000000000000000000" pitchFamily="2" charset="2"/>
              </a:rPr>
              <a:t>      feuerwehr / Träger der Feuerwehr</a:t>
            </a:r>
            <a:endParaRPr lang="de-DE" altLang="de-DE" sz="1600">
              <a:solidFill>
                <a:schemeClr val="accent2"/>
              </a:solidFill>
            </a:endParaRPr>
          </a:p>
        </p:txBody>
      </p:sp>
      <p:sp>
        <p:nvSpPr>
          <p:cNvPr id="14346" name="Rectangle 31">
            <a:extLst>
              <a:ext uri="{FF2B5EF4-FFF2-40B4-BE49-F238E27FC236}">
                <a16:creationId xmlns:a16="http://schemas.microsoft.com/office/drawing/2014/main" id="{95D9C59C-906D-4ECC-BF1C-5B52429F18B9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6096000" y="6238875"/>
            <a:ext cx="601663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de-DE" altLang="de-DE" sz="800">
                <a:solidFill>
                  <a:srgbClr val="FFFFFF"/>
                </a:solidFill>
              </a:rPr>
              <a:t>Deckblatt</a:t>
            </a:r>
            <a:endParaRPr lang="de-DE" altLang="de-DE" sz="80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6">
            <a:extLst>
              <a:ext uri="{FF2B5EF4-FFF2-40B4-BE49-F238E27FC236}">
                <a16:creationId xmlns:a16="http://schemas.microsoft.com/office/drawing/2014/main" id="{7D578010-320A-44EF-887C-F0251E4DDF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8813" y="1150938"/>
            <a:ext cx="3687762" cy="690562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 sz="1800">
                <a:sym typeface="Wingdings" panose="05000000000000000000" pitchFamily="2" charset="2"/>
              </a:rPr>
              <a:t>Brand- und Katastrophenschutz-</a:t>
            </a:r>
          </a:p>
          <a:p>
            <a:pPr algn="ctr"/>
            <a:r>
              <a:rPr lang="de-DE" altLang="de-DE" sz="1800">
                <a:sym typeface="Wingdings" panose="05000000000000000000" pitchFamily="2" charset="2"/>
              </a:rPr>
              <a:t>gesetz (LBKG)</a:t>
            </a:r>
            <a:endParaRPr lang="de-DE" altLang="de-DE" sz="1800">
              <a:solidFill>
                <a:schemeClr val="tx1"/>
              </a:solidFill>
            </a:endParaRPr>
          </a:p>
        </p:txBody>
      </p:sp>
      <p:sp>
        <p:nvSpPr>
          <p:cNvPr id="3075" name="Rectangle 1027">
            <a:extLst>
              <a:ext uri="{FF2B5EF4-FFF2-40B4-BE49-F238E27FC236}">
                <a16:creationId xmlns:a16="http://schemas.microsoft.com/office/drawing/2014/main" id="{40430A68-4F63-4123-BE07-22FE75AA2E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1513" y="1971675"/>
            <a:ext cx="3687762" cy="690563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 sz="1800">
                <a:sym typeface="Wingdings" panose="05000000000000000000" pitchFamily="2" charset="2"/>
              </a:rPr>
              <a:t>Feuerwehrverordnung</a:t>
            </a:r>
          </a:p>
          <a:p>
            <a:pPr algn="ctr"/>
            <a:r>
              <a:rPr lang="de-DE" altLang="de-DE" sz="1800">
                <a:sym typeface="Wingdings" panose="05000000000000000000" pitchFamily="2" charset="2"/>
              </a:rPr>
              <a:t>(FwVO)</a:t>
            </a:r>
            <a:endParaRPr lang="de-DE" altLang="de-DE" sz="1800">
              <a:solidFill>
                <a:schemeClr val="tx1"/>
              </a:solidFill>
            </a:endParaRPr>
          </a:p>
        </p:txBody>
      </p:sp>
      <p:sp>
        <p:nvSpPr>
          <p:cNvPr id="3076" name="Rectangle 1028">
            <a:extLst>
              <a:ext uri="{FF2B5EF4-FFF2-40B4-BE49-F238E27FC236}">
                <a16:creationId xmlns:a16="http://schemas.microsoft.com/office/drawing/2014/main" id="{C12481BE-4DAC-4265-A9E7-DB3CB8F956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3575" y="2805113"/>
            <a:ext cx="3687763" cy="690562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 sz="1800">
                <a:sym typeface="Wingdings" panose="05000000000000000000" pitchFamily="2" charset="2"/>
              </a:rPr>
              <a:t>Satzungen der Kommunen</a:t>
            </a:r>
            <a:endParaRPr lang="de-DE" altLang="de-DE" sz="1800">
              <a:solidFill>
                <a:schemeClr val="tx1"/>
              </a:solidFill>
            </a:endParaRPr>
          </a:p>
        </p:txBody>
      </p:sp>
      <p:sp>
        <p:nvSpPr>
          <p:cNvPr id="3077" name="Rectangle 1029">
            <a:extLst>
              <a:ext uri="{FF2B5EF4-FFF2-40B4-BE49-F238E27FC236}">
                <a16:creationId xmlns:a16="http://schemas.microsoft.com/office/drawing/2014/main" id="{73008732-3EE7-4341-BD24-79AA2A183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8813" y="3627438"/>
            <a:ext cx="3687762" cy="690562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 sz="1800">
                <a:sym typeface="Wingdings" panose="05000000000000000000" pitchFamily="2" charset="2"/>
              </a:rPr>
              <a:t>Unfallverhütungsvorschrift</a:t>
            </a:r>
          </a:p>
          <a:p>
            <a:pPr algn="ctr"/>
            <a:r>
              <a:rPr lang="de-DE" altLang="de-DE" sz="1800">
                <a:sym typeface="Wingdings" panose="05000000000000000000" pitchFamily="2" charset="2"/>
              </a:rPr>
              <a:t>(UVV - Feuerwehr)</a:t>
            </a:r>
            <a:endParaRPr lang="de-DE" altLang="de-DE" sz="1800">
              <a:solidFill>
                <a:schemeClr val="tx1"/>
              </a:solidFill>
            </a:endParaRPr>
          </a:p>
        </p:txBody>
      </p:sp>
      <p:sp>
        <p:nvSpPr>
          <p:cNvPr id="3078" name="Rectangle 1030">
            <a:extLst>
              <a:ext uri="{FF2B5EF4-FFF2-40B4-BE49-F238E27FC236}">
                <a16:creationId xmlns:a16="http://schemas.microsoft.com/office/drawing/2014/main" id="{92ADF33B-AD11-4DBB-B966-B47B628892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9288" y="4432300"/>
            <a:ext cx="3687762" cy="690563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 sz="1800">
                <a:sym typeface="Wingdings" panose="05000000000000000000" pitchFamily="2" charset="2"/>
              </a:rPr>
              <a:t>Feuerwehrdienstvorschriften</a:t>
            </a:r>
            <a:endParaRPr lang="de-DE" altLang="de-DE" sz="1800">
              <a:solidFill>
                <a:schemeClr val="tx1"/>
              </a:solidFill>
            </a:endParaRPr>
          </a:p>
        </p:txBody>
      </p:sp>
      <p:sp>
        <p:nvSpPr>
          <p:cNvPr id="3079" name="Rectangle 1031">
            <a:extLst>
              <a:ext uri="{FF2B5EF4-FFF2-40B4-BE49-F238E27FC236}">
                <a16:creationId xmlns:a16="http://schemas.microsoft.com/office/drawing/2014/main" id="{2A0DD983-B69E-417A-A048-F197BFB52D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9288" y="5262563"/>
            <a:ext cx="3687762" cy="690562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 sz="1800">
                <a:sym typeface="Wingdings" panose="05000000000000000000" pitchFamily="2" charset="2"/>
              </a:rPr>
              <a:t>Sonstige Vorschriften und</a:t>
            </a:r>
          </a:p>
          <a:p>
            <a:pPr algn="ctr"/>
            <a:r>
              <a:rPr lang="de-DE" altLang="de-DE" sz="1800">
                <a:sym typeface="Wingdings" panose="05000000000000000000" pitchFamily="2" charset="2"/>
              </a:rPr>
              <a:t>Richtlinien</a:t>
            </a:r>
            <a:endParaRPr lang="de-DE" altLang="de-DE" sz="1800">
              <a:solidFill>
                <a:schemeClr val="tx1"/>
              </a:solidFill>
            </a:endParaRPr>
          </a:p>
        </p:txBody>
      </p:sp>
      <p:grpSp>
        <p:nvGrpSpPr>
          <p:cNvPr id="15368" name="Group 1033">
            <a:extLst>
              <a:ext uri="{FF2B5EF4-FFF2-40B4-BE49-F238E27FC236}">
                <a16:creationId xmlns:a16="http://schemas.microsoft.com/office/drawing/2014/main" id="{B484C5FD-AE55-4DFA-90B9-90E6D127D158}"/>
              </a:ext>
            </a:extLst>
          </p:cNvPr>
          <p:cNvGrpSpPr>
            <a:grpSpLocks/>
          </p:cNvGrpSpPr>
          <p:nvPr/>
        </p:nvGrpSpPr>
        <p:grpSpPr bwMode="auto">
          <a:xfrm>
            <a:off x="376238" y="2967038"/>
            <a:ext cx="3414712" cy="1116012"/>
            <a:chOff x="237" y="1946"/>
            <a:chExt cx="2151" cy="703"/>
          </a:xfrm>
        </p:grpSpPr>
        <p:sp>
          <p:nvSpPr>
            <p:cNvPr id="15376" name="Rectangle 1034">
              <a:extLst>
                <a:ext uri="{FF2B5EF4-FFF2-40B4-BE49-F238E27FC236}">
                  <a16:creationId xmlns:a16="http://schemas.microsoft.com/office/drawing/2014/main" id="{7D5EE735-9F34-4F92-8C83-F76A80F277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" y="1946"/>
              <a:ext cx="2151" cy="703"/>
            </a:xfrm>
            <a:prstGeom prst="rect">
              <a:avLst/>
            </a:prstGeom>
            <a:solidFill>
              <a:srgbClr val="FFFF99"/>
            </a:solidFill>
            <a:ln w="1905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de-DE" altLang="de-DE"/>
            </a:p>
          </p:txBody>
        </p:sp>
        <p:sp>
          <p:nvSpPr>
            <p:cNvPr id="15377" name="Text Box 1035">
              <a:extLst>
                <a:ext uri="{FF2B5EF4-FFF2-40B4-BE49-F238E27FC236}">
                  <a16:creationId xmlns:a16="http://schemas.microsoft.com/office/drawing/2014/main" id="{F2D9FCD9-63F5-46F0-90D0-3CD00339BF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" y="1975"/>
              <a:ext cx="2132" cy="577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de-DE" altLang="de-DE" sz="1800"/>
                <a:t>Gesetze und Verordnungen</a:t>
              </a:r>
            </a:p>
            <a:p>
              <a:r>
                <a:rPr lang="de-DE" altLang="de-DE" sz="1800"/>
                <a:t>zur Regelung des Feuerwehr-</a:t>
              </a:r>
            </a:p>
            <a:p>
              <a:r>
                <a:rPr lang="de-DE" altLang="de-DE" sz="1800"/>
                <a:t>dienstes</a:t>
              </a:r>
            </a:p>
          </p:txBody>
        </p:sp>
      </p:grpSp>
      <p:cxnSp>
        <p:nvCxnSpPr>
          <p:cNvPr id="15369" name="Line 1036">
            <a:extLst>
              <a:ext uri="{FF2B5EF4-FFF2-40B4-BE49-F238E27FC236}">
                <a16:creationId xmlns:a16="http://schemas.microsoft.com/office/drawing/2014/main" id="{21EB08B2-8097-4ED4-9A07-47561EF9CD40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789363" y="1554163"/>
            <a:ext cx="671512" cy="1890712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5370" name="Line 1037">
            <a:extLst>
              <a:ext uri="{FF2B5EF4-FFF2-40B4-BE49-F238E27FC236}">
                <a16:creationId xmlns:a16="http://schemas.microsoft.com/office/drawing/2014/main" id="{9358C113-6AEB-4D35-8A05-043F81BE6718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800475" y="2306638"/>
            <a:ext cx="669925" cy="1127125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5371" name="Line 1038">
            <a:extLst>
              <a:ext uri="{FF2B5EF4-FFF2-40B4-BE49-F238E27FC236}">
                <a16:creationId xmlns:a16="http://schemas.microsoft.com/office/drawing/2014/main" id="{73A44664-DD44-4BFD-BE2A-AAB26C9BE13F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810000" y="3149600"/>
            <a:ext cx="650875" cy="263525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5372" name="Line 1039">
            <a:extLst>
              <a:ext uri="{FF2B5EF4-FFF2-40B4-BE49-F238E27FC236}">
                <a16:creationId xmlns:a16="http://schemas.microsoft.com/office/drawing/2014/main" id="{CCE64C9B-74B8-4D58-9C35-3F3F1092A8D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789363" y="3454400"/>
            <a:ext cx="671512" cy="50800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5373" name="Line 1040">
            <a:extLst>
              <a:ext uri="{FF2B5EF4-FFF2-40B4-BE49-F238E27FC236}">
                <a16:creationId xmlns:a16="http://schemas.microsoft.com/office/drawing/2014/main" id="{45837EC4-D8C7-47F6-BA47-B7F57604D37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789363" y="3424238"/>
            <a:ext cx="671512" cy="1309687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5374" name="Line 1041">
            <a:extLst>
              <a:ext uri="{FF2B5EF4-FFF2-40B4-BE49-F238E27FC236}">
                <a16:creationId xmlns:a16="http://schemas.microsoft.com/office/drawing/2014/main" id="{7102DE9A-F005-4FB0-AB7D-D698EA01F4F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800475" y="3433763"/>
            <a:ext cx="649288" cy="2112962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5375" name="Rectangle 1042">
            <a:extLst>
              <a:ext uri="{FF2B5EF4-FFF2-40B4-BE49-F238E27FC236}">
                <a16:creationId xmlns:a16="http://schemas.microsoft.com/office/drawing/2014/main" id="{66C114EC-3053-4BDD-AC45-7BEEBF7B6DD0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5561013" y="6305550"/>
            <a:ext cx="1392237" cy="20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de-DE" altLang="de-DE" sz="800">
                <a:solidFill>
                  <a:srgbClr val="FFFFFF"/>
                </a:solidFill>
              </a:rPr>
              <a:t>Gesetze u. Verordnungen</a:t>
            </a:r>
            <a:endParaRPr lang="de-DE" altLang="de-DE" sz="8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3075" grpId="0" animBg="1"/>
      <p:bldP spid="3076" grpId="0" animBg="1"/>
      <p:bldP spid="3077" grpId="0" animBg="1"/>
      <p:bldP spid="3078" grpId="0" animBg="1"/>
      <p:bldP spid="307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>
            <a:extLst>
              <a:ext uri="{FF2B5EF4-FFF2-40B4-BE49-F238E27FC236}">
                <a16:creationId xmlns:a16="http://schemas.microsoft.com/office/drawing/2014/main" id="{D299071F-988F-428F-81A4-33A5D733ED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3763" y="1179513"/>
            <a:ext cx="62531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de-DE" altLang="de-DE" sz="2000">
                <a:solidFill>
                  <a:srgbClr val="3333CC"/>
                </a:solidFill>
                <a:sym typeface="Wingdings" panose="05000000000000000000" pitchFamily="2" charset="2"/>
              </a:rPr>
              <a:t>Zweck und Anwendungsbereich gemäß § 1 LBKG)</a:t>
            </a:r>
            <a:endParaRPr lang="de-DE" altLang="de-DE" sz="2000">
              <a:solidFill>
                <a:schemeClr val="accent2"/>
              </a:solidFill>
            </a:endParaRPr>
          </a:p>
        </p:txBody>
      </p:sp>
      <p:grpSp>
        <p:nvGrpSpPr>
          <p:cNvPr id="16387" name="Group 31">
            <a:extLst>
              <a:ext uri="{FF2B5EF4-FFF2-40B4-BE49-F238E27FC236}">
                <a16:creationId xmlns:a16="http://schemas.microsoft.com/office/drawing/2014/main" id="{35FF8F75-286D-48E7-9F7B-B129711C4D01}"/>
              </a:ext>
            </a:extLst>
          </p:cNvPr>
          <p:cNvGrpSpPr>
            <a:grpSpLocks/>
          </p:cNvGrpSpPr>
          <p:nvPr/>
        </p:nvGrpSpPr>
        <p:grpSpPr bwMode="auto">
          <a:xfrm>
            <a:off x="395288" y="2447925"/>
            <a:ext cx="4114800" cy="2692400"/>
            <a:chOff x="249" y="1542"/>
            <a:chExt cx="2592" cy="1696"/>
          </a:xfrm>
        </p:grpSpPr>
        <p:sp>
          <p:nvSpPr>
            <p:cNvPr id="16404" name="Rectangle 3">
              <a:extLst>
                <a:ext uri="{FF2B5EF4-FFF2-40B4-BE49-F238E27FC236}">
                  <a16:creationId xmlns:a16="http://schemas.microsoft.com/office/drawing/2014/main" id="{222E2238-031D-4721-8A46-411DF7B99A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" y="1837"/>
              <a:ext cx="2233" cy="1056"/>
            </a:xfrm>
            <a:prstGeom prst="rect">
              <a:avLst/>
            </a:prstGeom>
            <a:solidFill>
              <a:srgbClr val="FFFF99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de-DE" altLang="de-DE"/>
            </a:p>
          </p:txBody>
        </p:sp>
        <p:sp>
          <p:nvSpPr>
            <p:cNvPr id="16405" name="Text Box 5">
              <a:extLst>
                <a:ext uri="{FF2B5EF4-FFF2-40B4-BE49-F238E27FC236}">
                  <a16:creationId xmlns:a16="http://schemas.microsoft.com/office/drawing/2014/main" id="{07A8940D-5551-4A49-9499-BCF369B06B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" y="1982"/>
              <a:ext cx="2148" cy="750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de-DE" altLang="de-DE" sz="1800">
                  <a:sym typeface="Wingdings" panose="05000000000000000000" pitchFamily="2" charset="2"/>
                </a:rPr>
                <a:t>Zweck des LBKG ist  die</a:t>
              </a:r>
            </a:p>
            <a:p>
              <a:r>
                <a:rPr lang="de-DE" altLang="de-DE" sz="1800">
                  <a:sym typeface="Wingdings" panose="05000000000000000000" pitchFamily="2" charset="2"/>
                </a:rPr>
                <a:t>Gewährleistung </a:t>
              </a:r>
            </a:p>
            <a:p>
              <a:r>
                <a:rPr lang="de-DE" altLang="de-DE" sz="1800">
                  <a:sym typeface="Wingdings" panose="05000000000000000000" pitchFamily="2" charset="2"/>
                </a:rPr>
                <a:t>vorbeugender + abwehrender</a:t>
              </a:r>
            </a:p>
            <a:p>
              <a:r>
                <a:rPr lang="de-DE" altLang="de-DE" sz="1800">
                  <a:sym typeface="Wingdings" panose="05000000000000000000" pitchFamily="2" charset="2"/>
                </a:rPr>
                <a:t>Maßnahmen </a:t>
              </a:r>
              <a:endParaRPr lang="de-DE" altLang="de-DE" sz="1800">
                <a:solidFill>
                  <a:schemeClr val="tx1"/>
                </a:solidFill>
              </a:endParaRPr>
            </a:p>
          </p:txBody>
        </p:sp>
        <p:sp>
          <p:nvSpPr>
            <p:cNvPr id="16406" name="Line 20">
              <a:extLst>
                <a:ext uri="{FF2B5EF4-FFF2-40B4-BE49-F238E27FC236}">
                  <a16:creationId xmlns:a16="http://schemas.microsoft.com/office/drawing/2014/main" id="{603839D8-F46A-46DF-AD1B-7432FDC044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83" y="1542"/>
              <a:ext cx="345" cy="781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de-DE"/>
            </a:p>
          </p:txBody>
        </p:sp>
        <p:sp>
          <p:nvSpPr>
            <p:cNvPr id="16407" name="Line 21">
              <a:extLst>
                <a:ext uri="{FF2B5EF4-FFF2-40B4-BE49-F238E27FC236}">
                  <a16:creationId xmlns:a16="http://schemas.microsoft.com/office/drawing/2014/main" id="{79BBC5B2-6CD7-4D2F-BED9-AE679F4F32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76" y="2349"/>
              <a:ext cx="365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de-DE"/>
            </a:p>
          </p:txBody>
        </p:sp>
        <p:sp>
          <p:nvSpPr>
            <p:cNvPr id="16408" name="Line 22">
              <a:extLst>
                <a:ext uri="{FF2B5EF4-FFF2-40B4-BE49-F238E27FC236}">
                  <a16:creationId xmlns:a16="http://schemas.microsoft.com/office/drawing/2014/main" id="{B431B5C8-159F-4920-AC02-0AD777FD94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83" y="2362"/>
              <a:ext cx="345" cy="876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de-DE"/>
            </a:p>
          </p:txBody>
        </p:sp>
      </p:grpSp>
      <p:grpSp>
        <p:nvGrpSpPr>
          <p:cNvPr id="4105" name="Group 25">
            <a:extLst>
              <a:ext uri="{FF2B5EF4-FFF2-40B4-BE49-F238E27FC236}">
                <a16:creationId xmlns:a16="http://schemas.microsoft.com/office/drawing/2014/main" id="{805946C0-B201-48A1-B0A5-75A17A08D70B}"/>
              </a:ext>
            </a:extLst>
          </p:cNvPr>
          <p:cNvGrpSpPr>
            <a:grpSpLocks/>
          </p:cNvGrpSpPr>
          <p:nvPr/>
        </p:nvGrpSpPr>
        <p:grpSpPr bwMode="auto">
          <a:xfrm>
            <a:off x="4524375" y="1928813"/>
            <a:ext cx="3898900" cy="966787"/>
            <a:chOff x="2850" y="1215"/>
            <a:chExt cx="2456" cy="609"/>
          </a:xfrm>
        </p:grpSpPr>
        <p:grpSp>
          <p:nvGrpSpPr>
            <p:cNvPr id="16400" name="Group 19">
              <a:extLst>
                <a:ext uri="{FF2B5EF4-FFF2-40B4-BE49-F238E27FC236}">
                  <a16:creationId xmlns:a16="http://schemas.microsoft.com/office/drawing/2014/main" id="{6B401B3E-1C54-4904-8A6F-25392923B13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50" y="1216"/>
              <a:ext cx="1735" cy="608"/>
              <a:chOff x="2850" y="1216"/>
              <a:chExt cx="1735" cy="608"/>
            </a:xfrm>
          </p:grpSpPr>
          <p:sp>
            <p:nvSpPr>
              <p:cNvPr id="16402" name="Rectangle 6">
                <a:extLst>
                  <a:ext uri="{FF2B5EF4-FFF2-40B4-BE49-F238E27FC236}">
                    <a16:creationId xmlns:a16="http://schemas.microsoft.com/office/drawing/2014/main" id="{42EEC719-E13C-49BB-AF8B-09865C1106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50" y="1216"/>
                <a:ext cx="1735" cy="608"/>
              </a:xfrm>
              <a:prstGeom prst="rect">
                <a:avLst/>
              </a:prstGeom>
              <a:solidFill>
                <a:srgbClr val="FFCC66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buSzPct val="100000"/>
                  <a:defRPr sz="2400" b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buSzPct val="100000"/>
                  <a:defRPr sz="2400" b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buSzPct val="100000"/>
                  <a:defRPr sz="2400" b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buSzPct val="100000"/>
                  <a:defRPr sz="2400" b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buSzPct val="100000"/>
                  <a:defRPr sz="2400" b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SzPct val="100000"/>
                  <a:defRPr sz="2400" b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SzPct val="100000"/>
                  <a:defRPr sz="2400" b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SzPct val="100000"/>
                  <a:defRPr sz="2400" b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SzPct val="100000"/>
                  <a:defRPr sz="2400" b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r>
                  <a:rPr lang="de-DE" altLang="de-DE"/>
                  <a:t> </a:t>
                </a:r>
              </a:p>
            </p:txBody>
          </p:sp>
          <p:sp>
            <p:nvSpPr>
              <p:cNvPr id="16403" name="Text Box 8">
                <a:extLst>
                  <a:ext uri="{FF2B5EF4-FFF2-40B4-BE49-F238E27FC236}">
                    <a16:creationId xmlns:a16="http://schemas.microsoft.com/office/drawing/2014/main" id="{9A30C23A-A716-4B71-B51B-42DEEF3073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80" y="1316"/>
                <a:ext cx="1684" cy="404"/>
              </a:xfrm>
              <a:prstGeom prst="rect">
                <a:avLst/>
              </a:prstGeom>
              <a:solidFill>
                <a:srgbClr val="FFCC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buSzPct val="100000"/>
                  <a:defRPr sz="2400" b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buSzPct val="100000"/>
                  <a:defRPr sz="2400" b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buSzPct val="100000"/>
                  <a:defRPr sz="2400" b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buSzPct val="100000"/>
                  <a:defRPr sz="2400" b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buSzPct val="100000"/>
                  <a:defRPr sz="2400" b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SzPct val="100000"/>
                  <a:defRPr sz="2400" b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SzPct val="100000"/>
                  <a:defRPr sz="2400" b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SzPct val="100000"/>
                  <a:defRPr sz="2400" b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SzPct val="100000"/>
                  <a:defRPr sz="2400" b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r>
                  <a:rPr lang="de-DE" altLang="de-DE" sz="1800"/>
                  <a:t>  gegen Brandgefahren</a:t>
                </a:r>
              </a:p>
              <a:p>
                <a:pPr algn="ctr"/>
                <a:r>
                  <a:rPr lang="de-DE" altLang="de-DE" sz="1800"/>
                  <a:t>(Brandschutz)</a:t>
                </a:r>
              </a:p>
            </p:txBody>
          </p:sp>
        </p:grpSp>
        <p:pic>
          <p:nvPicPr>
            <p:cNvPr id="16401" name="Picture 24">
              <a:extLst>
                <a:ext uri="{FF2B5EF4-FFF2-40B4-BE49-F238E27FC236}">
                  <a16:creationId xmlns:a16="http://schemas.microsoft.com/office/drawing/2014/main" id="{73AD55F5-4B36-446A-B175-4F3EE574A2D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93" y="1215"/>
              <a:ext cx="713" cy="6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grpSp>
        <p:nvGrpSpPr>
          <p:cNvPr id="4110" name="Group 28">
            <a:extLst>
              <a:ext uri="{FF2B5EF4-FFF2-40B4-BE49-F238E27FC236}">
                <a16:creationId xmlns:a16="http://schemas.microsoft.com/office/drawing/2014/main" id="{60D4C105-B2F9-4428-997B-6BB4C57583B8}"/>
              </a:ext>
            </a:extLst>
          </p:cNvPr>
          <p:cNvGrpSpPr>
            <a:grpSpLocks/>
          </p:cNvGrpSpPr>
          <p:nvPr/>
        </p:nvGrpSpPr>
        <p:grpSpPr bwMode="auto">
          <a:xfrm>
            <a:off x="4521200" y="3375025"/>
            <a:ext cx="4010025" cy="992188"/>
            <a:chOff x="2848" y="2126"/>
            <a:chExt cx="2526" cy="625"/>
          </a:xfrm>
        </p:grpSpPr>
        <p:grpSp>
          <p:nvGrpSpPr>
            <p:cNvPr id="16396" name="Group 15">
              <a:extLst>
                <a:ext uri="{FF2B5EF4-FFF2-40B4-BE49-F238E27FC236}">
                  <a16:creationId xmlns:a16="http://schemas.microsoft.com/office/drawing/2014/main" id="{08AAF4EC-E1A1-4D99-9C97-CC247F1D1C5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48" y="2126"/>
              <a:ext cx="1747" cy="608"/>
              <a:chOff x="3149" y="1997"/>
              <a:chExt cx="1747" cy="608"/>
            </a:xfrm>
          </p:grpSpPr>
          <p:sp>
            <p:nvSpPr>
              <p:cNvPr id="16398" name="Rectangle 9">
                <a:extLst>
                  <a:ext uri="{FF2B5EF4-FFF2-40B4-BE49-F238E27FC236}">
                    <a16:creationId xmlns:a16="http://schemas.microsoft.com/office/drawing/2014/main" id="{A897F44A-CAEB-40CC-88BF-08AA641830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9" y="1997"/>
                <a:ext cx="1747" cy="608"/>
              </a:xfrm>
              <a:prstGeom prst="rect">
                <a:avLst/>
              </a:prstGeom>
              <a:solidFill>
                <a:srgbClr val="FFCC66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buSzPct val="100000"/>
                  <a:defRPr sz="2400" b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buSzPct val="100000"/>
                  <a:defRPr sz="2400" b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buSzPct val="100000"/>
                  <a:defRPr sz="2400" b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buSzPct val="100000"/>
                  <a:defRPr sz="2400" b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buSzPct val="100000"/>
                  <a:defRPr sz="2400" b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SzPct val="100000"/>
                  <a:defRPr sz="2400" b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SzPct val="100000"/>
                  <a:defRPr sz="2400" b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SzPct val="100000"/>
                  <a:defRPr sz="2400" b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SzPct val="100000"/>
                  <a:defRPr sz="2400" b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de-DE" altLang="de-DE"/>
              </a:p>
            </p:txBody>
          </p:sp>
          <p:sp>
            <p:nvSpPr>
              <p:cNvPr id="16399" name="Text Box 10">
                <a:extLst>
                  <a:ext uri="{FF2B5EF4-FFF2-40B4-BE49-F238E27FC236}">
                    <a16:creationId xmlns:a16="http://schemas.microsoft.com/office/drawing/2014/main" id="{E7E511F5-8A81-47CC-AACD-1BFDF5B657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67" y="2102"/>
                <a:ext cx="1724" cy="404"/>
              </a:xfrm>
              <a:prstGeom prst="rect">
                <a:avLst/>
              </a:prstGeom>
              <a:solidFill>
                <a:srgbClr val="FFCC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buSzPct val="100000"/>
                  <a:defRPr sz="2400" b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buSzPct val="100000"/>
                  <a:defRPr sz="2400" b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buSzPct val="100000"/>
                  <a:defRPr sz="2400" b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buSzPct val="100000"/>
                  <a:defRPr sz="2400" b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buSzPct val="100000"/>
                  <a:defRPr sz="2400" b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SzPct val="100000"/>
                  <a:defRPr sz="2400" b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SzPct val="100000"/>
                  <a:defRPr sz="2400" b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SzPct val="100000"/>
                  <a:defRPr sz="2400" b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SzPct val="100000"/>
                  <a:defRPr sz="2400" b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r>
                  <a:rPr lang="de-DE" altLang="de-DE" sz="1800"/>
                  <a:t>gegen andere Gefahren</a:t>
                </a:r>
              </a:p>
              <a:p>
                <a:pPr algn="ctr"/>
                <a:r>
                  <a:rPr lang="de-DE" altLang="de-DE" sz="1800"/>
                  <a:t>(Allgemeine Hilfe)</a:t>
                </a:r>
              </a:p>
            </p:txBody>
          </p:sp>
        </p:grpSp>
        <p:pic>
          <p:nvPicPr>
            <p:cNvPr id="16397" name="Picture 27">
              <a:extLst>
                <a:ext uri="{FF2B5EF4-FFF2-40B4-BE49-F238E27FC236}">
                  <a16:creationId xmlns:a16="http://schemas.microsoft.com/office/drawing/2014/main" id="{D7C5E3CC-6136-4E5B-BF59-27BFE4E59A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00" y="2127"/>
              <a:ext cx="774" cy="6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grpSp>
        <p:nvGrpSpPr>
          <p:cNvPr id="4115" name="Group 30">
            <a:extLst>
              <a:ext uri="{FF2B5EF4-FFF2-40B4-BE49-F238E27FC236}">
                <a16:creationId xmlns:a16="http://schemas.microsoft.com/office/drawing/2014/main" id="{061F35F7-EB02-4210-9F0D-C567AC4E1C77}"/>
              </a:ext>
            </a:extLst>
          </p:cNvPr>
          <p:cNvGrpSpPr>
            <a:grpSpLocks/>
          </p:cNvGrpSpPr>
          <p:nvPr/>
        </p:nvGrpSpPr>
        <p:grpSpPr bwMode="auto">
          <a:xfrm>
            <a:off x="4502150" y="4802188"/>
            <a:ext cx="4164013" cy="968375"/>
            <a:chOff x="2836" y="3025"/>
            <a:chExt cx="2623" cy="610"/>
          </a:xfrm>
        </p:grpSpPr>
        <p:grpSp>
          <p:nvGrpSpPr>
            <p:cNvPr id="16392" name="Group 16">
              <a:extLst>
                <a:ext uri="{FF2B5EF4-FFF2-40B4-BE49-F238E27FC236}">
                  <a16:creationId xmlns:a16="http://schemas.microsoft.com/office/drawing/2014/main" id="{2DF6916D-4481-443F-A372-94E784EB02F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36" y="3027"/>
              <a:ext cx="1747" cy="608"/>
              <a:chOff x="3162" y="2784"/>
              <a:chExt cx="1747" cy="608"/>
            </a:xfrm>
          </p:grpSpPr>
          <p:sp>
            <p:nvSpPr>
              <p:cNvPr id="16394" name="Rectangle 11">
                <a:extLst>
                  <a:ext uri="{FF2B5EF4-FFF2-40B4-BE49-F238E27FC236}">
                    <a16:creationId xmlns:a16="http://schemas.microsoft.com/office/drawing/2014/main" id="{467C1746-D335-4901-BC7C-72A8FBBE84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62" y="2784"/>
                <a:ext cx="1747" cy="608"/>
              </a:xfrm>
              <a:prstGeom prst="rect">
                <a:avLst/>
              </a:prstGeom>
              <a:solidFill>
                <a:srgbClr val="FFCC66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buSzPct val="100000"/>
                  <a:defRPr sz="2400" b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buSzPct val="100000"/>
                  <a:defRPr sz="2400" b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buSzPct val="100000"/>
                  <a:defRPr sz="2400" b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buSzPct val="100000"/>
                  <a:defRPr sz="2400" b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buSzPct val="100000"/>
                  <a:defRPr sz="2400" b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SzPct val="100000"/>
                  <a:defRPr sz="2400" b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SzPct val="100000"/>
                  <a:defRPr sz="2400" b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SzPct val="100000"/>
                  <a:defRPr sz="2400" b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SzPct val="100000"/>
                  <a:defRPr sz="2400" b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de-DE" altLang="de-DE"/>
              </a:p>
            </p:txBody>
          </p:sp>
          <p:sp>
            <p:nvSpPr>
              <p:cNvPr id="16395" name="Text Box 12">
                <a:extLst>
                  <a:ext uri="{FF2B5EF4-FFF2-40B4-BE49-F238E27FC236}">
                    <a16:creationId xmlns:a16="http://schemas.microsoft.com/office/drawing/2014/main" id="{58D32F8B-0913-4CB5-8BFE-245585BE3D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38" y="2794"/>
                <a:ext cx="1596" cy="577"/>
              </a:xfrm>
              <a:prstGeom prst="rect">
                <a:avLst/>
              </a:prstGeom>
              <a:solidFill>
                <a:srgbClr val="FFCC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de-DE" altLang="de-DE" sz="1800">
                    <a:sym typeface="Wingdings" panose="05000000000000000000" pitchFamily="2" charset="2"/>
                  </a:rPr>
                  <a:t>und gegen Gefahren</a:t>
                </a:r>
              </a:p>
              <a:p>
                <a:pPr algn="ctr"/>
                <a:r>
                  <a:rPr lang="de-DE" altLang="de-DE" sz="1800">
                    <a:sym typeface="Wingdings" panose="05000000000000000000" pitchFamily="2" charset="2"/>
                  </a:rPr>
                  <a:t>größeren Umfanges</a:t>
                </a:r>
              </a:p>
              <a:p>
                <a:pPr algn="ctr"/>
                <a:r>
                  <a:rPr lang="de-DE" altLang="de-DE" sz="1800">
                    <a:sym typeface="Wingdings" panose="05000000000000000000" pitchFamily="2" charset="2"/>
                  </a:rPr>
                  <a:t>(Katastrophenschutz)</a:t>
                </a:r>
                <a:endParaRPr lang="de-DE" altLang="de-DE" sz="1800">
                  <a:solidFill>
                    <a:schemeClr val="tx1"/>
                  </a:solidFill>
                </a:endParaRPr>
              </a:p>
            </p:txBody>
          </p:sp>
        </p:grpSp>
        <p:pic>
          <p:nvPicPr>
            <p:cNvPr id="16393" name="Picture 29">
              <a:extLst>
                <a:ext uri="{FF2B5EF4-FFF2-40B4-BE49-F238E27FC236}">
                  <a16:creationId xmlns:a16="http://schemas.microsoft.com/office/drawing/2014/main" id="{CC63D60D-27B6-45E2-BB15-C0CDCB7116B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09" y="3025"/>
              <a:ext cx="850" cy="6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16391" name="Rectangle 32">
            <a:extLst>
              <a:ext uri="{FF2B5EF4-FFF2-40B4-BE49-F238E27FC236}">
                <a16:creationId xmlns:a16="http://schemas.microsoft.com/office/drawing/2014/main" id="{4E987326-8C73-43FF-AF84-B36462EA8F6B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5553075" y="6267450"/>
            <a:ext cx="1143000" cy="23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de-DE" altLang="de-DE" sz="800">
                <a:solidFill>
                  <a:srgbClr val="FFFFFF"/>
                </a:solidFill>
              </a:rPr>
              <a:t>Zweck u. Anwendung</a:t>
            </a:r>
            <a:endParaRPr lang="de-DE" altLang="de-DE" sz="8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30">
            <a:extLst>
              <a:ext uri="{FF2B5EF4-FFF2-40B4-BE49-F238E27FC236}">
                <a16:creationId xmlns:a16="http://schemas.microsoft.com/office/drawing/2014/main" id="{86145C48-7755-49F0-9D5C-9ECED1BCC3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4713" y="1458913"/>
            <a:ext cx="45275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de-DE" altLang="de-DE" sz="1800">
                <a:solidFill>
                  <a:srgbClr val="3333CC"/>
                </a:solidFill>
                <a:sym typeface="Wingdings" panose="05000000000000000000" pitchFamily="2" charset="2"/>
              </a:rPr>
              <a:t>Aufgabenträger des Brandschutzes und</a:t>
            </a:r>
          </a:p>
          <a:p>
            <a:pPr algn="ctr"/>
            <a:r>
              <a:rPr lang="de-DE" altLang="de-DE" sz="1800">
                <a:solidFill>
                  <a:srgbClr val="3333CC"/>
                </a:solidFill>
                <a:sym typeface="Wingdings" panose="05000000000000000000" pitchFamily="2" charset="2"/>
              </a:rPr>
              <a:t>der Allgemeinen Hilfe</a:t>
            </a:r>
            <a:endParaRPr lang="de-DE" altLang="de-DE" sz="1800">
              <a:solidFill>
                <a:schemeClr val="tx1"/>
              </a:solidFill>
            </a:endParaRPr>
          </a:p>
        </p:txBody>
      </p:sp>
      <p:grpSp>
        <p:nvGrpSpPr>
          <p:cNvPr id="5123" name="Group 44">
            <a:extLst>
              <a:ext uri="{FF2B5EF4-FFF2-40B4-BE49-F238E27FC236}">
                <a16:creationId xmlns:a16="http://schemas.microsoft.com/office/drawing/2014/main" id="{E9272265-B519-4694-9B5D-D6C919DBBC35}"/>
              </a:ext>
            </a:extLst>
          </p:cNvPr>
          <p:cNvGrpSpPr>
            <a:grpSpLocks/>
          </p:cNvGrpSpPr>
          <p:nvPr/>
        </p:nvGrpSpPr>
        <p:grpSpPr bwMode="auto">
          <a:xfrm>
            <a:off x="812800" y="3135313"/>
            <a:ext cx="4335463" cy="641350"/>
            <a:chOff x="512" y="1975"/>
            <a:chExt cx="2731" cy="404"/>
          </a:xfrm>
        </p:grpSpPr>
        <p:sp>
          <p:nvSpPr>
            <p:cNvPr id="17418" name="AutoShape 31">
              <a:extLst>
                <a:ext uri="{FF2B5EF4-FFF2-40B4-BE49-F238E27FC236}">
                  <a16:creationId xmlns:a16="http://schemas.microsoft.com/office/drawing/2014/main" id="{1C24B06C-7DE6-43F7-8007-F1F782836A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2" y="2036"/>
              <a:ext cx="244" cy="133"/>
            </a:xfrm>
            <a:prstGeom prst="rightArrow">
              <a:avLst>
                <a:gd name="adj1" fmla="val 50000"/>
                <a:gd name="adj2" fmla="val 45865"/>
              </a:avLst>
            </a:prstGeom>
            <a:solidFill>
              <a:srgbClr val="FFFF99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17419" name="Text Box 32">
              <a:extLst>
                <a:ext uri="{FF2B5EF4-FFF2-40B4-BE49-F238E27FC236}">
                  <a16:creationId xmlns:a16="http://schemas.microsoft.com/office/drawing/2014/main" id="{BF7614C7-FBDA-4814-BA73-618C0CE287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7" y="1975"/>
              <a:ext cx="243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de-DE" altLang="de-DE" sz="1800">
                  <a:sym typeface="Wingdings" panose="05000000000000000000" pitchFamily="2" charset="2"/>
                </a:rPr>
                <a:t>192 </a:t>
              </a:r>
              <a:r>
                <a:rPr lang="de-DE" altLang="de-DE" sz="1800" b="0">
                  <a:sym typeface="Wingdings" panose="05000000000000000000" pitchFamily="2" charset="2"/>
                </a:rPr>
                <a:t>Gemeinden </a:t>
              </a:r>
            </a:p>
            <a:p>
              <a:r>
                <a:rPr lang="de-DE" altLang="de-DE" sz="1800" b="0">
                  <a:sym typeface="Wingdings" panose="05000000000000000000" pitchFamily="2" charset="2"/>
                </a:rPr>
                <a:t>       (einschließlich kreisfreie Städte)</a:t>
              </a:r>
              <a:endParaRPr lang="de-DE" altLang="de-DE" sz="1800">
                <a:solidFill>
                  <a:schemeClr val="tx1"/>
                </a:solidFill>
              </a:endParaRPr>
            </a:p>
          </p:txBody>
        </p:sp>
      </p:grpSp>
      <p:sp>
        <p:nvSpPr>
          <p:cNvPr id="17412" name="Text Box 33">
            <a:extLst>
              <a:ext uri="{FF2B5EF4-FFF2-40B4-BE49-F238E27FC236}">
                <a16:creationId xmlns:a16="http://schemas.microsoft.com/office/drawing/2014/main" id="{56DAD627-33F2-47B3-911A-C778A099A1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838" y="4132263"/>
            <a:ext cx="4857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de-DE" altLang="de-DE" sz="1800">
                <a:solidFill>
                  <a:srgbClr val="CC3300"/>
                </a:solidFill>
                <a:sym typeface="Wingdings" panose="05000000000000000000" pitchFamily="2" charset="2"/>
              </a:rPr>
              <a:t>Aufgabenträger des Katastrophenschutzes</a:t>
            </a:r>
            <a:endParaRPr lang="de-DE" altLang="de-DE" sz="2000">
              <a:solidFill>
                <a:schemeClr val="tx1"/>
              </a:solidFill>
            </a:endParaRPr>
          </a:p>
        </p:txBody>
      </p:sp>
      <p:grpSp>
        <p:nvGrpSpPr>
          <p:cNvPr id="5127" name="Group 45">
            <a:extLst>
              <a:ext uri="{FF2B5EF4-FFF2-40B4-BE49-F238E27FC236}">
                <a16:creationId xmlns:a16="http://schemas.microsoft.com/office/drawing/2014/main" id="{0468BF24-5477-48A6-B1E9-662D80E1F857}"/>
              </a:ext>
            </a:extLst>
          </p:cNvPr>
          <p:cNvGrpSpPr>
            <a:grpSpLocks/>
          </p:cNvGrpSpPr>
          <p:nvPr/>
        </p:nvGrpSpPr>
        <p:grpSpPr bwMode="auto">
          <a:xfrm>
            <a:off x="793750" y="4784725"/>
            <a:ext cx="2751138" cy="641350"/>
            <a:chOff x="500" y="3014"/>
            <a:chExt cx="1733" cy="404"/>
          </a:xfrm>
        </p:grpSpPr>
        <p:sp>
          <p:nvSpPr>
            <p:cNvPr id="17416" name="AutoShape 34">
              <a:extLst>
                <a:ext uri="{FF2B5EF4-FFF2-40B4-BE49-F238E27FC236}">
                  <a16:creationId xmlns:a16="http://schemas.microsoft.com/office/drawing/2014/main" id="{1020086B-ECC1-445F-ABE1-B7BC7C9A48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0" y="3066"/>
              <a:ext cx="244" cy="133"/>
            </a:xfrm>
            <a:prstGeom prst="rightArrow">
              <a:avLst>
                <a:gd name="adj1" fmla="val 50000"/>
                <a:gd name="adj2" fmla="val 45865"/>
              </a:avLst>
            </a:prstGeom>
            <a:solidFill>
              <a:srgbClr val="FFFF99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sz="24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17417" name="Text Box 35">
              <a:extLst>
                <a:ext uri="{FF2B5EF4-FFF2-40B4-BE49-F238E27FC236}">
                  <a16:creationId xmlns:a16="http://schemas.microsoft.com/office/drawing/2014/main" id="{B6B59F93-ADCE-4CC9-936C-10F0260C9E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7" y="3014"/>
              <a:ext cx="135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de-DE" altLang="de-DE" sz="1800">
                  <a:sym typeface="Wingdings" panose="05000000000000000000" pitchFamily="2" charset="2"/>
                </a:rPr>
                <a:t>24 </a:t>
              </a:r>
              <a:r>
                <a:rPr lang="de-DE" altLang="de-DE" sz="1800" b="0">
                  <a:sym typeface="Wingdings" panose="05000000000000000000" pitchFamily="2" charset="2"/>
                </a:rPr>
                <a:t>Landkreise und</a:t>
              </a:r>
            </a:p>
            <a:p>
              <a:r>
                <a:rPr lang="de-DE" altLang="de-DE" sz="1800">
                  <a:sym typeface="Wingdings" panose="05000000000000000000" pitchFamily="2" charset="2"/>
                </a:rPr>
                <a:t>12 </a:t>
              </a:r>
              <a:r>
                <a:rPr lang="de-DE" altLang="de-DE" sz="1800" b="0">
                  <a:sym typeface="Wingdings" panose="05000000000000000000" pitchFamily="2" charset="2"/>
                </a:rPr>
                <a:t>kreisfreie Städte</a:t>
              </a:r>
              <a:endParaRPr lang="de-DE" altLang="de-DE" sz="1800" b="0">
                <a:solidFill>
                  <a:schemeClr val="tx1"/>
                </a:solidFill>
              </a:endParaRPr>
            </a:p>
          </p:txBody>
        </p:sp>
      </p:grpSp>
      <p:pic>
        <p:nvPicPr>
          <p:cNvPr id="17414" name="Picture 43" descr="verbandsgemeinden">
            <a:extLst>
              <a:ext uri="{FF2B5EF4-FFF2-40B4-BE49-F238E27FC236}">
                <a16:creationId xmlns:a16="http://schemas.microsoft.com/office/drawing/2014/main" id="{3875D110-1875-4943-B8C4-1FB30097ED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3" t="17929"/>
          <a:stretch>
            <a:fillRect/>
          </a:stretch>
        </p:blipFill>
        <p:spPr bwMode="auto">
          <a:xfrm>
            <a:off x="5800725" y="1604963"/>
            <a:ext cx="2865438" cy="370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46">
            <a:extLst>
              <a:ext uri="{FF2B5EF4-FFF2-40B4-BE49-F238E27FC236}">
                <a16:creationId xmlns:a16="http://schemas.microsoft.com/office/drawing/2014/main" id="{B6C4C9BC-882B-4207-A93C-C14860CD8BCA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5372100" y="6305550"/>
            <a:ext cx="1333500" cy="171450"/>
          </a:xfrm>
          <a:prstGeom prst="rect">
            <a:avLst/>
          </a:prstGeom>
          <a:ln>
            <a:miter lim="800000"/>
          </a:ln>
        </p:spPr>
        <p:txBody>
          <a:bodyPr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de-DE" altLang="en-US" sz="4400" b="0" i="0" u="none" baseline="0">
                <a:solidFill>
                  <a:schemeClr val="tx2"/>
                </a:solidFill>
                <a:effectLst/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altLang="de-DE" sz="800" kern="12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FFFF"/>
                </a:solidFill>
                <a:sym typeface="Wingdings"/>
              </a:rPr>
              <a:t>Aufgabenträger</a:t>
            </a:r>
            <a:endParaRPr altLang="de-DE" sz="80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>
            <a:extLst>
              <a:ext uri="{FF2B5EF4-FFF2-40B4-BE49-F238E27FC236}">
                <a16:creationId xmlns:a16="http://schemas.microsoft.com/office/drawing/2014/main" id="{9455F744-E8E2-4F40-8D9A-33B83C787B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2475" y="1158875"/>
            <a:ext cx="45005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de-DE" altLang="de-DE" sz="2000">
                <a:solidFill>
                  <a:srgbClr val="3333CC"/>
                </a:solidFill>
                <a:sym typeface="Wingdings" panose="05000000000000000000" pitchFamily="2" charset="2"/>
              </a:rPr>
              <a:t>Aufgaben der Gemeinde (§ 3 LBKG)</a:t>
            </a:r>
            <a:endParaRPr lang="de-DE" altLang="de-DE" sz="2000">
              <a:solidFill>
                <a:schemeClr val="tx1"/>
              </a:solidFill>
            </a:endParaRPr>
          </a:p>
        </p:txBody>
      </p:sp>
      <p:sp>
        <p:nvSpPr>
          <p:cNvPr id="6147" name="Text Box 13">
            <a:extLst>
              <a:ext uri="{FF2B5EF4-FFF2-40B4-BE49-F238E27FC236}">
                <a16:creationId xmlns:a16="http://schemas.microsoft.com/office/drawing/2014/main" id="{61E5F5E8-AE51-4725-8250-3300BC64A8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3125" y="1746250"/>
            <a:ext cx="73787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de-DE" altLang="de-DE" sz="1600">
                <a:sym typeface="Wingdings" panose="05000000000000000000" pitchFamily="2" charset="2"/>
              </a:rPr>
              <a:t>Die Gemeinden haben zur Erfüllung ihrer Aufgaben im Brandschutz und in</a:t>
            </a:r>
          </a:p>
          <a:p>
            <a:r>
              <a:rPr lang="de-DE" altLang="de-DE" sz="1600">
                <a:sym typeface="Wingdings" panose="05000000000000000000" pitchFamily="2" charset="2"/>
              </a:rPr>
              <a:t>der Allgemeinen Hilfe:</a:t>
            </a:r>
            <a:endParaRPr lang="de-DE" altLang="de-DE" sz="1600">
              <a:solidFill>
                <a:schemeClr val="tx1"/>
              </a:solidFill>
            </a:endParaRPr>
          </a:p>
        </p:txBody>
      </p:sp>
      <p:sp>
        <p:nvSpPr>
          <p:cNvPr id="6148" name="Text Box 14">
            <a:extLst>
              <a:ext uri="{FF2B5EF4-FFF2-40B4-BE49-F238E27FC236}">
                <a16:creationId xmlns:a16="http://schemas.microsoft.com/office/drawing/2014/main" id="{73F9322D-2BF5-49C8-AE1D-571CF88083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013" y="2436813"/>
            <a:ext cx="7243762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altLang="de-DE" sz="1600" b="0">
                <a:sym typeface="Wingdings" panose="05000000000000000000" pitchFamily="2" charset="2"/>
              </a:rPr>
              <a:t> eine den örtlichen Verhältnissen entsprechende </a:t>
            </a:r>
            <a:r>
              <a:rPr lang="de-DE" altLang="de-DE" sz="1600">
                <a:sym typeface="Wingdings" panose="05000000000000000000" pitchFamily="2" charset="2"/>
              </a:rPr>
              <a:t>Feuerwehr</a:t>
            </a:r>
            <a:r>
              <a:rPr lang="de-DE" altLang="de-DE" sz="1600" b="0">
                <a:sym typeface="Wingdings" panose="05000000000000000000" pitchFamily="2" charset="2"/>
              </a:rPr>
              <a:t> aufzustellen und</a:t>
            </a:r>
          </a:p>
          <a:p>
            <a:r>
              <a:rPr lang="de-DE" altLang="de-DE" sz="1600" b="0">
                <a:sym typeface="Wingdings" panose="05000000000000000000" pitchFamily="2" charset="2"/>
              </a:rPr>
              <a:t>  mit den erforderlichen </a:t>
            </a:r>
            <a:r>
              <a:rPr lang="de-DE" altLang="de-DE" sz="1600">
                <a:sym typeface="Wingdings" panose="05000000000000000000" pitchFamily="2" charset="2"/>
              </a:rPr>
              <a:t>baulichen Anlagen und Einrichtungen</a:t>
            </a:r>
            <a:r>
              <a:rPr lang="de-DE" altLang="de-DE" sz="1600" b="0">
                <a:sym typeface="Wingdings" panose="05000000000000000000" pitchFamily="2" charset="2"/>
              </a:rPr>
              <a:t> auszustatten,</a:t>
            </a:r>
            <a:endParaRPr lang="de-DE" altLang="de-DE" sz="1600" b="0">
              <a:solidFill>
                <a:schemeClr val="tx1"/>
              </a:solidFill>
            </a:endParaRPr>
          </a:p>
        </p:txBody>
      </p:sp>
      <p:sp>
        <p:nvSpPr>
          <p:cNvPr id="6149" name="Text Box 15">
            <a:extLst>
              <a:ext uri="{FF2B5EF4-FFF2-40B4-BE49-F238E27FC236}">
                <a16:creationId xmlns:a16="http://schemas.microsoft.com/office/drawing/2014/main" id="{F5D99A22-9A57-4695-BF7D-2C16917E06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8075" y="3270250"/>
            <a:ext cx="65119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altLang="de-DE" sz="1600" b="0">
                <a:sym typeface="Wingdings" panose="05000000000000000000" pitchFamily="2" charset="2"/>
              </a:rPr>
              <a:t> für die </a:t>
            </a:r>
            <a:r>
              <a:rPr lang="de-DE" altLang="de-DE" sz="1600">
                <a:sym typeface="Wingdings" panose="05000000000000000000" pitchFamily="2" charset="2"/>
              </a:rPr>
              <a:t>Aus- und Fortbildung </a:t>
            </a:r>
            <a:r>
              <a:rPr lang="de-DE" altLang="de-DE" sz="1600" b="0">
                <a:sym typeface="Wingdings" panose="05000000000000000000" pitchFamily="2" charset="2"/>
              </a:rPr>
              <a:t>der Feuerwehrangehörigen zu sorgen,</a:t>
            </a:r>
            <a:endParaRPr lang="de-DE" altLang="de-DE" sz="1600" b="0">
              <a:solidFill>
                <a:schemeClr val="tx1"/>
              </a:solidFill>
            </a:endParaRPr>
          </a:p>
        </p:txBody>
      </p:sp>
      <p:sp>
        <p:nvSpPr>
          <p:cNvPr id="6150" name="Text Box 16">
            <a:extLst>
              <a:ext uri="{FF2B5EF4-FFF2-40B4-BE49-F238E27FC236}">
                <a16:creationId xmlns:a16="http://schemas.microsoft.com/office/drawing/2014/main" id="{0E685832-3F85-42FF-BE25-33C645ADE9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8075" y="3797300"/>
            <a:ext cx="680402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altLang="de-DE" sz="1600" b="0">
                <a:sym typeface="Wingdings" panose="05000000000000000000" pitchFamily="2" charset="2"/>
              </a:rPr>
              <a:t> </a:t>
            </a:r>
            <a:r>
              <a:rPr lang="de-DE" altLang="de-DE" sz="1600">
                <a:sym typeface="Wingdings" panose="05000000000000000000" pitchFamily="2" charset="2"/>
              </a:rPr>
              <a:t>Alarm- und Einsatzpläne</a:t>
            </a:r>
            <a:r>
              <a:rPr lang="de-DE" altLang="de-DE" sz="1600" b="0">
                <a:sym typeface="Wingdings" panose="05000000000000000000" pitchFamily="2" charset="2"/>
              </a:rPr>
              <a:t> für den Brandschutz und die Allgemeine Hilfe</a:t>
            </a:r>
          </a:p>
          <a:p>
            <a:r>
              <a:rPr lang="de-DE" altLang="de-DE" sz="1600" b="0">
                <a:sym typeface="Wingdings" panose="05000000000000000000" pitchFamily="2" charset="2"/>
              </a:rPr>
              <a:t>  aufzustellen und fortzuschreiben,</a:t>
            </a:r>
            <a:endParaRPr lang="de-DE" altLang="de-DE" sz="1600" b="0">
              <a:solidFill>
                <a:schemeClr val="tx1"/>
              </a:solidFill>
            </a:endParaRPr>
          </a:p>
        </p:txBody>
      </p:sp>
      <p:sp>
        <p:nvSpPr>
          <p:cNvPr id="6151" name="Text Box 17">
            <a:extLst>
              <a:ext uri="{FF2B5EF4-FFF2-40B4-BE49-F238E27FC236}">
                <a16:creationId xmlns:a16="http://schemas.microsoft.com/office/drawing/2014/main" id="{26E9713E-9E05-46FD-BC6C-C506029181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4900" y="4530725"/>
            <a:ext cx="42338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altLang="de-DE" sz="1600" b="0">
                <a:sym typeface="Wingdings" panose="05000000000000000000" pitchFamily="2" charset="2"/>
              </a:rPr>
              <a:t> die </a:t>
            </a:r>
            <a:r>
              <a:rPr lang="de-DE" altLang="de-DE" sz="1600">
                <a:sym typeface="Wingdings" panose="05000000000000000000" pitchFamily="2" charset="2"/>
              </a:rPr>
              <a:t>Selbsthilfe</a:t>
            </a:r>
            <a:r>
              <a:rPr lang="de-DE" altLang="de-DE" sz="1600" b="0">
                <a:sym typeface="Wingdings" panose="05000000000000000000" pitchFamily="2" charset="2"/>
              </a:rPr>
              <a:t> der Bevölkerung zu fördern,</a:t>
            </a:r>
            <a:endParaRPr lang="de-DE" altLang="de-DE" sz="1600" b="0">
              <a:solidFill>
                <a:schemeClr val="tx1"/>
              </a:solidFill>
            </a:endParaRPr>
          </a:p>
        </p:txBody>
      </p:sp>
      <p:sp>
        <p:nvSpPr>
          <p:cNvPr id="6152" name="Text Box 18">
            <a:extLst>
              <a:ext uri="{FF2B5EF4-FFF2-40B4-BE49-F238E27FC236}">
                <a16:creationId xmlns:a16="http://schemas.microsoft.com/office/drawing/2014/main" id="{58AC19EC-FE43-41AA-BE13-FC41FA3FDC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6488" y="5048250"/>
            <a:ext cx="725487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altLang="de-DE" sz="1600" b="0">
                <a:sym typeface="Wingdings" panose="05000000000000000000" pitchFamily="2" charset="2"/>
              </a:rPr>
              <a:t> sonstige, zur wirksamen Verhütung und Bekämpfung von Gefahren</a:t>
            </a:r>
          </a:p>
          <a:p>
            <a:r>
              <a:rPr lang="de-DE" altLang="de-DE" sz="1600" b="0">
                <a:sym typeface="Wingdings" panose="05000000000000000000" pitchFamily="2" charset="2"/>
              </a:rPr>
              <a:t>  </a:t>
            </a:r>
            <a:r>
              <a:rPr lang="de-DE" altLang="de-DE" sz="1600">
                <a:sym typeface="Wingdings" panose="05000000000000000000" pitchFamily="2" charset="2"/>
              </a:rPr>
              <a:t>notwendige Maßnahmen</a:t>
            </a:r>
            <a:r>
              <a:rPr lang="de-DE" altLang="de-DE" sz="1600" b="0">
                <a:sym typeface="Wingdings" panose="05000000000000000000" pitchFamily="2" charset="2"/>
              </a:rPr>
              <a:t> zu treffen, insbesondere</a:t>
            </a:r>
            <a:r>
              <a:rPr lang="de-DE" altLang="de-DE" sz="1600">
                <a:sym typeface="Wingdings" panose="05000000000000000000" pitchFamily="2" charset="2"/>
              </a:rPr>
              <a:t> Übungen </a:t>
            </a:r>
            <a:r>
              <a:rPr lang="de-DE" altLang="de-DE" sz="1600" b="0">
                <a:sym typeface="Wingdings" panose="05000000000000000000" pitchFamily="2" charset="2"/>
              </a:rPr>
              <a:t>durchzuführen.</a:t>
            </a:r>
            <a:endParaRPr lang="de-DE" altLang="de-DE" sz="1600" b="0">
              <a:solidFill>
                <a:schemeClr val="tx1"/>
              </a:solidFill>
            </a:endParaRPr>
          </a:p>
        </p:txBody>
      </p:sp>
      <p:sp>
        <p:nvSpPr>
          <p:cNvPr id="18441" name="Rectangle 19">
            <a:extLst>
              <a:ext uri="{FF2B5EF4-FFF2-40B4-BE49-F238E27FC236}">
                <a16:creationId xmlns:a16="http://schemas.microsoft.com/office/drawing/2014/main" id="{E8972B90-C380-4A68-B46A-EAEDE0352DA9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5600700" y="6248400"/>
            <a:ext cx="1228725" cy="14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de-DE" altLang="de-DE" sz="800">
                <a:solidFill>
                  <a:srgbClr val="FFFFFF"/>
                </a:solidFill>
              </a:rPr>
              <a:t>Aufgaben der Gemeinde</a:t>
            </a:r>
            <a:endParaRPr lang="de-DE" altLang="de-DE" sz="8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nimBg="1"/>
      <p:bldP spid="6148" grpId="0" animBg="1"/>
      <p:bldP spid="6149" grpId="0" animBg="1"/>
      <p:bldP spid="6150" grpId="0" animBg="1"/>
      <p:bldP spid="6151" grpId="0" animBg="1"/>
      <p:bldP spid="615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10.0.17763.0"/>
  <p:tag name="AS_RELEASE_DATE" val="2020.11.14"/>
  <p:tag name="AS_TITLE" val="Aspose.Slides for .NET 4.0 Client Profile"/>
  <p:tag name="AS_VERSION" val="20.11"/>
</p:tagLst>
</file>

<file path=ppt/theme/theme1.xml><?xml version="1.0" encoding="utf-8"?>
<a:theme xmlns:a="http://schemas.openxmlformats.org/drawingml/2006/main" name="_KAB-Folien-Layout-längsformat">
  <a:themeElements>
    <a:clrScheme name="_KAB-Folien-Layout-längsforma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_KAB-Folien-Layout-längsformat">
      <a:majorFont>
        <a:latin typeface="Times New Roman"/>
        <a:ea typeface="Arial"/>
        <a:cs typeface="Arial"/>
      </a:majorFont>
      <a:minorFont>
        <a:latin typeface="Times New Roman"/>
        <a:ea typeface="Arial"/>
        <a:cs typeface="Arial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_KAB-Folien-Layout-längsforma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KAB-Folien-Layout-längsforma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_KAB-Folien-Layout-längsforma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KAB-Folien-Layout-längsforma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KAB-Folien-Layout-längsforma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KAB-Folien-Layout-längsforma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KAB-Folien-Layout-längsforma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235</Words>
  <Application>Microsoft Office PowerPoint</Application>
  <PresentationFormat>Bildschirmpräsentation (4:3)</PresentationFormat>
  <Paragraphs>56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Arial</vt:lpstr>
      <vt:lpstr>Times New Roman</vt:lpstr>
      <vt:lpstr>Calibri</vt:lpstr>
      <vt:lpstr>Wingdings</vt:lpstr>
      <vt:lpstr>_KAB-Folien-Layout-längsformat</vt:lpstr>
      <vt:lpstr>Deckblatt</vt:lpstr>
      <vt:lpstr>Gesetze u. Verordnungen</vt:lpstr>
      <vt:lpstr>Zweck u. Anwendung</vt:lpstr>
      <vt:lpstr>Aufgabenträger</vt:lpstr>
      <vt:lpstr>Aufgaben der Gemeinde</vt:lpstr>
    </vt:vector>
  </TitlesOfParts>
  <Manager/>
  <Company>LFKS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Deckblatt</dc:title>
  <dc:subject/>
  <dc:creator>Safer</dc:creator>
  <cp:keywords/>
  <dc:description/>
  <cp:lastModifiedBy>Flemming Götz</cp:lastModifiedBy>
  <cp:revision>1</cp:revision>
  <cp:lastPrinted>1601-01-01T00:00:00Z</cp:lastPrinted>
  <dcterms:created xsi:type="dcterms:W3CDTF">1601-01-01T00:00:00Z</dcterms:created>
  <dcterms:modified xsi:type="dcterms:W3CDTF">2024-07-18T11:19:11Z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kumente">
    <vt:lpwstr/>
  </property>
  <property fmtid="{D5CDD505-2E9C-101B-9397-08002B2CF9AE}" pid="3" name="Thema">
    <vt:lpwstr/>
  </property>
</Properties>
</file>