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11"/>
  </p:notesMasterIdLst>
  <p:handoutMasterIdLst>
    <p:handoutMasterId r:id="rId12"/>
  </p:handoutMasterIdLst>
  <p:sldIdLst>
    <p:sldId id="315" r:id="rId5"/>
    <p:sldId id="321" r:id="rId6"/>
    <p:sldId id="317" r:id="rId7"/>
    <p:sldId id="319" r:id="rId8"/>
    <p:sldId id="320" r:id="rId9"/>
    <p:sldId id="322" r:id="rId10"/>
  </p:sldIdLst>
  <p:sldSz cx="9144000" cy="6858000" type="screen4x3"/>
  <p:notesSz cx="6888163" cy="100203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">
          <p15:clr>
            <a:srgbClr val="A4A3A4"/>
          </p15:clr>
        </p15:guide>
        <p15:guide id="2" pos="3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3" autoAdjust="0"/>
  </p:normalViewPr>
  <p:slideViewPr>
    <p:cSldViewPr snapToGrid="0">
      <p:cViewPr varScale="1">
        <p:scale>
          <a:sx n="119" d="100"/>
          <a:sy n="119" d="100"/>
        </p:scale>
        <p:origin x="1374" y="102"/>
      </p:cViewPr>
      <p:guideLst>
        <p:guide orient="horz" pos="422"/>
        <p:guide pos="3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026">
            <a:extLst>
              <a:ext uri="{FF2B5EF4-FFF2-40B4-BE49-F238E27FC236}">
                <a16:creationId xmlns:a16="http://schemas.microsoft.com/office/drawing/2014/main" id="{ADA00FFA-AA71-44E4-92F1-F3824C7288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0051" name="Rectangle 1027">
            <a:extLst>
              <a:ext uri="{FF2B5EF4-FFF2-40B4-BE49-F238E27FC236}">
                <a16:creationId xmlns:a16="http://schemas.microsoft.com/office/drawing/2014/main" id="{A045CF66-1842-4019-9AE6-E9B9F3BD014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0052" name="Rectangle 1028">
            <a:extLst>
              <a:ext uri="{FF2B5EF4-FFF2-40B4-BE49-F238E27FC236}">
                <a16:creationId xmlns:a16="http://schemas.microsoft.com/office/drawing/2014/main" id="{D23BFCA4-1B8F-4506-9833-1ABDE764533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5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0053" name="Rectangle 1029">
            <a:extLst>
              <a:ext uri="{FF2B5EF4-FFF2-40B4-BE49-F238E27FC236}">
                <a16:creationId xmlns:a16="http://schemas.microsoft.com/office/drawing/2014/main" id="{32C3457C-8A4C-418A-A6B3-72853B341BA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525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348728-B141-43D2-9D61-71B003E6C354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26">
            <a:extLst>
              <a:ext uri="{FF2B5EF4-FFF2-40B4-BE49-F238E27FC236}">
                <a16:creationId xmlns:a16="http://schemas.microsoft.com/office/drawing/2014/main" id="{DC5A9088-BAB3-48E2-9831-AAF1C0E749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5715" name="Rectangle 1027">
            <a:extLst>
              <a:ext uri="{FF2B5EF4-FFF2-40B4-BE49-F238E27FC236}">
                <a16:creationId xmlns:a16="http://schemas.microsoft.com/office/drawing/2014/main" id="{288B8DA9-A935-49F4-AE52-21D40B1935B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E435A29A-A6E0-4A69-99DC-8CBE27114A25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7" name="Rectangle 1029">
            <a:extLst>
              <a:ext uri="{FF2B5EF4-FFF2-40B4-BE49-F238E27FC236}">
                <a16:creationId xmlns:a16="http://schemas.microsoft.com/office/drawing/2014/main" id="{F038D69F-5AA1-4603-9546-443524C593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15718" name="Rectangle 1030">
            <a:extLst>
              <a:ext uri="{FF2B5EF4-FFF2-40B4-BE49-F238E27FC236}">
                <a16:creationId xmlns:a16="http://schemas.microsoft.com/office/drawing/2014/main" id="{C0413019-9B19-4A5E-A204-54321ADB4A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5719" name="Rectangle 1031">
            <a:extLst>
              <a:ext uri="{FF2B5EF4-FFF2-40B4-BE49-F238E27FC236}">
                <a16:creationId xmlns:a16="http://schemas.microsoft.com/office/drawing/2014/main" id="{244536D5-68D0-4ED8-B136-545586650A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anose="02020603050405020304" pitchFamily="18" charset="0"/>
              </a:defRPr>
            </a:lvl1pPr>
          </a:lstStyle>
          <a:p>
            <a:fld id="{BA492518-063C-4714-859E-03CA5A8664C6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440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5022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2451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3393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23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3457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0625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7382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85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273181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3326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A254BF6-45B1-4F71-90B8-AEC58FAFBB0B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28600"/>
            <a:ext cx="8328025" cy="6281738"/>
            <a:chOff x="336" y="144"/>
            <a:chExt cx="5246" cy="3957"/>
          </a:xfrm>
        </p:grpSpPr>
        <p:sp>
          <p:nvSpPr>
            <p:cNvPr id="1027" name="Text Box 3">
              <a:extLst>
                <a:ext uri="{FF2B5EF4-FFF2-40B4-BE49-F238E27FC236}">
                  <a16:creationId xmlns:a16="http://schemas.microsoft.com/office/drawing/2014/main" id="{5097D777-46F0-4A9D-BFA2-3592EDD11E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de-DE" altLang="de-DE" sz="1000"/>
                <a:t>Feuerwehr-Kreisausbildung</a:t>
              </a:r>
            </a:p>
            <a:p>
              <a:pPr algn="ctr">
                <a:defRPr/>
              </a:pPr>
              <a:r>
                <a:rPr lang="de-DE" altLang="de-DE" sz="1000"/>
                <a:t>Rheinland-Pfalz</a:t>
              </a:r>
              <a:endParaRPr lang="de-DE" altLang="de-DE" sz="1600"/>
            </a:p>
          </p:txBody>
        </p:sp>
        <p:sp>
          <p:nvSpPr>
            <p:cNvPr id="1028" name="Text Box 4">
              <a:extLst>
                <a:ext uri="{FF2B5EF4-FFF2-40B4-BE49-F238E27FC236}">
                  <a16:creationId xmlns:a16="http://schemas.microsoft.com/office/drawing/2014/main" id="{77714835-834E-4A92-AACC-8EB9CEC2D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44"/>
              <a:ext cx="1742" cy="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de-DE" altLang="de-DE" sz="800"/>
                <a:t>Lehrgang: Truppmann -Teil 1- Grundausbildung</a:t>
              </a:r>
            </a:p>
            <a:p>
              <a:pPr>
                <a:defRPr/>
              </a:pPr>
              <a:r>
                <a:rPr lang="de-DE" altLang="de-DE" sz="800"/>
                <a:t>Thema:      Rechtsgrundlagen</a:t>
              </a:r>
            </a:p>
            <a:p>
              <a:pPr>
                <a:defRPr/>
              </a:pPr>
              <a:r>
                <a:rPr lang="de-DE" altLang="de-DE" sz="800"/>
                <a:t>                   -Ausbildung / </a:t>
              </a:r>
            </a:p>
            <a:p>
              <a:pPr>
                <a:defRPr/>
              </a:pPr>
              <a:r>
                <a:rPr lang="de-DE" altLang="de-DE" sz="800"/>
                <a:t>                    Ausbildung ehrenamtlicher Angehöriger /</a:t>
              </a:r>
            </a:p>
            <a:p>
              <a:pPr>
                <a:lnSpc>
                  <a:spcPct val="80000"/>
                </a:lnSpc>
                <a:defRPr/>
              </a:pPr>
              <a:r>
                <a:rPr lang="de-DE" altLang="de-DE" sz="800"/>
                <a:t>                    Dienstgrad- und Funktionsabzeichen-</a:t>
              </a:r>
            </a:p>
            <a:p>
              <a:pPr>
                <a:defRPr/>
              </a:pPr>
              <a:r>
                <a:rPr lang="de-DE" altLang="de-DE" sz="800"/>
                <a:t>Stand:         02/2021</a:t>
              </a:r>
              <a:endParaRPr lang="de-DE" altLang="de-DE" sz="1000"/>
            </a:p>
          </p:txBody>
        </p:sp>
        <p:sp>
          <p:nvSpPr>
            <p:cNvPr id="1029" name="Line 5">
              <a:extLst>
                <a:ext uri="{FF2B5EF4-FFF2-40B4-BE49-F238E27FC236}">
                  <a16:creationId xmlns:a16="http://schemas.microsoft.com/office/drawing/2014/main" id="{DCA8894A-73B5-4B81-AC0F-AD36D37E6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24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0" name="Line 6">
              <a:extLst>
                <a:ext uri="{FF2B5EF4-FFF2-40B4-BE49-F238E27FC236}">
                  <a16:creationId xmlns:a16="http://schemas.microsoft.com/office/drawing/2014/main" id="{9D296DD0-140D-4879-9E65-F9317143D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1031" name="Picture 7" descr="Rplfarb3">
              <a:extLst>
                <a:ext uri="{FF2B5EF4-FFF2-40B4-BE49-F238E27FC236}">
                  <a16:creationId xmlns:a16="http://schemas.microsoft.com/office/drawing/2014/main" id="{B9BD8D12-69F8-4105-81A3-A9FEB9172B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8">
              <a:extLst>
                <a:ext uri="{FF2B5EF4-FFF2-40B4-BE49-F238E27FC236}">
                  <a16:creationId xmlns:a16="http://schemas.microsoft.com/office/drawing/2014/main" id="{1C9EB8BF-2A4C-434F-9D18-47731CE9D4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888"/>
              <a:ext cx="19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de-DE" altLang="de-DE" sz="800" b="0"/>
                <a:t>© Feuerwehr- und Katastrophenschutzakademie Rheinland-Pfalz</a:t>
              </a:r>
            </a:p>
            <a:p>
              <a:pPr>
                <a:defRPr/>
              </a:pPr>
              <a:r>
                <a:rPr lang="de-DE" altLang="de-DE" sz="800" b="0"/>
                <a:t>Bildquelle: LFKS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8">
            <a:extLst>
              <a:ext uri="{FF2B5EF4-FFF2-40B4-BE49-F238E27FC236}">
                <a16:creationId xmlns:a16="http://schemas.microsoft.com/office/drawing/2014/main" id="{C88185E6-08BE-419F-87BB-F9F3C0CC5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8" y="1987550"/>
            <a:ext cx="6919912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099" name="Rectangle 69">
            <a:extLst>
              <a:ext uri="{FF2B5EF4-FFF2-40B4-BE49-F238E27FC236}">
                <a16:creationId xmlns:a16="http://schemas.microsoft.com/office/drawing/2014/main" id="{0BCCF7F8-0BD4-4866-A2E8-B2CE46EF3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2049463"/>
            <a:ext cx="19113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</a:rPr>
              <a:t>Lehrgang:</a:t>
            </a:r>
            <a:endParaRPr lang="de-DE" altLang="de-DE"/>
          </a:p>
        </p:txBody>
      </p:sp>
      <p:sp>
        <p:nvSpPr>
          <p:cNvPr id="4100" name="Rectangle 70">
            <a:extLst>
              <a:ext uri="{FF2B5EF4-FFF2-40B4-BE49-F238E27FC236}">
                <a16:creationId xmlns:a16="http://schemas.microsoft.com/office/drawing/2014/main" id="{C935B63E-FD5F-44D9-94A3-F96F652A7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049463"/>
            <a:ext cx="50339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</a:rPr>
              <a:t>Truppmannausbildung Teil 1</a:t>
            </a:r>
            <a:endParaRPr lang="de-DE" altLang="de-DE"/>
          </a:p>
        </p:txBody>
      </p:sp>
      <p:sp>
        <p:nvSpPr>
          <p:cNvPr id="4101" name="Rectangle 71">
            <a:extLst>
              <a:ext uri="{FF2B5EF4-FFF2-40B4-BE49-F238E27FC236}">
                <a16:creationId xmlns:a16="http://schemas.microsoft.com/office/drawing/2014/main" id="{106773A6-81D7-4187-9D03-64A7F9403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476500"/>
            <a:ext cx="50752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</a:rPr>
              <a:t>(Grundausbildungslehrgang)</a:t>
            </a:r>
            <a:endParaRPr lang="de-DE" altLang="de-DE"/>
          </a:p>
        </p:txBody>
      </p:sp>
      <p:sp>
        <p:nvSpPr>
          <p:cNvPr id="4102" name="Rectangle 72">
            <a:extLst>
              <a:ext uri="{FF2B5EF4-FFF2-40B4-BE49-F238E27FC236}">
                <a16:creationId xmlns:a16="http://schemas.microsoft.com/office/drawing/2014/main" id="{C40D453D-BE95-4999-8EF5-A9BFE3AC8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349750"/>
            <a:ext cx="714851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3" name="Rectangle 73">
            <a:extLst>
              <a:ext uri="{FF2B5EF4-FFF2-40B4-BE49-F238E27FC236}">
                <a16:creationId xmlns:a16="http://schemas.microsoft.com/office/drawing/2014/main" id="{A73FA16D-47E3-4C2E-BDB1-5D914C005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3587750"/>
            <a:ext cx="73850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4" name="Rectangle 74">
            <a:extLst>
              <a:ext uri="{FF2B5EF4-FFF2-40B4-BE49-F238E27FC236}">
                <a16:creationId xmlns:a16="http://schemas.microsoft.com/office/drawing/2014/main" id="{CADC2B33-9E23-42FE-A0A1-05B1DE9FE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25" y="3652838"/>
            <a:ext cx="5054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chemeClr val="accent2"/>
                </a:solidFill>
              </a:rPr>
              <a:t>2. Unterrichtseinheit:</a:t>
            </a:r>
          </a:p>
          <a:p>
            <a:r>
              <a:rPr lang="de-DE" altLang="de-DE" sz="2800">
                <a:solidFill>
                  <a:schemeClr val="accent2"/>
                </a:solidFill>
              </a:rPr>
              <a:t>		Rechtsgrundlagen </a:t>
            </a:r>
            <a:endParaRPr lang="de-DE" altLang="de-DE"/>
          </a:p>
        </p:txBody>
      </p:sp>
      <p:sp>
        <p:nvSpPr>
          <p:cNvPr id="4105" name="Text Box 75">
            <a:extLst>
              <a:ext uri="{FF2B5EF4-FFF2-40B4-BE49-F238E27FC236}">
                <a16:creationId xmlns:a16="http://schemas.microsoft.com/office/drawing/2014/main" id="{689BBACF-20B6-4D82-BCD7-04F0FA8F3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4800600"/>
            <a:ext cx="5775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600">
                <a:solidFill>
                  <a:schemeClr val="accent2"/>
                </a:solidFill>
              </a:rPr>
              <a:t>2.3 Ausbildung ehrenamtlicher Angehöriger / Dienstgrad- </a:t>
            </a:r>
          </a:p>
          <a:p>
            <a:r>
              <a:rPr lang="de-DE" altLang="de-DE" sz="1600">
                <a:solidFill>
                  <a:schemeClr val="accent2"/>
                </a:solidFill>
              </a:rPr>
              <a:t>      und Funktionsabzeichen</a:t>
            </a:r>
          </a:p>
        </p:txBody>
      </p:sp>
      <p:sp>
        <p:nvSpPr>
          <p:cNvPr id="4106" name="Rectangle 76">
            <a:extLst>
              <a:ext uri="{FF2B5EF4-FFF2-40B4-BE49-F238E27FC236}">
                <a16:creationId xmlns:a16="http://schemas.microsoft.com/office/drawing/2014/main" id="{5B4DE762-07E2-4218-87C8-6EED60BDBD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105525" y="6200775"/>
            <a:ext cx="1076325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Deckblatt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A562B512-DB8A-42D3-A8C2-7E72342D1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5699125"/>
            <a:ext cx="6494462" cy="3032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Lehrgang: Truppmann Teil 1   (Grundausbildung)  70 h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66887CCA-EBEC-4010-8239-15DBE3948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638" y="5260975"/>
            <a:ext cx="6502400" cy="3032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Lehrgang: Sprechfunker    16 h</a:t>
            </a:r>
          </a:p>
        </p:txBody>
      </p:sp>
      <p:sp>
        <p:nvSpPr>
          <p:cNvPr id="128004" name="Rectangle 4">
            <a:extLst>
              <a:ext uri="{FF2B5EF4-FFF2-40B4-BE49-F238E27FC236}">
                <a16:creationId xmlns:a16="http://schemas.microsoft.com/office/drawing/2014/main" id="{59C9DDF2-69F2-4956-B5BE-D44F57DC1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575" y="4519613"/>
            <a:ext cx="3036888" cy="5889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Lehrgang:                 25 h</a:t>
            </a:r>
          </a:p>
          <a:p>
            <a:pPr algn="ctr"/>
            <a:r>
              <a:rPr lang="de-DE" altLang="de-DE" sz="1600"/>
              <a:t>Atemschutzgeräteträger</a:t>
            </a:r>
          </a:p>
        </p:txBody>
      </p:sp>
      <p:sp>
        <p:nvSpPr>
          <p:cNvPr id="128005" name="Rectangle 5">
            <a:extLst>
              <a:ext uri="{FF2B5EF4-FFF2-40B4-BE49-F238E27FC236}">
                <a16:creationId xmlns:a16="http://schemas.microsoft.com/office/drawing/2014/main" id="{F0203B52-E734-4E94-A594-C0A6322F8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3778250"/>
            <a:ext cx="2622550" cy="5889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Lehrgang: Chemikalien-</a:t>
            </a:r>
          </a:p>
          <a:p>
            <a:pPr algn="ctr"/>
            <a:r>
              <a:rPr lang="de-DE" altLang="de-DE" sz="1600"/>
              <a:t>schutzanzugträger  16 h</a:t>
            </a:r>
          </a:p>
        </p:txBody>
      </p:sp>
      <p:sp>
        <p:nvSpPr>
          <p:cNvPr id="128006" name="Rectangle 6">
            <a:extLst>
              <a:ext uri="{FF2B5EF4-FFF2-40B4-BE49-F238E27FC236}">
                <a16:creationId xmlns:a16="http://schemas.microsoft.com/office/drawing/2014/main" id="{4F747C05-2BAD-408F-95BC-ADD73ED42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750" y="3321050"/>
            <a:ext cx="6502400" cy="3032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Ausbildung: Truppmann Teil 2  -Zwei-Jahresprogramm    80 h</a:t>
            </a:r>
          </a:p>
        </p:txBody>
      </p:sp>
      <p:sp>
        <p:nvSpPr>
          <p:cNvPr id="128007" name="Rectangle 7">
            <a:extLst>
              <a:ext uri="{FF2B5EF4-FFF2-40B4-BE49-F238E27FC236}">
                <a16:creationId xmlns:a16="http://schemas.microsoft.com/office/drawing/2014/main" id="{9FD4F9B6-E648-42BA-AFE1-841AE27DE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88" y="2174875"/>
            <a:ext cx="6494462" cy="3032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Lehrgang: Truppführer   35 h 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D51E8A63-BE99-4ED7-B439-A01452651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2620963"/>
            <a:ext cx="1703387" cy="538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600"/>
              <a:t>Lehrgang:</a:t>
            </a:r>
          </a:p>
          <a:p>
            <a:r>
              <a:rPr lang="de-DE" altLang="de-DE" sz="1600"/>
              <a:t>Maschinist  35 h</a:t>
            </a:r>
          </a:p>
        </p:txBody>
      </p:sp>
      <p:sp>
        <p:nvSpPr>
          <p:cNvPr id="128009" name="Rectangle 9">
            <a:extLst>
              <a:ext uri="{FF2B5EF4-FFF2-40B4-BE49-F238E27FC236}">
                <a16:creationId xmlns:a16="http://schemas.microsoft.com/office/drawing/2014/main" id="{B9B762C8-BCB0-40FB-A138-BCD97310A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6875" y="1411288"/>
            <a:ext cx="2325688" cy="6302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/>
              <a:t>Lehrgang: RTB/MZB</a:t>
            </a:r>
          </a:p>
          <a:p>
            <a:pPr algn="ctr"/>
            <a:r>
              <a:rPr lang="de-DE" altLang="de-DE" sz="1600"/>
              <a:t>Bootsführer  40 h/ 46 h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DCE5BCAE-1B93-43E3-A124-B2C8325FC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154113"/>
            <a:ext cx="4667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>
                <a:solidFill>
                  <a:schemeClr val="accent2"/>
                </a:solidFill>
              </a:rPr>
              <a:t>Ausbildung der Freiwilligen Feuerwehren</a:t>
            </a:r>
          </a:p>
          <a:p>
            <a:r>
              <a:rPr lang="de-DE" altLang="de-DE" sz="1800">
                <a:solidFill>
                  <a:schemeClr val="accent2"/>
                </a:solidFill>
              </a:rPr>
              <a:t>auf Standort- und Kreisebene</a:t>
            </a:r>
            <a:endParaRPr lang="de-DE" altLang="de-DE" sz="1600"/>
          </a:p>
        </p:txBody>
      </p:sp>
      <p:sp>
        <p:nvSpPr>
          <p:cNvPr id="5131" name="Line 11">
            <a:extLst>
              <a:ext uri="{FF2B5EF4-FFF2-40B4-BE49-F238E27FC236}">
                <a16:creationId xmlns:a16="http://schemas.microsoft.com/office/drawing/2014/main" id="{3A72A931-C31A-4E37-8183-9767BA8040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43100" y="5578475"/>
            <a:ext cx="7938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2" name="Line 12">
            <a:extLst>
              <a:ext uri="{FF2B5EF4-FFF2-40B4-BE49-F238E27FC236}">
                <a16:creationId xmlns:a16="http://schemas.microsoft.com/office/drawing/2014/main" id="{D3928F13-2469-42C1-B853-D429B89204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43100" y="4359275"/>
            <a:ext cx="7938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3" name="Line 13">
            <a:extLst>
              <a:ext uri="{FF2B5EF4-FFF2-40B4-BE49-F238E27FC236}">
                <a16:creationId xmlns:a16="http://schemas.microsoft.com/office/drawing/2014/main" id="{BFCC8585-0A7E-4AB1-A51D-EB4ABA7E7C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51038" y="3643313"/>
            <a:ext cx="79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4" name="Line 14">
            <a:extLst>
              <a:ext uri="{FF2B5EF4-FFF2-40B4-BE49-F238E27FC236}">
                <a16:creationId xmlns:a16="http://schemas.microsoft.com/office/drawing/2014/main" id="{4F1EF1CA-DEC3-4488-9400-DC4C5034C5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7225" y="5137150"/>
            <a:ext cx="7938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5" name="Line 15">
            <a:extLst>
              <a:ext uri="{FF2B5EF4-FFF2-40B4-BE49-F238E27FC236}">
                <a16:creationId xmlns:a16="http://schemas.microsoft.com/office/drawing/2014/main" id="{4842CDF3-A333-47EC-91BD-E2E9C3AC0B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65325" y="2492375"/>
            <a:ext cx="0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6" name="Line 16">
            <a:extLst>
              <a:ext uri="{FF2B5EF4-FFF2-40B4-BE49-F238E27FC236}">
                <a16:creationId xmlns:a16="http://schemas.microsoft.com/office/drawing/2014/main" id="{CB5ACD14-7552-494A-9CB7-FD57C6C4FF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18038" y="5570538"/>
            <a:ext cx="79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0F78A477-8219-4E9A-A413-930F8C96A2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77113" y="2049463"/>
            <a:ext cx="79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8" name="Line 18">
            <a:extLst>
              <a:ext uri="{FF2B5EF4-FFF2-40B4-BE49-F238E27FC236}">
                <a16:creationId xmlns:a16="http://schemas.microsoft.com/office/drawing/2014/main" id="{2A6852C5-152C-4072-8AD7-380F2FBCCD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81700" y="2492375"/>
            <a:ext cx="7938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9" name="Line 19">
            <a:extLst>
              <a:ext uri="{FF2B5EF4-FFF2-40B4-BE49-F238E27FC236}">
                <a16:creationId xmlns:a16="http://schemas.microsoft.com/office/drawing/2014/main" id="{F93C18BE-7F96-45FC-BB23-B8BAE8C6CB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3925" y="3171825"/>
            <a:ext cx="7938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0" name="Line 20">
            <a:extLst>
              <a:ext uri="{FF2B5EF4-FFF2-40B4-BE49-F238E27FC236}">
                <a16:creationId xmlns:a16="http://schemas.microsoft.com/office/drawing/2014/main" id="{2D0DA56A-A91B-4FCD-90B0-09C0FE49E9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4963" y="5121275"/>
            <a:ext cx="79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1" name="Line 21">
            <a:extLst>
              <a:ext uri="{FF2B5EF4-FFF2-40B4-BE49-F238E27FC236}">
                <a16:creationId xmlns:a16="http://schemas.microsoft.com/office/drawing/2014/main" id="{A24E3874-33CA-4199-9DA5-80BF15540D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67588" y="5540375"/>
            <a:ext cx="79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2" name="Line 22">
            <a:extLst>
              <a:ext uri="{FF2B5EF4-FFF2-40B4-BE49-F238E27FC236}">
                <a16:creationId xmlns:a16="http://schemas.microsoft.com/office/drawing/2014/main" id="{FD81FD1A-73AF-47B9-A9E3-ADEC8EFB57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7738" y="5548313"/>
            <a:ext cx="79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3" name="Line 23">
            <a:extLst>
              <a:ext uri="{FF2B5EF4-FFF2-40B4-BE49-F238E27FC236}">
                <a16:creationId xmlns:a16="http://schemas.microsoft.com/office/drawing/2014/main" id="{F62E7D74-A960-4BF0-B4AC-EFF5DBD880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2900" y="5562600"/>
            <a:ext cx="7938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4" name="Line 24">
            <a:extLst>
              <a:ext uri="{FF2B5EF4-FFF2-40B4-BE49-F238E27FC236}">
                <a16:creationId xmlns:a16="http://schemas.microsoft.com/office/drawing/2014/main" id="{7554CA23-7273-4C4F-B89B-11597745F2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1150" y="3636963"/>
            <a:ext cx="0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5" name="Line 25">
            <a:extLst>
              <a:ext uri="{FF2B5EF4-FFF2-40B4-BE49-F238E27FC236}">
                <a16:creationId xmlns:a16="http://schemas.microsoft.com/office/drawing/2014/main" id="{95D5E311-F1CE-46B7-96CD-E5084F51DE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25975" y="3635375"/>
            <a:ext cx="0" cy="162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6" name="Line 26">
            <a:extLst>
              <a:ext uri="{FF2B5EF4-FFF2-40B4-BE49-F238E27FC236}">
                <a16:creationId xmlns:a16="http://schemas.microsoft.com/office/drawing/2014/main" id="{9A64F0B1-01D5-47D8-B027-D6F792E810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24388" y="2490788"/>
            <a:ext cx="0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7" name="Line 27">
            <a:extLst>
              <a:ext uri="{FF2B5EF4-FFF2-40B4-BE49-F238E27FC236}">
                <a16:creationId xmlns:a16="http://schemas.microsoft.com/office/drawing/2014/main" id="{F4865349-CBF3-45BE-9119-D05E006011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476500"/>
            <a:ext cx="0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8" name="Line 28">
            <a:extLst>
              <a:ext uri="{FF2B5EF4-FFF2-40B4-BE49-F238E27FC236}">
                <a16:creationId xmlns:a16="http://schemas.microsoft.com/office/drawing/2014/main" id="{CD0FC616-4BEB-4E17-B53D-4400134186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3450" y="3605213"/>
            <a:ext cx="0" cy="162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9" name="Line 29">
            <a:extLst>
              <a:ext uri="{FF2B5EF4-FFF2-40B4-BE49-F238E27FC236}">
                <a16:creationId xmlns:a16="http://schemas.microsoft.com/office/drawing/2014/main" id="{AB1FCDB3-C34E-4BB2-AB07-CC73085685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4575" y="3629025"/>
            <a:ext cx="0" cy="162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50" name="Line 30">
            <a:extLst>
              <a:ext uri="{FF2B5EF4-FFF2-40B4-BE49-F238E27FC236}">
                <a16:creationId xmlns:a16="http://schemas.microsoft.com/office/drawing/2014/main" id="{1721EDD4-27B7-40D9-8953-7D960FAE19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89813" y="2482850"/>
            <a:ext cx="0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51" name="Rectangle 31">
            <a:extLst>
              <a:ext uri="{FF2B5EF4-FFF2-40B4-BE49-F238E27FC236}">
                <a16:creationId xmlns:a16="http://schemas.microsoft.com/office/drawing/2014/main" id="{9B3152B7-5BE7-4974-8004-2AE14CD385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972175" y="6172200"/>
            <a:ext cx="904875" cy="180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Ausbildung FF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animBg="1" autoUpdateAnimBg="0"/>
      <p:bldP spid="128003" grpId="0" animBg="1" autoUpdateAnimBg="0"/>
      <p:bldP spid="128004" grpId="0" animBg="1" autoUpdateAnimBg="0"/>
      <p:bldP spid="128005" grpId="0" animBg="1" autoUpdateAnimBg="0"/>
      <p:bldP spid="128006" grpId="0" animBg="1" autoUpdateAnimBg="0"/>
      <p:bldP spid="128007" grpId="0" animBg="1" autoUpdateAnimBg="0"/>
      <p:bldP spid="128008" grpId="0" animBg="1" autoUpdateAnimBg="0"/>
      <p:bldP spid="12800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27">
            <a:extLst>
              <a:ext uri="{FF2B5EF4-FFF2-40B4-BE49-F238E27FC236}">
                <a16:creationId xmlns:a16="http://schemas.microsoft.com/office/drawing/2014/main" id="{03096FAE-2C32-4C83-909B-3FAC598F2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13" y="1068388"/>
            <a:ext cx="70564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>
                <a:solidFill>
                  <a:schemeClr val="accent2"/>
                </a:solidFill>
              </a:rPr>
              <a:t>Dienstgrad- und Funktionsabzeichen der ehrenamtlichen</a:t>
            </a:r>
          </a:p>
          <a:p>
            <a:pPr algn="ctr"/>
            <a:r>
              <a:rPr lang="de-DE" altLang="de-DE" sz="2000">
                <a:solidFill>
                  <a:schemeClr val="accent2"/>
                </a:solidFill>
              </a:rPr>
              <a:t>Feuerwehrangehörigen (Anlage 3 FwVO)</a:t>
            </a:r>
            <a:endParaRPr lang="de-DE" altLang="de-DE" sz="2000"/>
          </a:p>
        </p:txBody>
      </p:sp>
      <p:sp>
        <p:nvSpPr>
          <p:cNvPr id="6147" name="Rectangle 1069">
            <a:extLst>
              <a:ext uri="{FF2B5EF4-FFF2-40B4-BE49-F238E27FC236}">
                <a16:creationId xmlns:a16="http://schemas.microsoft.com/office/drawing/2014/main" id="{854B1A52-8AF1-4170-9702-289904B367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057900" y="6143625"/>
            <a:ext cx="1104900" cy="257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Dienstgradabzeichen 1</a:t>
            </a:r>
          </a:p>
        </p:txBody>
      </p:sp>
      <p:pic>
        <p:nvPicPr>
          <p:cNvPr id="6148" name="Bild 1" descr="http://www.feuerwehr-gross-kleinniedesheim.de/typo3temp/pics/c29d824a04.jpg">
            <a:extLst>
              <a:ext uri="{FF2B5EF4-FFF2-40B4-BE49-F238E27FC236}">
                <a16:creationId xmlns:a16="http://schemas.microsoft.com/office/drawing/2014/main" id="{A4037653-8FF6-4695-AF64-DA161018C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075" y="1781175"/>
            <a:ext cx="34893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6">
            <a:extLst>
              <a:ext uri="{FF2B5EF4-FFF2-40B4-BE49-F238E27FC236}">
                <a16:creationId xmlns:a16="http://schemas.microsoft.com/office/drawing/2014/main" id="{D524EB04-36CE-4EC2-BD6F-3B7E3A6738B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753100" y="6172200"/>
            <a:ext cx="1247775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Dienstgradabzeichen 2</a:t>
            </a:r>
          </a:p>
        </p:txBody>
      </p:sp>
      <p:pic>
        <p:nvPicPr>
          <p:cNvPr id="7171" name="Bild 3" descr="http://www.feuerwehr-gross-kleinniedesheim.de/typo3temp/pics/e6d643d99e.jpg">
            <a:extLst>
              <a:ext uri="{FF2B5EF4-FFF2-40B4-BE49-F238E27FC236}">
                <a16:creationId xmlns:a16="http://schemas.microsoft.com/office/drawing/2014/main" id="{E0DC7B26-2F82-4D1B-83BC-EF2A4AD50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004888"/>
            <a:ext cx="3533775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19">
            <a:extLst>
              <a:ext uri="{FF2B5EF4-FFF2-40B4-BE49-F238E27FC236}">
                <a16:creationId xmlns:a16="http://schemas.microsoft.com/office/drawing/2014/main" id="{E122773B-222D-49C0-8C40-156DC12951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934075" y="6181725"/>
            <a:ext cx="1343025" cy="257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Dienstgradabzeichen 3</a:t>
            </a:r>
          </a:p>
        </p:txBody>
      </p:sp>
      <p:pic>
        <p:nvPicPr>
          <p:cNvPr id="8195" name="Bild 5" descr="http://www.feuerwehr-gross-kleinniedesheim.de/typo3temp/pics/7da61a456c.jpg">
            <a:extLst>
              <a:ext uri="{FF2B5EF4-FFF2-40B4-BE49-F238E27FC236}">
                <a16:creationId xmlns:a16="http://schemas.microsoft.com/office/drawing/2014/main" id="{FC3E00B5-ABEF-46FA-AFF3-B5D49C88B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1085850"/>
            <a:ext cx="3362325" cy="496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Bild 7" descr="http://www.feuerwehr-gross-kleinniedesheim.de/typo3temp/pics/db35f13690.jpg">
            <a:extLst>
              <a:ext uri="{FF2B5EF4-FFF2-40B4-BE49-F238E27FC236}">
                <a16:creationId xmlns:a16="http://schemas.microsoft.com/office/drawing/2014/main" id="{C2663CD5-7CAD-4D11-BAC7-896515018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030288"/>
            <a:ext cx="3992562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Bild 11" descr="http://www.feuerwehr-gross-kleinniedesheim.de/typo3temp/pics/8abe6aef9c.jpg">
            <a:extLst>
              <a:ext uri="{FF2B5EF4-FFF2-40B4-BE49-F238E27FC236}">
                <a16:creationId xmlns:a16="http://schemas.microsoft.com/office/drawing/2014/main" id="{A51C6E08-E5E6-4443-AF86-3635202A0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2384425"/>
            <a:ext cx="4206875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2daf07dc-52ac-4d71-aac0-a4dbd7e2abbc">Truppmann Teil 1</Thema>
    <Dokumente xmlns="2daf07dc-52ac-4d71-aac0-a4dbd7e2abbc">Präsentationen</Dokumente>
  </documentManagement>
</p:properties>
</file>

<file path=customXml/itemProps1.xml><?xml version="1.0" encoding="utf-8"?>
<ds:datastoreItem xmlns:ds="http://schemas.openxmlformats.org/officeDocument/2006/customXml" ds:itemID="{ABA87011-9A67-4855-A4DF-67C64D2DDB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126BDC-8B5D-41CE-BE51-E504A74BD610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6AC51F90-7DE6-413C-B845-AB4B099F43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108</Words>
  <Application>Microsoft Office PowerPoint</Application>
  <PresentationFormat>Bildschirmpräsentation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_KAB-Folien-Layout-längsformat</vt:lpstr>
      <vt:lpstr>Deckblatt</vt:lpstr>
      <vt:lpstr>Ausbildung FF </vt:lpstr>
      <vt:lpstr>Dienstgradabzeichen 1</vt:lpstr>
      <vt:lpstr>Dienstgradabzeichen 2</vt:lpstr>
      <vt:lpstr>Dienstgradabzeichen 3</vt:lpstr>
      <vt:lpstr>PowerPoint-Präsentation</vt:lpstr>
    </vt:vector>
  </TitlesOfParts>
  <Company>LFKS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Client</dc:creator>
  <cp:lastModifiedBy>Flemming Götz</cp:lastModifiedBy>
  <cp:revision>140</cp:revision>
  <cp:lastPrinted>2005-03-15T10:38:51Z</cp:lastPrinted>
  <dcterms:created xsi:type="dcterms:W3CDTF">2001-08-31T10:43:20Z</dcterms:created>
  <dcterms:modified xsi:type="dcterms:W3CDTF">2024-07-18T11:19:50Z</dcterms:modified>
</cp:coreProperties>
</file>