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4"/>
  </p:sldMasterIdLst>
  <p:notesMasterIdLst>
    <p:notesMasterId r:id="rId14"/>
  </p:notesMasterIdLst>
  <p:handoutMasterIdLst>
    <p:handoutMasterId r:id="rId15"/>
  </p:handoutMasterIdLst>
  <p:sldIdLst>
    <p:sldId id="315" r:id="rId5"/>
    <p:sldId id="323" r:id="rId6"/>
    <p:sldId id="316" r:id="rId7"/>
    <p:sldId id="317" r:id="rId8"/>
    <p:sldId id="318" r:id="rId9"/>
    <p:sldId id="319" r:id="rId10"/>
    <p:sldId id="320" r:id="rId11"/>
    <p:sldId id="321" r:id="rId12"/>
    <p:sldId id="322" r:id="rId13"/>
  </p:sldIdLst>
  <p:sldSz cx="9144000" cy="6858000" type="screen4x3"/>
  <p:notesSz cx="6888163" cy="100203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05">
          <p15:clr>
            <a:srgbClr val="A4A3A4"/>
          </p15:clr>
        </p15:guide>
        <p15:guide id="2" pos="2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9" autoAdjust="0"/>
    <p:restoredTop sz="94660" autoAdjust="0"/>
  </p:normalViewPr>
  <p:slideViewPr>
    <p:cSldViewPr snapToGrid="0">
      <p:cViewPr varScale="1">
        <p:scale>
          <a:sx n="126" d="100"/>
          <a:sy n="126" d="100"/>
        </p:scale>
        <p:origin x="1194" y="120"/>
      </p:cViewPr>
      <p:guideLst>
        <p:guide orient="horz" pos="505"/>
        <p:guide pos="20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>
            <a:extLst>
              <a:ext uri="{FF2B5EF4-FFF2-40B4-BE49-F238E27FC236}">
                <a16:creationId xmlns:a16="http://schemas.microsoft.com/office/drawing/2014/main" id="{0685AD25-2DFD-442E-9E5B-161E6D7C74F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>
                <a:latin typeface="Arial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32099" name="Rectangle 3">
            <a:extLst>
              <a:ext uri="{FF2B5EF4-FFF2-40B4-BE49-F238E27FC236}">
                <a16:creationId xmlns:a16="http://schemas.microsoft.com/office/drawing/2014/main" id="{84BFE690-30AC-4E40-AD96-34F740B6417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Arial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32100" name="Rectangle 4">
            <a:extLst>
              <a:ext uri="{FF2B5EF4-FFF2-40B4-BE49-F238E27FC236}">
                <a16:creationId xmlns:a16="http://schemas.microsoft.com/office/drawing/2014/main" id="{1337389D-6721-4ABD-91A6-4ECF0DAF47B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50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1">
                <a:latin typeface="Arial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32101" name="Rectangle 5">
            <a:extLst>
              <a:ext uri="{FF2B5EF4-FFF2-40B4-BE49-F238E27FC236}">
                <a16:creationId xmlns:a16="http://schemas.microsoft.com/office/drawing/2014/main" id="{390F69CF-7D91-4C5E-8160-7E97596FD14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5250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1"/>
            </a:lvl1pPr>
          </a:lstStyle>
          <a:p>
            <a:fld id="{07A0A66D-C8AA-46F8-BCE5-F5880CA97CC5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>
            <a:extLst>
              <a:ext uri="{FF2B5EF4-FFF2-40B4-BE49-F238E27FC236}">
                <a16:creationId xmlns:a16="http://schemas.microsoft.com/office/drawing/2014/main" id="{864161DF-04D0-476C-AF9C-66A21BDD556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55" tIns="46227" rIns="92455" bIns="46227" numCol="1" anchor="t" anchorCtr="0" compatLnSpc="1">
            <a:prstTxWarp prst="textNoShape">
              <a:avLst/>
            </a:prstTxWarp>
          </a:bodyPr>
          <a:lstStyle>
            <a:lvl1pPr defTabSz="923925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15715" name="Rectangle 3">
            <a:extLst>
              <a:ext uri="{FF2B5EF4-FFF2-40B4-BE49-F238E27FC236}">
                <a16:creationId xmlns:a16="http://schemas.microsoft.com/office/drawing/2014/main" id="{CE929158-A04D-4B6E-BB8D-E921172A9F1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03663" y="0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55" tIns="46227" rIns="92455" bIns="46227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F8DCC073-EC12-4AA8-81FF-A69CC73CB8EF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938213" y="750888"/>
            <a:ext cx="5013325" cy="3759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5717" name="Rectangle 5">
            <a:extLst>
              <a:ext uri="{FF2B5EF4-FFF2-40B4-BE49-F238E27FC236}">
                <a16:creationId xmlns:a16="http://schemas.microsoft.com/office/drawing/2014/main" id="{EAA116CC-1049-4921-8EC2-7F3A7C2FB99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9163" y="4759325"/>
            <a:ext cx="5049837" cy="4510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55" tIns="46227" rIns="92455" bIns="462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noProof="0"/>
              <a:t>Klicken Sie, um die Formate des Vorlagentextes zu bearbeiten</a:t>
            </a:r>
          </a:p>
          <a:p>
            <a:pPr lvl="1"/>
            <a:r>
              <a:rPr lang="de-DE" altLang="de-DE" noProof="0"/>
              <a:t>Zweite Ebene</a:t>
            </a:r>
          </a:p>
          <a:p>
            <a:pPr lvl="2"/>
            <a:r>
              <a:rPr lang="de-DE" altLang="de-DE" noProof="0"/>
              <a:t>Dritte Ebene</a:t>
            </a:r>
          </a:p>
          <a:p>
            <a:pPr lvl="3"/>
            <a:r>
              <a:rPr lang="de-DE" altLang="de-DE" noProof="0"/>
              <a:t>Vierte Ebene</a:t>
            </a:r>
          </a:p>
          <a:p>
            <a:pPr lvl="4"/>
            <a:r>
              <a:rPr lang="de-DE" altLang="de-DE" noProof="0"/>
              <a:t>Fünfte Ebene</a:t>
            </a:r>
          </a:p>
        </p:txBody>
      </p:sp>
      <p:sp>
        <p:nvSpPr>
          <p:cNvPr id="115718" name="Rectangle 6">
            <a:extLst>
              <a:ext uri="{FF2B5EF4-FFF2-40B4-BE49-F238E27FC236}">
                <a16:creationId xmlns:a16="http://schemas.microsoft.com/office/drawing/2014/main" id="{5737F8BC-22E5-4D1F-BDE7-789BC1B42AF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18650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55" tIns="46227" rIns="92455" bIns="46227" numCol="1" anchor="b" anchorCtr="0" compatLnSpc="1">
            <a:prstTxWarp prst="textNoShape">
              <a:avLst/>
            </a:prstTxWarp>
          </a:bodyPr>
          <a:lstStyle>
            <a:lvl1pPr defTabSz="923925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15719" name="Rectangle 7">
            <a:extLst>
              <a:ext uri="{FF2B5EF4-FFF2-40B4-BE49-F238E27FC236}">
                <a16:creationId xmlns:a16="http://schemas.microsoft.com/office/drawing/2014/main" id="{1F003018-ECCB-4804-9BBD-7CA1B157BB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3663" y="9518650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55" tIns="46227" rIns="92455" bIns="46227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>
                <a:latin typeface="Times New Roman" panose="02020603050405020304" pitchFamily="18" charset="0"/>
              </a:defRPr>
            </a:lvl1pPr>
          </a:lstStyle>
          <a:p>
            <a:fld id="{B08182E0-0427-451A-BF6D-BA6EAD7BBC87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788251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426529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4107048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514866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054431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807748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973891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28231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6632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551721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696265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8C440021-A201-4411-8C01-F37C151745CB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228600"/>
            <a:ext cx="8574088" cy="6281738"/>
            <a:chOff x="336" y="144"/>
            <a:chExt cx="5401" cy="3957"/>
          </a:xfrm>
        </p:grpSpPr>
        <p:sp>
          <p:nvSpPr>
            <p:cNvPr id="1027" name="Text Box 3">
              <a:extLst>
                <a:ext uri="{FF2B5EF4-FFF2-40B4-BE49-F238E27FC236}">
                  <a16:creationId xmlns:a16="http://schemas.microsoft.com/office/drawing/2014/main" id="{869E40F0-A151-4115-BBEE-E7B661BB40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4" y="192"/>
              <a:ext cx="117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defRPr/>
              </a:pPr>
              <a:r>
                <a:rPr lang="de-DE" altLang="de-DE" sz="1000" b="1"/>
                <a:t>Feuerwehr-Kreisausbildung</a:t>
              </a:r>
            </a:p>
            <a:p>
              <a:pPr algn="ctr">
                <a:defRPr/>
              </a:pPr>
              <a:r>
                <a:rPr lang="de-DE" altLang="de-DE" sz="1000" b="1"/>
                <a:t>Rheinland-Pfalz</a:t>
              </a:r>
              <a:endParaRPr lang="de-DE" altLang="de-DE" sz="1600" b="1"/>
            </a:p>
          </p:txBody>
        </p:sp>
        <p:sp>
          <p:nvSpPr>
            <p:cNvPr id="1028" name="Text Box 4">
              <a:extLst>
                <a:ext uri="{FF2B5EF4-FFF2-40B4-BE49-F238E27FC236}">
                  <a16:creationId xmlns:a16="http://schemas.microsoft.com/office/drawing/2014/main" id="{C07A0318-98E8-4C95-A49F-FFC0FEBE5C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0" y="144"/>
              <a:ext cx="1897" cy="5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de-DE" altLang="de-DE" sz="800" b="1"/>
                <a:t>Lehrgang: Truppmann -Teil 1- Grundausbildung</a:t>
              </a:r>
            </a:p>
            <a:p>
              <a:pPr>
                <a:defRPr/>
              </a:pPr>
              <a:r>
                <a:rPr lang="de-DE" altLang="de-DE" sz="800" b="1"/>
                <a:t>Thema:      Rechtsgrundlagen</a:t>
              </a:r>
            </a:p>
            <a:p>
              <a:pPr>
                <a:defRPr/>
              </a:pPr>
              <a:r>
                <a:rPr lang="de-DE" altLang="de-DE" sz="800" b="1"/>
                <a:t>                   -Rechtsstellung von Feuerwehrangehörigen /</a:t>
              </a:r>
            </a:p>
            <a:p>
              <a:pPr>
                <a:defRPr/>
              </a:pPr>
              <a:r>
                <a:rPr lang="de-DE" altLang="de-DE" sz="800" b="1"/>
                <a:t>                    Aufnahme/Heranziehung/Verpflichtung/Entpfl./</a:t>
              </a:r>
            </a:p>
            <a:p>
              <a:pPr>
                <a:lnSpc>
                  <a:spcPct val="90000"/>
                </a:lnSpc>
                <a:defRPr/>
              </a:pPr>
              <a:r>
                <a:rPr lang="de-DE" altLang="de-DE" sz="800" b="1"/>
                <a:t>                    Ehrenamt / Rechte und Pflichten</a:t>
              </a:r>
            </a:p>
            <a:p>
              <a:pPr>
                <a:defRPr/>
              </a:pPr>
              <a:r>
                <a:rPr lang="de-DE" altLang="de-DE" sz="800" b="1"/>
                <a:t>Stand:        02/2021</a:t>
              </a:r>
              <a:endParaRPr lang="de-DE" altLang="de-DE" sz="1000" b="1"/>
            </a:p>
          </p:txBody>
        </p:sp>
        <p:sp>
          <p:nvSpPr>
            <p:cNvPr id="1029" name="Line 5">
              <a:extLst>
                <a:ext uri="{FF2B5EF4-FFF2-40B4-BE49-F238E27FC236}">
                  <a16:creationId xmlns:a16="http://schemas.microsoft.com/office/drawing/2014/main" id="{E7538B5E-E29D-4D9F-AC92-003EBA8CB4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6" y="624"/>
              <a:ext cx="5040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30" name="Line 6">
              <a:extLst>
                <a:ext uri="{FF2B5EF4-FFF2-40B4-BE49-F238E27FC236}">
                  <a16:creationId xmlns:a16="http://schemas.microsoft.com/office/drawing/2014/main" id="{7FDEE014-FCB2-4457-818D-5E800F3F24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6" y="3840"/>
              <a:ext cx="5040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pic>
          <p:nvPicPr>
            <p:cNvPr id="1031" name="Picture 7" descr="Rplfarb3">
              <a:extLst>
                <a:ext uri="{FF2B5EF4-FFF2-40B4-BE49-F238E27FC236}">
                  <a16:creationId xmlns:a16="http://schemas.microsoft.com/office/drawing/2014/main" id="{0F93A0E9-8268-4792-B60E-F39B207A574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44"/>
              <a:ext cx="347" cy="4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32" name="Text Box 8">
              <a:extLst>
                <a:ext uri="{FF2B5EF4-FFF2-40B4-BE49-F238E27FC236}">
                  <a16:creationId xmlns:a16="http://schemas.microsoft.com/office/drawing/2014/main" id="{4F9F5403-8AF3-4F85-BA66-7D4C08C8D7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" y="3888"/>
              <a:ext cx="1992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de-DE" altLang="de-DE" sz="800"/>
                <a:t>© Feuerwehr- und Katastrophenschutzakademie Rheinland-Pfalz</a:t>
              </a:r>
            </a:p>
            <a:p>
              <a:pPr>
                <a:defRPr/>
              </a:pPr>
              <a:r>
                <a:rPr lang="de-DE" altLang="de-DE" sz="800"/>
                <a:t>Bildquelle: LFKS</a:t>
              </a: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6">
            <a:extLst>
              <a:ext uri="{FF2B5EF4-FFF2-40B4-BE49-F238E27FC236}">
                <a16:creationId xmlns:a16="http://schemas.microsoft.com/office/drawing/2014/main" id="{A864135D-79BF-439F-ABB8-E5E2FD4CE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0438" y="1987550"/>
            <a:ext cx="6919912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4099" name="Rectangle 27">
            <a:extLst>
              <a:ext uri="{FF2B5EF4-FFF2-40B4-BE49-F238E27FC236}">
                <a16:creationId xmlns:a16="http://schemas.microsoft.com/office/drawing/2014/main" id="{7FF60E21-37C1-427F-872E-08B7A2D94E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2513" y="2049463"/>
            <a:ext cx="191135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800" b="1">
                <a:solidFill>
                  <a:srgbClr val="000000"/>
                </a:solidFill>
              </a:rPr>
              <a:t>Lehrgang:</a:t>
            </a:r>
            <a:endParaRPr lang="de-DE" altLang="de-DE" b="1"/>
          </a:p>
        </p:txBody>
      </p:sp>
      <p:sp>
        <p:nvSpPr>
          <p:cNvPr id="4100" name="Rectangle 28">
            <a:extLst>
              <a:ext uri="{FF2B5EF4-FFF2-40B4-BE49-F238E27FC236}">
                <a16:creationId xmlns:a16="http://schemas.microsoft.com/office/drawing/2014/main" id="{1F3C4D31-A437-4215-8BA3-B20F278CA7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1313" y="2049463"/>
            <a:ext cx="5033962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800" b="1">
                <a:solidFill>
                  <a:srgbClr val="000000"/>
                </a:solidFill>
              </a:rPr>
              <a:t>Truppmannausbildung Teil 1</a:t>
            </a:r>
            <a:endParaRPr lang="de-DE" altLang="de-DE" b="1"/>
          </a:p>
        </p:txBody>
      </p:sp>
      <p:sp>
        <p:nvSpPr>
          <p:cNvPr id="4101" name="Rectangle 29">
            <a:extLst>
              <a:ext uri="{FF2B5EF4-FFF2-40B4-BE49-F238E27FC236}">
                <a16:creationId xmlns:a16="http://schemas.microsoft.com/office/drawing/2014/main" id="{DC360E8D-64D6-406C-A266-D3697FAEE6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1313" y="2476500"/>
            <a:ext cx="507523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800" b="1">
                <a:solidFill>
                  <a:srgbClr val="000000"/>
                </a:solidFill>
              </a:rPr>
              <a:t>(Grundausbildungslehrgang)</a:t>
            </a:r>
            <a:endParaRPr lang="de-DE" altLang="de-DE" b="1"/>
          </a:p>
        </p:txBody>
      </p:sp>
      <p:sp>
        <p:nvSpPr>
          <p:cNvPr id="4102" name="Rectangle 30">
            <a:extLst>
              <a:ext uri="{FF2B5EF4-FFF2-40B4-BE49-F238E27FC236}">
                <a16:creationId xmlns:a16="http://schemas.microsoft.com/office/drawing/2014/main" id="{3BB023EA-D3F9-4130-8136-E154C82C05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9038" y="4349750"/>
            <a:ext cx="7148512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4103" name="Rectangle 31">
            <a:extLst>
              <a:ext uri="{FF2B5EF4-FFF2-40B4-BE49-F238E27FC236}">
                <a16:creationId xmlns:a16="http://schemas.microsoft.com/office/drawing/2014/main" id="{8703DCA6-696F-44EF-A9CF-BAB3341337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8038" y="3587750"/>
            <a:ext cx="738505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4104" name="Rectangle 32">
            <a:extLst>
              <a:ext uri="{FF2B5EF4-FFF2-40B4-BE49-F238E27FC236}">
                <a16:creationId xmlns:a16="http://schemas.microsoft.com/office/drawing/2014/main" id="{B7705606-2064-4311-B202-D775EB1D6A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6625" y="3652838"/>
            <a:ext cx="50546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800" b="1">
                <a:solidFill>
                  <a:schemeClr val="accent2"/>
                </a:solidFill>
              </a:rPr>
              <a:t>2. Unterrichtseinheit:</a:t>
            </a:r>
          </a:p>
          <a:p>
            <a:r>
              <a:rPr lang="de-DE" altLang="de-DE" sz="2800" b="1">
                <a:solidFill>
                  <a:schemeClr val="accent2"/>
                </a:solidFill>
              </a:rPr>
              <a:t>		Rechtsgrundlagen </a:t>
            </a:r>
            <a:endParaRPr lang="de-DE" altLang="de-DE" b="1"/>
          </a:p>
        </p:txBody>
      </p:sp>
      <p:sp>
        <p:nvSpPr>
          <p:cNvPr id="4105" name="Text Box 33">
            <a:extLst>
              <a:ext uri="{FF2B5EF4-FFF2-40B4-BE49-F238E27FC236}">
                <a16:creationId xmlns:a16="http://schemas.microsoft.com/office/drawing/2014/main" id="{7B3ABA47-7640-4690-92A1-83A2286E03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4743450"/>
            <a:ext cx="6110288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1600" b="1">
                <a:solidFill>
                  <a:schemeClr val="accent2"/>
                </a:solidFill>
              </a:rPr>
              <a:t>2.4 Rechtsstellung von Feuerwehrangehörigen / Aufnahme / </a:t>
            </a:r>
          </a:p>
          <a:p>
            <a:r>
              <a:rPr lang="de-DE" altLang="de-DE" sz="1600" b="1">
                <a:solidFill>
                  <a:schemeClr val="accent2"/>
                </a:solidFill>
              </a:rPr>
              <a:t>      Heranziehung / Verpflichtung / Entpflichtung / Ehrenamt / </a:t>
            </a:r>
          </a:p>
          <a:p>
            <a:r>
              <a:rPr lang="de-DE" altLang="de-DE" sz="1600" b="1">
                <a:solidFill>
                  <a:schemeClr val="accent2"/>
                </a:solidFill>
              </a:rPr>
              <a:t>      Rechte und Pflichten</a:t>
            </a:r>
          </a:p>
        </p:txBody>
      </p:sp>
      <p:sp>
        <p:nvSpPr>
          <p:cNvPr id="4106" name="Rectangle 34">
            <a:extLst>
              <a:ext uri="{FF2B5EF4-FFF2-40B4-BE49-F238E27FC236}">
                <a16:creationId xmlns:a16="http://schemas.microsoft.com/office/drawing/2014/main" id="{DC358275-FC10-428B-B1D6-A8613A46002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5800725" y="6181725"/>
            <a:ext cx="771525" cy="2095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Deckblatt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026">
            <a:extLst>
              <a:ext uri="{FF2B5EF4-FFF2-40B4-BE49-F238E27FC236}">
                <a16:creationId xmlns:a16="http://schemas.microsoft.com/office/drawing/2014/main" id="{B187C726-B040-4A42-87B1-12241DDE65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9050" y="1290638"/>
            <a:ext cx="63674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000" b="1">
                <a:solidFill>
                  <a:schemeClr val="accent2"/>
                </a:solidFill>
              </a:rPr>
              <a:t>Aufnahme </a:t>
            </a:r>
            <a:r>
              <a:rPr lang="de-DE" altLang="de-DE" sz="2000">
                <a:solidFill>
                  <a:schemeClr val="accent2"/>
                </a:solidFill>
              </a:rPr>
              <a:t>der ehrenamtlichen Feuerwehrangehörigen</a:t>
            </a:r>
            <a:endParaRPr lang="de-DE" altLang="de-DE" sz="2000" b="1"/>
          </a:p>
        </p:txBody>
      </p:sp>
      <p:sp>
        <p:nvSpPr>
          <p:cNvPr id="130051" name="Text Box 1027">
            <a:extLst>
              <a:ext uri="{FF2B5EF4-FFF2-40B4-BE49-F238E27FC236}">
                <a16:creationId xmlns:a16="http://schemas.microsoft.com/office/drawing/2014/main" id="{34A52974-C995-4AEB-88FE-CA0DE365F8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8875" y="2214563"/>
            <a:ext cx="5595938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de-DE" altLang="de-DE" sz="1600"/>
              <a:t> In den ehrenamtlichen Feuerwehrdienst sind nur Personen</a:t>
            </a:r>
          </a:p>
          <a:p>
            <a:r>
              <a:rPr lang="de-DE" altLang="de-DE" sz="1600"/>
              <a:t>  aufzunehmen,die </a:t>
            </a:r>
            <a:r>
              <a:rPr lang="de-DE" altLang="de-DE" sz="1600" b="1"/>
              <a:t>das 16. Lebensjahr vollendet haben.</a:t>
            </a:r>
            <a:endParaRPr lang="de-DE" altLang="de-DE" sz="1600">
              <a:solidFill>
                <a:srgbClr val="CC3300"/>
              </a:solidFill>
            </a:endParaRPr>
          </a:p>
        </p:txBody>
      </p:sp>
      <p:sp>
        <p:nvSpPr>
          <p:cNvPr id="130052" name="Text Box 1028">
            <a:extLst>
              <a:ext uri="{FF2B5EF4-FFF2-40B4-BE49-F238E27FC236}">
                <a16:creationId xmlns:a16="http://schemas.microsoft.com/office/drawing/2014/main" id="{CB07807C-3C64-4A15-81D3-9CACA73CB9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7288" y="3057525"/>
            <a:ext cx="7191375" cy="1077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de-DE" altLang="de-DE" sz="1600"/>
              <a:t> Die Aufnahme und die Heranziehung erfolgen auf Vorschlag des</a:t>
            </a:r>
          </a:p>
          <a:p>
            <a:r>
              <a:rPr lang="de-DE" altLang="de-DE" sz="1600"/>
              <a:t>  Wehrleiters/-in, bei Feuerwehreinheiten in Ortsgemeinden auf Vorschlag</a:t>
            </a:r>
          </a:p>
          <a:p>
            <a:r>
              <a:rPr lang="de-DE" altLang="de-DE" sz="1600"/>
              <a:t>  des Wehrführers/-in im Benehmen mit dem Ortsbürgermeister/-in </a:t>
            </a:r>
            <a:r>
              <a:rPr lang="de-DE" altLang="de-DE" sz="1600" b="1"/>
              <a:t>durch die</a:t>
            </a:r>
          </a:p>
          <a:p>
            <a:r>
              <a:rPr lang="de-DE" altLang="de-DE" sz="1600" b="1"/>
              <a:t>  Bürgermeister/in.</a:t>
            </a:r>
            <a:endParaRPr lang="de-DE" altLang="de-DE" sz="1600">
              <a:solidFill>
                <a:srgbClr val="CC3300"/>
              </a:solidFill>
            </a:endParaRPr>
          </a:p>
        </p:txBody>
      </p:sp>
      <p:sp>
        <p:nvSpPr>
          <p:cNvPr id="130053" name="Text Box 1029">
            <a:extLst>
              <a:ext uri="{FF2B5EF4-FFF2-40B4-BE49-F238E27FC236}">
                <a16:creationId xmlns:a16="http://schemas.microsoft.com/office/drawing/2014/main" id="{A986C059-82DC-497A-8447-5DB8657DE4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8238" y="4308475"/>
            <a:ext cx="7148512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de-DE" altLang="de-DE" sz="1600"/>
              <a:t> Die für den Feuerwehrdienst erforderliche </a:t>
            </a:r>
            <a:r>
              <a:rPr lang="de-DE" altLang="de-DE" sz="1600" b="1"/>
              <a:t>geistige und körperliche</a:t>
            </a:r>
            <a:endParaRPr lang="de-DE" altLang="de-DE" sz="1600"/>
          </a:p>
          <a:p>
            <a:r>
              <a:rPr lang="de-DE" altLang="de-DE" sz="1600"/>
              <a:t>  </a:t>
            </a:r>
            <a:r>
              <a:rPr lang="de-DE" altLang="de-DE" sz="1600" b="1"/>
              <a:t>Einsatzfähigkeit </a:t>
            </a:r>
            <a:r>
              <a:rPr lang="de-DE" altLang="de-DE" sz="1600"/>
              <a:t>ist durch ein ärztliches Attest nachzuweisen.</a:t>
            </a:r>
          </a:p>
          <a:p>
            <a:r>
              <a:rPr lang="de-DE" altLang="de-DE" sz="1600"/>
              <a:t>  Die ehrenamtlichen Feuerwehrangehörigen dürfen nur Einsatzdienst leisten,</a:t>
            </a:r>
          </a:p>
          <a:p>
            <a:r>
              <a:rPr lang="de-DE" altLang="de-DE" sz="1600"/>
              <a:t>  wenn sie hierzu </a:t>
            </a:r>
            <a:r>
              <a:rPr lang="de-DE" altLang="de-DE" sz="1600" b="1"/>
              <a:t>geistig und körperlich in der Lage sind.</a:t>
            </a:r>
          </a:p>
        </p:txBody>
      </p:sp>
      <p:pic>
        <p:nvPicPr>
          <p:cNvPr id="5126" name="Picture 1030">
            <a:extLst>
              <a:ext uri="{FF2B5EF4-FFF2-40B4-BE49-F238E27FC236}">
                <a16:creationId xmlns:a16="http://schemas.microsoft.com/office/drawing/2014/main" id="{3F50F237-0D44-4F36-906F-C569D14FE4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150" y="1714500"/>
            <a:ext cx="801688" cy="156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127" name="Rectangle 1031">
            <a:extLst>
              <a:ext uri="{FF2B5EF4-FFF2-40B4-BE49-F238E27FC236}">
                <a16:creationId xmlns:a16="http://schemas.microsoft.com/office/drawing/2014/main" id="{C0F44BF8-44D7-434D-A16D-7BC7F22C3FB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6143625" y="6200775"/>
            <a:ext cx="742950" cy="1809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Aufnahme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0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0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0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0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0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0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1" grpId="0" autoUpdateAnimBg="0"/>
      <p:bldP spid="130052" grpId="0" autoUpdateAnimBg="0"/>
      <p:bldP spid="130053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>
            <a:extLst>
              <a:ext uri="{FF2B5EF4-FFF2-40B4-BE49-F238E27FC236}">
                <a16:creationId xmlns:a16="http://schemas.microsoft.com/office/drawing/2014/main" id="{A725784B-2364-4F64-8525-C33D19E3F9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1281113"/>
            <a:ext cx="68056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000" b="1">
                <a:solidFill>
                  <a:schemeClr val="accent2"/>
                </a:solidFill>
              </a:rPr>
              <a:t>Heranziehung </a:t>
            </a:r>
            <a:r>
              <a:rPr lang="de-DE" altLang="de-DE" sz="2000">
                <a:solidFill>
                  <a:schemeClr val="accent2"/>
                </a:solidFill>
              </a:rPr>
              <a:t>der ehrenamtlichen Feuerwehrangehörigen</a:t>
            </a:r>
            <a:endParaRPr lang="de-DE" altLang="de-DE" sz="2000" b="1">
              <a:solidFill>
                <a:schemeClr val="accent2"/>
              </a:solidFill>
            </a:endParaRPr>
          </a:p>
        </p:txBody>
      </p:sp>
      <p:sp>
        <p:nvSpPr>
          <p:cNvPr id="122883" name="Text Box 3">
            <a:extLst>
              <a:ext uri="{FF2B5EF4-FFF2-40B4-BE49-F238E27FC236}">
                <a16:creationId xmlns:a16="http://schemas.microsoft.com/office/drawing/2014/main" id="{A063BBE1-44BD-483E-BA2D-CB7BAEFE59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6163" y="2243138"/>
            <a:ext cx="7110412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de-DE" altLang="de-DE" sz="1600"/>
              <a:t> Alle Einwohner vom </a:t>
            </a:r>
            <a:r>
              <a:rPr lang="de-DE" altLang="de-DE" sz="1600" b="1"/>
              <a:t>vollendeten 18. bis zum vollendeten 60. Lebensjahr</a:t>
            </a:r>
            <a:endParaRPr lang="de-DE" altLang="de-DE" sz="1600"/>
          </a:p>
          <a:p>
            <a:r>
              <a:rPr lang="de-DE" altLang="de-DE" sz="1600"/>
              <a:t>  können zum ehrenamtlichen Dienst in der Gemeindefeuerwehr heran-</a:t>
            </a:r>
          </a:p>
          <a:p>
            <a:r>
              <a:rPr lang="de-DE" altLang="de-DE" sz="1600"/>
              <a:t>  gezogen werden.</a:t>
            </a:r>
          </a:p>
        </p:txBody>
      </p:sp>
      <p:sp>
        <p:nvSpPr>
          <p:cNvPr id="122884" name="Text Box 4">
            <a:extLst>
              <a:ext uri="{FF2B5EF4-FFF2-40B4-BE49-F238E27FC236}">
                <a16:creationId xmlns:a16="http://schemas.microsoft.com/office/drawing/2014/main" id="{5265B76B-7B3C-43DA-84E0-99135E2DAA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249613"/>
            <a:ext cx="62499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de-DE" altLang="de-DE" sz="1600"/>
              <a:t> Die Heranziehung ist nur bis zur Dauer von </a:t>
            </a:r>
            <a:r>
              <a:rPr lang="de-DE" altLang="de-DE" sz="1600" b="1"/>
              <a:t>zehn Jahren</a:t>
            </a:r>
            <a:r>
              <a:rPr lang="de-DE" altLang="de-DE" sz="1600"/>
              <a:t> möglich.</a:t>
            </a:r>
          </a:p>
        </p:txBody>
      </p:sp>
      <p:sp>
        <p:nvSpPr>
          <p:cNvPr id="122885" name="Text Box 5">
            <a:extLst>
              <a:ext uri="{FF2B5EF4-FFF2-40B4-BE49-F238E27FC236}">
                <a16:creationId xmlns:a16="http://schemas.microsoft.com/office/drawing/2014/main" id="{DC84F5D8-AE95-41C9-830C-C34FE8CCFC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4738" y="3952875"/>
            <a:ext cx="7956550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de-DE" altLang="de-DE" sz="1600"/>
              <a:t> Die Entscheidung über die Heranziehung liegt beim Bürgermeister/-in, da</a:t>
            </a:r>
          </a:p>
          <a:p>
            <a:r>
              <a:rPr lang="de-DE" altLang="de-DE" sz="1600"/>
              <a:t>  diese/dieser für die Feuerwehr verantwortlich ist.</a:t>
            </a:r>
          </a:p>
          <a:p>
            <a:endParaRPr lang="de-DE" altLang="de-DE" sz="1600"/>
          </a:p>
          <a:p>
            <a:r>
              <a:rPr lang="de-DE" altLang="de-DE" sz="1600"/>
              <a:t>  Sie/Er  ist auch Vorgesetzte/Vorgesetzter und Dienstvorgesetzte/Dienstvorgesetzter </a:t>
            </a:r>
          </a:p>
          <a:p>
            <a:r>
              <a:rPr lang="de-DE" altLang="de-DE" sz="1600"/>
              <a:t>  aller Feuerwehrangehörigen.</a:t>
            </a:r>
          </a:p>
        </p:txBody>
      </p:sp>
      <p:pic>
        <p:nvPicPr>
          <p:cNvPr id="6150" name="Picture 6">
            <a:extLst>
              <a:ext uri="{FF2B5EF4-FFF2-40B4-BE49-F238E27FC236}">
                <a16:creationId xmlns:a16="http://schemas.microsoft.com/office/drawing/2014/main" id="{9747DFE0-440B-479F-8ECC-84A4ED45F1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0613" y="2757488"/>
            <a:ext cx="1306512" cy="1306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151" name="Rectangle 7">
            <a:extLst>
              <a:ext uri="{FF2B5EF4-FFF2-40B4-BE49-F238E27FC236}">
                <a16:creationId xmlns:a16="http://schemas.microsoft.com/office/drawing/2014/main" id="{9CD591E0-A9A5-438C-9C42-FB5C92B3C16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6219825" y="6153150"/>
            <a:ext cx="800100" cy="238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Heranziehung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28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28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3" grpId="0" autoUpdateAnimBg="0"/>
      <p:bldP spid="122884" grpId="0" autoUpdateAnimBg="0"/>
      <p:bldP spid="122885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>
            <a:extLst>
              <a:ext uri="{FF2B5EF4-FFF2-40B4-BE49-F238E27FC236}">
                <a16:creationId xmlns:a16="http://schemas.microsoft.com/office/drawing/2014/main" id="{545BFBB4-7005-4581-A160-D0FB93871A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1290638"/>
            <a:ext cx="68040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000" b="1">
                <a:solidFill>
                  <a:schemeClr val="accent2"/>
                </a:solidFill>
              </a:rPr>
              <a:t>Verpflichtung </a:t>
            </a:r>
            <a:r>
              <a:rPr lang="de-DE" altLang="de-DE" sz="2000">
                <a:solidFill>
                  <a:schemeClr val="accent2"/>
                </a:solidFill>
              </a:rPr>
              <a:t>von ehrenamtlichen Feuerwehrangehörigen</a:t>
            </a:r>
            <a:endParaRPr lang="de-DE" altLang="de-DE" b="1">
              <a:solidFill>
                <a:schemeClr val="accent2"/>
              </a:solidFill>
            </a:endParaRPr>
          </a:p>
        </p:txBody>
      </p:sp>
      <p:sp>
        <p:nvSpPr>
          <p:cNvPr id="123907" name="Text Box 3">
            <a:extLst>
              <a:ext uri="{FF2B5EF4-FFF2-40B4-BE49-F238E27FC236}">
                <a16:creationId xmlns:a16="http://schemas.microsoft.com/office/drawing/2014/main" id="{7AB85FAA-AFCA-47D8-85A6-B5722281BC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9363" y="2470150"/>
            <a:ext cx="5732462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de-DE" altLang="de-DE" sz="1600"/>
              <a:t> Die Bürgermeisterin oder der Bürgermeister verpflichtet die </a:t>
            </a:r>
          </a:p>
          <a:p>
            <a:r>
              <a:rPr lang="de-DE" altLang="de-DE" sz="1600"/>
              <a:t>  Feuerwehrangehörigen durch Handschlag zur </a:t>
            </a:r>
          </a:p>
          <a:p>
            <a:r>
              <a:rPr lang="de-DE" altLang="de-DE" sz="1600" b="1"/>
              <a:t>  ordnungsgemäßen Erfüllung ihrer Aufgaben.</a:t>
            </a:r>
            <a:endParaRPr lang="de-DE" altLang="de-DE" sz="1600"/>
          </a:p>
        </p:txBody>
      </p:sp>
      <p:sp>
        <p:nvSpPr>
          <p:cNvPr id="123908" name="Text Box 4">
            <a:extLst>
              <a:ext uri="{FF2B5EF4-FFF2-40B4-BE49-F238E27FC236}">
                <a16:creationId xmlns:a16="http://schemas.microsoft.com/office/drawing/2014/main" id="{DBC303EA-2FF5-45BB-9F55-B161735F4A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1425" y="3505200"/>
            <a:ext cx="6284913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de-DE" altLang="de-DE" sz="1600"/>
              <a:t> Bei der Verpflichtung sollten die Anwärter über die </a:t>
            </a:r>
            <a:r>
              <a:rPr lang="de-DE" altLang="de-DE" sz="1600" b="1"/>
              <a:t>Pflichten</a:t>
            </a:r>
            <a:r>
              <a:rPr lang="de-DE" altLang="de-DE" sz="1600"/>
              <a:t> eines</a:t>
            </a:r>
          </a:p>
          <a:p>
            <a:r>
              <a:rPr lang="de-DE" altLang="de-DE" sz="1600"/>
              <a:t>  Feuerwehrangehörigen </a:t>
            </a:r>
            <a:r>
              <a:rPr lang="de-DE" altLang="de-DE" sz="1600" b="1"/>
              <a:t>belehrt </a:t>
            </a:r>
            <a:r>
              <a:rPr lang="de-DE" altLang="de-DE" sz="1600"/>
              <a:t>werden.</a:t>
            </a:r>
          </a:p>
        </p:txBody>
      </p:sp>
      <p:sp>
        <p:nvSpPr>
          <p:cNvPr id="7173" name="Rectangle 6">
            <a:extLst>
              <a:ext uri="{FF2B5EF4-FFF2-40B4-BE49-F238E27FC236}">
                <a16:creationId xmlns:a16="http://schemas.microsoft.com/office/drawing/2014/main" id="{1B7C2825-51DF-4DFE-B921-E0408EB55F3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5991225" y="6172200"/>
            <a:ext cx="857250" cy="2571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Verpflichtung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39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39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39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39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7" grpId="0" autoUpdateAnimBg="0"/>
      <p:bldP spid="123908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>
            <a:extLst>
              <a:ext uri="{FF2B5EF4-FFF2-40B4-BE49-F238E27FC236}">
                <a16:creationId xmlns:a16="http://schemas.microsoft.com/office/drawing/2014/main" id="{21C06508-5B82-433F-BC49-9A7CD3AF1A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7288" y="1281113"/>
            <a:ext cx="67611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000" b="1">
                <a:solidFill>
                  <a:schemeClr val="accent2"/>
                </a:solidFill>
              </a:rPr>
              <a:t>Entpflichtung </a:t>
            </a:r>
            <a:r>
              <a:rPr lang="de-DE" altLang="de-DE" sz="2000">
                <a:solidFill>
                  <a:schemeClr val="accent2"/>
                </a:solidFill>
              </a:rPr>
              <a:t>der ehrenamtlichen Feuerwehrangehörigen</a:t>
            </a:r>
            <a:endParaRPr lang="de-DE" altLang="de-DE" sz="2000" b="1">
              <a:solidFill>
                <a:schemeClr val="accent2"/>
              </a:solidFill>
            </a:endParaRPr>
          </a:p>
        </p:txBody>
      </p:sp>
      <p:sp>
        <p:nvSpPr>
          <p:cNvPr id="124933" name="Text Box 5">
            <a:extLst>
              <a:ext uri="{FF2B5EF4-FFF2-40B4-BE49-F238E27FC236}">
                <a16:creationId xmlns:a16="http://schemas.microsoft.com/office/drawing/2014/main" id="{98755537-8865-4197-A5B0-51D5D74912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0150" y="2203450"/>
            <a:ext cx="7700963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de-DE" altLang="de-DE" sz="1600"/>
              <a:t> Die Bürgermeisterin oder der Bürgermeister kann die ehrenamtlichen </a:t>
            </a:r>
          </a:p>
          <a:p>
            <a:r>
              <a:rPr lang="de-DE" altLang="de-DE" sz="1600"/>
              <a:t>  Feuerwehrangehörigen aus wichtigem Grund nach Anhörung der Wehrleiterin </a:t>
            </a:r>
          </a:p>
          <a:p>
            <a:r>
              <a:rPr lang="de-DE" altLang="de-DE" sz="1600"/>
              <a:t>  oder des Wehrleiters, in Ortsgemein- den auch der Ortsbürgermeisterin oder </a:t>
            </a:r>
          </a:p>
          <a:p>
            <a:r>
              <a:rPr lang="de-DE" altLang="de-DE" sz="1600"/>
              <a:t>  des Ortsbürgermeisters und der Wehrführerin oder des Wehrführers, entpflichten;</a:t>
            </a:r>
          </a:p>
          <a:p>
            <a:r>
              <a:rPr lang="de-DE" altLang="de-DE" sz="1600"/>
              <a:t>  </a:t>
            </a:r>
            <a:r>
              <a:rPr lang="de-DE" altLang="de-DE" sz="1600" b="1"/>
              <a:t>mit der Entpflichtung endet die Zugehörigkeit zur Feuerwehr.</a:t>
            </a:r>
          </a:p>
        </p:txBody>
      </p:sp>
      <p:sp>
        <p:nvSpPr>
          <p:cNvPr id="124934" name="Text Box 6">
            <a:extLst>
              <a:ext uri="{FF2B5EF4-FFF2-40B4-BE49-F238E27FC236}">
                <a16:creationId xmlns:a16="http://schemas.microsoft.com/office/drawing/2014/main" id="{B41FFDE3-3A9F-4BBD-A00D-09BA733995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8088" y="3606800"/>
            <a:ext cx="7377112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de-DE" altLang="de-DE" sz="1600"/>
              <a:t> Ein wichtiger Grund zur Entpflichtung ist gegeben, wenn die Zugehörigkeit</a:t>
            </a:r>
          </a:p>
          <a:p>
            <a:r>
              <a:rPr lang="de-DE" altLang="de-DE" sz="1600"/>
              <a:t>  eines Feuerwehrangehörigen zur Feuerwehr </a:t>
            </a:r>
            <a:r>
              <a:rPr lang="de-DE" altLang="de-DE" sz="1600" b="1"/>
              <a:t>untragbar oder unzumutbar ist.</a:t>
            </a:r>
            <a:endParaRPr lang="de-DE" altLang="de-DE" sz="1600">
              <a:solidFill>
                <a:srgbClr val="CC3300"/>
              </a:solidFill>
            </a:endParaRPr>
          </a:p>
          <a:p>
            <a:r>
              <a:rPr lang="de-DE" altLang="de-DE" sz="1600"/>
              <a:t>  Als wichtiger Grund kommt z.B. eine mangelhafte Teilnahme an Übungen</a:t>
            </a:r>
          </a:p>
          <a:p>
            <a:r>
              <a:rPr lang="de-DE" altLang="de-DE" sz="1600"/>
              <a:t>  in Betracht.</a:t>
            </a:r>
          </a:p>
        </p:txBody>
      </p:sp>
      <p:sp>
        <p:nvSpPr>
          <p:cNvPr id="8197" name="Rectangle 9">
            <a:extLst>
              <a:ext uri="{FF2B5EF4-FFF2-40B4-BE49-F238E27FC236}">
                <a16:creationId xmlns:a16="http://schemas.microsoft.com/office/drawing/2014/main" id="{67655153-37CB-4AA4-A203-FEF06DE7A0A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6334125" y="6162675"/>
            <a:ext cx="857250" cy="238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Entpflichtung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49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49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3" grpId="0" autoUpdateAnimBg="0"/>
      <p:bldP spid="124934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>
            <a:extLst>
              <a:ext uri="{FF2B5EF4-FFF2-40B4-BE49-F238E27FC236}">
                <a16:creationId xmlns:a16="http://schemas.microsoft.com/office/drawing/2014/main" id="{6EC39794-E492-43C3-B4DA-B5DE7922AD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4600" y="1362075"/>
            <a:ext cx="14255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000" b="1">
                <a:solidFill>
                  <a:schemeClr val="accent2"/>
                </a:solidFill>
              </a:rPr>
              <a:t>Ehrenamt </a:t>
            </a:r>
          </a:p>
          <a:p>
            <a:r>
              <a:rPr lang="de-DE" altLang="de-DE" sz="2000" b="1">
                <a:solidFill>
                  <a:schemeClr val="accent2"/>
                </a:solidFill>
              </a:rPr>
              <a:t> </a:t>
            </a:r>
            <a:endParaRPr lang="de-DE" altLang="de-DE" sz="2000" b="1"/>
          </a:p>
        </p:txBody>
      </p:sp>
      <p:sp>
        <p:nvSpPr>
          <p:cNvPr id="125956" name="Text Box 4">
            <a:extLst>
              <a:ext uri="{FF2B5EF4-FFF2-40B4-BE49-F238E27FC236}">
                <a16:creationId xmlns:a16="http://schemas.microsoft.com/office/drawing/2014/main" id="{D3C694EA-7869-4227-8F06-9F8BF42433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0000" y="2143125"/>
            <a:ext cx="7421563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de-DE" altLang="de-DE" sz="1600"/>
              <a:t> Die Bürger sind </a:t>
            </a:r>
            <a:r>
              <a:rPr lang="de-DE" altLang="de-DE" sz="1600" b="1"/>
              <a:t>berechtigt </a:t>
            </a:r>
            <a:r>
              <a:rPr lang="de-DE" altLang="de-DE" sz="1600"/>
              <a:t>und</a:t>
            </a:r>
            <a:r>
              <a:rPr lang="de-DE" altLang="de-DE" sz="1600">
                <a:solidFill>
                  <a:srgbClr val="CC3300"/>
                </a:solidFill>
              </a:rPr>
              <a:t> </a:t>
            </a:r>
            <a:r>
              <a:rPr lang="de-DE" altLang="de-DE" sz="1600" b="1"/>
              <a:t>verpflichtet, ein Ehrenamt für die Gemeinde</a:t>
            </a:r>
            <a:endParaRPr lang="de-DE" altLang="de-DE" sz="1600"/>
          </a:p>
          <a:p>
            <a:r>
              <a:rPr lang="de-DE" altLang="de-DE" sz="1600"/>
              <a:t>  </a:t>
            </a:r>
            <a:r>
              <a:rPr lang="de-DE" altLang="de-DE" sz="1600" b="1"/>
              <a:t>zu übernehmen</a:t>
            </a:r>
            <a:r>
              <a:rPr lang="de-DE" altLang="de-DE" sz="1600">
                <a:solidFill>
                  <a:srgbClr val="CC3300"/>
                </a:solidFill>
              </a:rPr>
              <a:t> </a:t>
            </a:r>
            <a:r>
              <a:rPr lang="de-DE" altLang="de-DE" sz="1600"/>
              <a:t>(§ 18 GemO / Gemeindeordnung).</a:t>
            </a:r>
          </a:p>
        </p:txBody>
      </p:sp>
      <p:sp>
        <p:nvSpPr>
          <p:cNvPr id="125957" name="Text Box 5">
            <a:extLst>
              <a:ext uri="{FF2B5EF4-FFF2-40B4-BE49-F238E27FC236}">
                <a16:creationId xmlns:a16="http://schemas.microsoft.com/office/drawing/2014/main" id="{D81FC42B-1372-4410-8370-6FCF8B59F9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2700" y="3251200"/>
            <a:ext cx="714057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de-DE" altLang="de-DE" sz="1600"/>
              <a:t> Wer ein Ehrenamt oder eine ehrenamtliche Tätigkeit ausübt, </a:t>
            </a:r>
            <a:r>
              <a:rPr lang="de-DE" altLang="de-DE" sz="1600" b="1"/>
              <a:t>hat Anspruch</a:t>
            </a:r>
            <a:endParaRPr lang="de-DE" altLang="de-DE" sz="1600"/>
          </a:p>
          <a:p>
            <a:r>
              <a:rPr lang="de-DE" altLang="de-DE" sz="1600"/>
              <a:t>  </a:t>
            </a:r>
            <a:r>
              <a:rPr lang="de-DE" altLang="de-DE" sz="1600" b="1"/>
              <a:t>auf</a:t>
            </a:r>
            <a:r>
              <a:rPr lang="de-DE" altLang="de-DE" sz="1600"/>
              <a:t> </a:t>
            </a:r>
            <a:r>
              <a:rPr lang="de-DE" altLang="de-DE" sz="1600" b="1"/>
              <a:t>Ersatz</a:t>
            </a:r>
            <a:r>
              <a:rPr lang="de-DE" altLang="de-DE" sz="1600"/>
              <a:t> seiner notwendigen baren Auslagen und des </a:t>
            </a:r>
            <a:r>
              <a:rPr lang="de-DE" altLang="de-DE" sz="1600" b="1"/>
              <a:t>Verdienstausfalls.</a:t>
            </a:r>
          </a:p>
        </p:txBody>
      </p:sp>
      <p:sp>
        <p:nvSpPr>
          <p:cNvPr id="125958" name="Text Box 6">
            <a:extLst>
              <a:ext uri="{FF2B5EF4-FFF2-40B4-BE49-F238E27FC236}">
                <a16:creationId xmlns:a16="http://schemas.microsoft.com/office/drawing/2014/main" id="{2A5D07B5-558C-49D1-9541-CC81353E93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1588" y="4135438"/>
            <a:ext cx="697865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de-DE" altLang="de-DE" sz="1600"/>
              <a:t> Wer ein Ehrenamt oder eine ehrenamtliche Tätigkeit ausübt, darf, wenn er</a:t>
            </a:r>
          </a:p>
          <a:p>
            <a:r>
              <a:rPr lang="de-DE" altLang="de-DE" sz="1600"/>
              <a:t>   in einem Dienst- oder Arbeitsverhältnis steht, </a:t>
            </a:r>
            <a:r>
              <a:rPr lang="de-DE" altLang="de-DE" sz="1600" b="1"/>
              <a:t>nicht aus diesem Grunde</a:t>
            </a:r>
            <a:endParaRPr lang="de-DE" altLang="de-DE" sz="1600"/>
          </a:p>
          <a:p>
            <a:r>
              <a:rPr lang="de-DE" altLang="de-DE" sz="1600"/>
              <a:t>   </a:t>
            </a:r>
            <a:r>
              <a:rPr lang="de-DE" altLang="de-DE" sz="1600" b="1"/>
              <a:t>entlassen, gekündigt </a:t>
            </a:r>
            <a:r>
              <a:rPr lang="de-DE" altLang="de-DE" sz="1600"/>
              <a:t>oder in eine andere Gemeinde</a:t>
            </a:r>
            <a:r>
              <a:rPr lang="de-DE" altLang="de-DE" sz="1600">
                <a:solidFill>
                  <a:srgbClr val="CC3300"/>
                </a:solidFill>
              </a:rPr>
              <a:t> </a:t>
            </a:r>
            <a:r>
              <a:rPr lang="de-DE" altLang="de-DE" sz="1600" b="1"/>
              <a:t>versetzt werden.</a:t>
            </a:r>
            <a:endParaRPr lang="de-DE" altLang="de-DE" sz="1600"/>
          </a:p>
        </p:txBody>
      </p:sp>
      <p:sp>
        <p:nvSpPr>
          <p:cNvPr id="9222" name="Rectangle 7">
            <a:extLst>
              <a:ext uri="{FF2B5EF4-FFF2-40B4-BE49-F238E27FC236}">
                <a16:creationId xmlns:a16="http://schemas.microsoft.com/office/drawing/2014/main" id="{8C503C87-6167-425D-8EC5-8D3C4F2E6DB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6496050" y="6153150"/>
            <a:ext cx="723900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Ehrenamt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59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59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6" grpId="0" autoUpdateAnimBg="0"/>
      <p:bldP spid="125957" grpId="0" autoUpdateAnimBg="0"/>
      <p:bldP spid="125958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8">
            <a:extLst>
              <a:ext uri="{FF2B5EF4-FFF2-40B4-BE49-F238E27FC236}">
                <a16:creationId xmlns:a16="http://schemas.microsoft.com/office/drawing/2014/main" id="{011A6A07-09CF-4735-BF31-E3E201B1BE64}"/>
              </a:ext>
            </a:extLst>
          </p:cNvPr>
          <p:cNvGrpSpPr>
            <a:grpSpLocks/>
          </p:cNvGrpSpPr>
          <p:nvPr/>
        </p:nvGrpSpPr>
        <p:grpSpPr bwMode="auto">
          <a:xfrm>
            <a:off x="1331913" y="1323975"/>
            <a:ext cx="4414837" cy="728663"/>
            <a:chOff x="666" y="827"/>
            <a:chExt cx="2781" cy="459"/>
          </a:xfrm>
        </p:grpSpPr>
        <p:sp>
          <p:nvSpPr>
            <p:cNvPr id="10248" name="Rectangle 3">
              <a:extLst>
                <a:ext uri="{FF2B5EF4-FFF2-40B4-BE49-F238E27FC236}">
                  <a16:creationId xmlns:a16="http://schemas.microsoft.com/office/drawing/2014/main" id="{7DBAB78C-86B4-4E37-B00D-F2C53B98F1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6" y="827"/>
              <a:ext cx="2781" cy="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10249" name="Rectangle 4">
              <a:extLst>
                <a:ext uri="{FF2B5EF4-FFF2-40B4-BE49-F238E27FC236}">
                  <a16:creationId xmlns:a16="http://schemas.microsoft.com/office/drawing/2014/main" id="{E9CC86DD-A4F2-4CEE-8964-17F1807783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4" y="864"/>
              <a:ext cx="78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de-DE" altLang="de-DE" sz="2000" b="1">
                  <a:solidFill>
                    <a:srgbClr val="3333CC"/>
                  </a:solidFill>
                </a:rPr>
                <a:t>Ehrenamt </a:t>
              </a:r>
              <a:endParaRPr lang="de-DE" altLang="de-DE" b="1"/>
            </a:p>
          </p:txBody>
        </p:sp>
        <p:sp>
          <p:nvSpPr>
            <p:cNvPr id="10250" name="Rectangle 5">
              <a:extLst>
                <a:ext uri="{FF2B5EF4-FFF2-40B4-BE49-F238E27FC236}">
                  <a16:creationId xmlns:a16="http://schemas.microsoft.com/office/drawing/2014/main" id="{86AC4827-3530-4816-9F04-5000585FDD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5" y="1056"/>
              <a:ext cx="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 b="1"/>
            </a:p>
          </p:txBody>
        </p:sp>
      </p:grpSp>
      <p:sp>
        <p:nvSpPr>
          <p:cNvPr id="10243" name="Text Box 10">
            <a:extLst>
              <a:ext uri="{FF2B5EF4-FFF2-40B4-BE49-F238E27FC236}">
                <a16:creationId xmlns:a16="http://schemas.microsoft.com/office/drawing/2014/main" id="{83AC8744-AC7E-49CF-AD4F-EFB061AA2E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9213" y="2135188"/>
            <a:ext cx="5397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1800" b="1">
                <a:solidFill>
                  <a:schemeClr val="accent2"/>
                </a:solidFill>
              </a:rPr>
              <a:t>Schweigepflicht gemäß § 20 Gemeindeordnung</a:t>
            </a:r>
            <a:r>
              <a:rPr lang="de-DE" altLang="de-DE" sz="2000" b="1">
                <a:solidFill>
                  <a:schemeClr val="accent2"/>
                </a:solidFill>
              </a:rPr>
              <a:t> </a:t>
            </a:r>
            <a:endParaRPr lang="de-DE" altLang="de-DE" sz="2000" b="1"/>
          </a:p>
        </p:txBody>
      </p:sp>
      <p:sp>
        <p:nvSpPr>
          <p:cNvPr id="126988" name="Text Box 12">
            <a:extLst>
              <a:ext uri="{FF2B5EF4-FFF2-40B4-BE49-F238E27FC236}">
                <a16:creationId xmlns:a16="http://schemas.microsoft.com/office/drawing/2014/main" id="{72784A21-1AE9-4149-9C7A-62D4F4E6C3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0800" y="2659063"/>
            <a:ext cx="7343775" cy="189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de-DE" altLang="de-DE" sz="1600"/>
              <a:t> Bürger und Einwohner, die zu einem Ehrenamt oder zu einer ehrenamtlichen</a:t>
            </a:r>
          </a:p>
          <a:p>
            <a:pPr>
              <a:lnSpc>
                <a:spcPct val="110000"/>
              </a:lnSpc>
            </a:pPr>
            <a:r>
              <a:rPr lang="de-DE" altLang="de-DE" sz="1600"/>
              <a:t>  Tätigkeit berufen werden, sind zur</a:t>
            </a:r>
            <a:r>
              <a:rPr lang="de-DE" altLang="de-DE" sz="1600">
                <a:solidFill>
                  <a:srgbClr val="CC3300"/>
                </a:solidFill>
              </a:rPr>
              <a:t> </a:t>
            </a:r>
            <a:r>
              <a:rPr lang="de-DE" altLang="de-DE" sz="1600" b="1"/>
              <a:t>Verschwiegenheit </a:t>
            </a:r>
            <a:r>
              <a:rPr lang="de-DE" altLang="de-DE" sz="1600"/>
              <a:t>über solche Angelegen-</a:t>
            </a:r>
          </a:p>
          <a:p>
            <a:pPr>
              <a:lnSpc>
                <a:spcPct val="110000"/>
              </a:lnSpc>
            </a:pPr>
            <a:r>
              <a:rPr lang="de-DE" altLang="de-DE" sz="1600"/>
              <a:t>  heiten </a:t>
            </a:r>
            <a:r>
              <a:rPr lang="de-DE" altLang="de-DE" sz="1600" b="1"/>
              <a:t>verpflichtet,</a:t>
            </a:r>
            <a:r>
              <a:rPr lang="de-DE" altLang="de-DE" sz="1600"/>
              <a:t> die dem Datenschutz unterliegen oder deren Geheim-</a:t>
            </a:r>
          </a:p>
          <a:p>
            <a:pPr>
              <a:lnSpc>
                <a:spcPct val="110000"/>
              </a:lnSpc>
            </a:pPr>
            <a:r>
              <a:rPr lang="de-DE" altLang="de-DE" sz="1600"/>
              <a:t>  haltung ihrer Natur nach erforderlich ist.</a:t>
            </a:r>
          </a:p>
          <a:p>
            <a:endParaRPr lang="de-DE" altLang="de-DE" sz="1600"/>
          </a:p>
          <a:p>
            <a:r>
              <a:rPr lang="de-DE" altLang="de-DE" sz="1600"/>
              <a:t>  Dies gilt auch dann, wenn sie aus einem Ehrenamt ausgeschieden oder nicht</a:t>
            </a:r>
          </a:p>
          <a:p>
            <a:pPr>
              <a:lnSpc>
                <a:spcPct val="110000"/>
              </a:lnSpc>
            </a:pPr>
            <a:r>
              <a:rPr lang="de-DE" altLang="de-DE" sz="1600"/>
              <a:t>  mehr ehrenamtlich tätig sind.</a:t>
            </a:r>
          </a:p>
        </p:txBody>
      </p:sp>
      <p:sp>
        <p:nvSpPr>
          <p:cNvPr id="126989" name="Text Box 13">
            <a:extLst>
              <a:ext uri="{FF2B5EF4-FFF2-40B4-BE49-F238E27FC236}">
                <a16:creationId xmlns:a16="http://schemas.microsoft.com/office/drawing/2014/main" id="{7C9F8090-1834-4E7E-96EC-59C4433193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0800" y="4711700"/>
            <a:ext cx="4895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1800" b="1">
                <a:solidFill>
                  <a:schemeClr val="accent2"/>
                </a:solidFill>
              </a:rPr>
              <a:t>Treuepflicht gemäß § 21 Gemeindeordnung</a:t>
            </a:r>
            <a:endParaRPr lang="de-DE" altLang="de-DE" sz="1800" b="1"/>
          </a:p>
        </p:txBody>
      </p:sp>
      <p:sp>
        <p:nvSpPr>
          <p:cNvPr id="126990" name="Text Box 14">
            <a:extLst>
              <a:ext uri="{FF2B5EF4-FFF2-40B4-BE49-F238E27FC236}">
                <a16:creationId xmlns:a16="http://schemas.microsoft.com/office/drawing/2014/main" id="{8D47830C-AE80-42BE-8C5A-D0113F2121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0163" y="5119688"/>
            <a:ext cx="682783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de-DE" altLang="de-DE" sz="1600"/>
              <a:t> Bürger, die ein Ehrenamt ausüben, haben eine </a:t>
            </a:r>
            <a:r>
              <a:rPr lang="de-DE" altLang="de-DE" sz="1600" b="1"/>
              <a:t>besondere Treuepflicht</a:t>
            </a:r>
            <a:endParaRPr lang="de-DE" altLang="de-DE" sz="1600"/>
          </a:p>
          <a:p>
            <a:r>
              <a:rPr lang="de-DE" altLang="de-DE" sz="1600"/>
              <a:t>  gegenüber der Gemeinde.</a:t>
            </a:r>
          </a:p>
        </p:txBody>
      </p:sp>
      <p:sp>
        <p:nvSpPr>
          <p:cNvPr id="10247" name="Rectangle 15">
            <a:extLst>
              <a:ext uri="{FF2B5EF4-FFF2-40B4-BE49-F238E27FC236}">
                <a16:creationId xmlns:a16="http://schemas.microsoft.com/office/drawing/2014/main" id="{45A6C12F-8CC6-4ADC-B15C-D34BFB0A714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5715000" y="6153150"/>
            <a:ext cx="1371600" cy="2095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Schweige– u. Treuepflicht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69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69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69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69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69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69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88" grpId="0" autoUpdateAnimBg="0"/>
      <p:bldP spid="126989" grpId="0" autoUpdateAnimBg="0"/>
      <p:bldP spid="126990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>
            <a:extLst>
              <a:ext uri="{FF2B5EF4-FFF2-40B4-BE49-F238E27FC236}">
                <a16:creationId xmlns:a16="http://schemas.microsoft.com/office/drawing/2014/main" id="{245BCA68-E644-4EB5-B22B-6DFF72A889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5688" y="1285875"/>
            <a:ext cx="7118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1800" b="1">
                <a:solidFill>
                  <a:schemeClr val="accent2"/>
                </a:solidFill>
              </a:rPr>
              <a:t>Rechte des ehrenamtlichen Feuerwehrangehörigen (§ 13 LBKG)</a:t>
            </a:r>
            <a:endParaRPr lang="de-DE" altLang="de-DE" sz="2000" b="1"/>
          </a:p>
        </p:txBody>
      </p:sp>
      <p:sp>
        <p:nvSpPr>
          <p:cNvPr id="128003" name="Text Box 3">
            <a:extLst>
              <a:ext uri="{FF2B5EF4-FFF2-40B4-BE49-F238E27FC236}">
                <a16:creationId xmlns:a16="http://schemas.microsoft.com/office/drawing/2014/main" id="{B1121203-1877-4EAF-989B-12D386874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5213" y="2181225"/>
            <a:ext cx="45243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de-DE" altLang="de-DE" sz="1800"/>
              <a:t> </a:t>
            </a:r>
            <a:r>
              <a:rPr lang="de-DE" altLang="de-DE" sz="1600"/>
              <a:t>Keine dienst- oder arbeitsrechtlichen Nachteile</a:t>
            </a:r>
            <a:endParaRPr lang="de-DE" altLang="de-DE" sz="1800"/>
          </a:p>
        </p:txBody>
      </p:sp>
      <p:sp>
        <p:nvSpPr>
          <p:cNvPr id="128006" name="Text Box 6">
            <a:extLst>
              <a:ext uri="{FF2B5EF4-FFF2-40B4-BE49-F238E27FC236}">
                <a16:creationId xmlns:a16="http://schemas.microsoft.com/office/drawing/2014/main" id="{EB3ADBBB-B3D2-4C2D-875D-9D8F73147D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6325" y="2744788"/>
            <a:ext cx="64801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de-DE" altLang="de-DE" sz="2000"/>
              <a:t> </a:t>
            </a:r>
            <a:r>
              <a:rPr lang="de-DE" altLang="de-DE" sz="1600"/>
              <a:t>Verdienstausfall (einschl. Sozialleistungen) werden dem Arbeitgeber</a:t>
            </a:r>
          </a:p>
          <a:p>
            <a:r>
              <a:rPr lang="de-DE" altLang="de-DE" sz="1600"/>
              <a:t>   erstattet, auch im Krankheitsfall durch den Feuerwehrdienst</a:t>
            </a:r>
          </a:p>
        </p:txBody>
      </p:sp>
      <p:sp>
        <p:nvSpPr>
          <p:cNvPr id="128007" name="Text Box 7">
            <a:extLst>
              <a:ext uri="{FF2B5EF4-FFF2-40B4-BE49-F238E27FC236}">
                <a16:creationId xmlns:a16="http://schemas.microsoft.com/office/drawing/2014/main" id="{CB1382A3-E282-48B4-AB72-BB055AD27A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444875"/>
            <a:ext cx="65008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de-DE" altLang="de-DE" sz="2000"/>
              <a:t> </a:t>
            </a:r>
            <a:r>
              <a:rPr lang="de-DE" altLang="de-DE" sz="1600"/>
              <a:t>Aufwandsentschädigung bei ständigen besonderen Dienstleistungen</a:t>
            </a:r>
            <a:endParaRPr lang="de-DE" altLang="de-DE" sz="2000"/>
          </a:p>
        </p:txBody>
      </p:sp>
      <p:sp>
        <p:nvSpPr>
          <p:cNvPr id="128008" name="Text Box 8">
            <a:extLst>
              <a:ext uri="{FF2B5EF4-FFF2-40B4-BE49-F238E27FC236}">
                <a16:creationId xmlns:a16="http://schemas.microsoft.com/office/drawing/2014/main" id="{D5E38910-410A-499A-AAD1-CF456AB856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7913" y="4032250"/>
            <a:ext cx="63119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de-DE" altLang="de-DE" sz="2000"/>
              <a:t> </a:t>
            </a:r>
            <a:r>
              <a:rPr lang="de-DE" altLang="de-DE" sz="1600"/>
              <a:t>Besondere Versicherung bei Dienstunfällen durch den Dienstherrn</a:t>
            </a:r>
            <a:endParaRPr lang="de-DE" altLang="de-DE" sz="2000"/>
          </a:p>
        </p:txBody>
      </p:sp>
      <p:sp>
        <p:nvSpPr>
          <p:cNvPr id="128009" name="Text Box 9">
            <a:extLst>
              <a:ext uri="{FF2B5EF4-FFF2-40B4-BE49-F238E27FC236}">
                <a16:creationId xmlns:a16="http://schemas.microsoft.com/office/drawing/2014/main" id="{E648F3BF-0E5C-41B5-A581-347295D656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5850" y="4605338"/>
            <a:ext cx="43910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de-DE" altLang="de-DE" sz="2000"/>
              <a:t> </a:t>
            </a:r>
            <a:r>
              <a:rPr lang="de-DE" altLang="de-DE" sz="1600"/>
              <a:t>Unentgeltliche Gestellung der Dienstkleidung</a:t>
            </a:r>
            <a:endParaRPr lang="de-DE" altLang="de-DE" sz="2000"/>
          </a:p>
        </p:txBody>
      </p:sp>
      <p:sp>
        <p:nvSpPr>
          <p:cNvPr id="128010" name="Text Box 10">
            <a:extLst>
              <a:ext uri="{FF2B5EF4-FFF2-40B4-BE49-F238E27FC236}">
                <a16:creationId xmlns:a16="http://schemas.microsoft.com/office/drawing/2014/main" id="{95834DA2-6C26-4E1C-ABBC-92D8D0EE67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9025" y="5089525"/>
            <a:ext cx="4826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de-DE" altLang="de-DE" sz="2000"/>
              <a:t> </a:t>
            </a:r>
            <a:r>
              <a:rPr lang="de-DE" altLang="de-DE" sz="1600"/>
              <a:t>Ersatz von Sachschäden, die im Dienst entstehen</a:t>
            </a:r>
            <a:endParaRPr lang="de-DE" altLang="de-DE" sz="2000"/>
          </a:p>
        </p:txBody>
      </p:sp>
      <p:pic>
        <p:nvPicPr>
          <p:cNvPr id="11273" name="Picture 11">
            <a:extLst>
              <a:ext uri="{FF2B5EF4-FFF2-40B4-BE49-F238E27FC236}">
                <a16:creationId xmlns:a16="http://schemas.microsoft.com/office/drawing/2014/main" id="{5A81143B-B97C-4E49-BD74-691C1DE4D3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8988" y="1768475"/>
            <a:ext cx="1433512" cy="107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274" name="Rectangle 12">
            <a:extLst>
              <a:ext uri="{FF2B5EF4-FFF2-40B4-BE49-F238E27FC236}">
                <a16:creationId xmlns:a16="http://schemas.microsoft.com/office/drawing/2014/main" id="{282B01CA-E921-4FDA-86AE-27D73129481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6467475" y="6200775"/>
            <a:ext cx="504825" cy="2190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Rechte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80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80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80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80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80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80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80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80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80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80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80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80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3" grpId="0" autoUpdateAnimBg="0"/>
      <p:bldP spid="128006" grpId="0" autoUpdateAnimBg="0"/>
      <p:bldP spid="128007" grpId="0" autoUpdateAnimBg="0"/>
      <p:bldP spid="128008" grpId="0" autoUpdateAnimBg="0"/>
      <p:bldP spid="128009" grpId="0" autoUpdateAnimBg="0"/>
      <p:bldP spid="128010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050">
            <a:extLst>
              <a:ext uri="{FF2B5EF4-FFF2-40B4-BE49-F238E27FC236}">
                <a16:creationId xmlns:a16="http://schemas.microsoft.com/office/drawing/2014/main" id="{5A0E9279-8F83-48D7-BDBC-10B7514FDB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8675" y="1728788"/>
            <a:ext cx="1446213" cy="1084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291" name="Text Box 2051">
            <a:extLst>
              <a:ext uri="{FF2B5EF4-FFF2-40B4-BE49-F238E27FC236}">
                <a16:creationId xmlns:a16="http://schemas.microsoft.com/office/drawing/2014/main" id="{033216AF-F531-41F1-A751-EF3A057419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5213" y="1295400"/>
            <a:ext cx="7321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1800" b="1">
                <a:solidFill>
                  <a:schemeClr val="accent2"/>
                </a:solidFill>
              </a:rPr>
              <a:t>Pflichten des ehrenamtlichen Feuerwehrangehörigen (§ 13 LBKG)</a:t>
            </a:r>
            <a:endParaRPr lang="de-DE" altLang="de-DE" sz="2000" b="1"/>
          </a:p>
        </p:txBody>
      </p:sp>
      <p:sp>
        <p:nvSpPr>
          <p:cNvPr id="129028" name="Text Box 2052">
            <a:extLst>
              <a:ext uri="{FF2B5EF4-FFF2-40B4-BE49-F238E27FC236}">
                <a16:creationId xmlns:a16="http://schemas.microsoft.com/office/drawing/2014/main" id="{E1CAFB1D-8032-4E2C-9679-19FE9E08DB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5850" y="2195513"/>
            <a:ext cx="49482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de-DE" altLang="de-DE" sz="1600"/>
              <a:t> An Einsätzen, Übungen und Ausbildung teilnehmen</a:t>
            </a:r>
          </a:p>
        </p:txBody>
      </p:sp>
      <p:sp>
        <p:nvSpPr>
          <p:cNvPr id="129029" name="Text Box 2053">
            <a:extLst>
              <a:ext uri="{FF2B5EF4-FFF2-40B4-BE49-F238E27FC236}">
                <a16:creationId xmlns:a16="http://schemas.microsoft.com/office/drawing/2014/main" id="{98CA59F4-247E-4A59-AFC2-E7BF6A8F4C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9025" y="2640013"/>
            <a:ext cx="32099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de-DE" altLang="de-DE" sz="1600"/>
              <a:t> Dienstliche Weisungen befolgen</a:t>
            </a:r>
          </a:p>
        </p:txBody>
      </p:sp>
      <p:sp>
        <p:nvSpPr>
          <p:cNvPr id="129031" name="Text Box 2055">
            <a:extLst>
              <a:ext uri="{FF2B5EF4-FFF2-40B4-BE49-F238E27FC236}">
                <a16:creationId xmlns:a16="http://schemas.microsoft.com/office/drawing/2014/main" id="{6C6DEC32-6525-4DCC-9DDA-3AC2EF3049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6325" y="3098800"/>
            <a:ext cx="52800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de-DE" altLang="de-DE" sz="1600"/>
              <a:t> Haftung bei schuldhafter Verletzung der Dienstpflichten</a:t>
            </a:r>
          </a:p>
        </p:txBody>
      </p:sp>
      <p:sp>
        <p:nvSpPr>
          <p:cNvPr id="12295" name="Rectangle 2062">
            <a:extLst>
              <a:ext uri="{FF2B5EF4-FFF2-40B4-BE49-F238E27FC236}">
                <a16:creationId xmlns:a16="http://schemas.microsoft.com/office/drawing/2014/main" id="{6D0A719F-B3C8-411B-BEC0-2570681183D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6305550" y="6219825"/>
            <a:ext cx="660400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Pflichten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9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9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8" grpId="0" autoUpdateAnimBg="0"/>
      <p:bldP spid="129029" grpId="0" autoUpdateAnimBg="0"/>
      <p:bldP spid="129031" grpId="0" autoUpdateAnimBg="0"/>
    </p:bldLst>
  </p:timing>
</p:sld>
</file>

<file path=ppt/theme/theme1.xml><?xml version="1.0" encoding="utf-8"?>
<a:theme xmlns:a="http://schemas.openxmlformats.org/drawingml/2006/main" name="_KAB-Folien-Layout-längsformat">
  <a:themeElements>
    <a:clrScheme name="_KAB-Folien-Layout-längsforma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_KAB-Folien-Layout-längsforma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_KAB-Folien-Layout-längsforma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KAB-Folien-Layout-längsforma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_KAB-Folien-Layout-längsforma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KAB-Folien-Layout-längsforma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KAB-Folien-Layout-längsforma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KAB-Folien-Layout-längsforma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KAB-Folien-Layout-längsforma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LongProperties xmlns="http://schemas.microsoft.com/office/2006/metadata/longPropertie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123EBF4CCD79D4D8C8EF4B2ACD9B815" ma:contentTypeVersion="2" ma:contentTypeDescription="Ein neues Dokument erstellen." ma:contentTypeScope="" ma:versionID="94b98f797358a7f7c1a626100ba504cf">
  <xsd:schema xmlns:xsd="http://www.w3.org/2001/XMLSchema" xmlns:xs="http://www.w3.org/2001/XMLSchema" xmlns:p="http://schemas.microsoft.com/office/2006/metadata/properties" xmlns:ns2="2daf07dc-52ac-4d71-aac0-a4dbd7e2abbc" targetNamespace="http://schemas.microsoft.com/office/2006/metadata/properties" ma:root="true" ma:fieldsID="062a018d03d773cb00a95205dca85d34" ns2:_="">
    <xsd:import namespace="2daf07dc-52ac-4d71-aac0-a4dbd7e2abbc"/>
    <xsd:element name="properties">
      <xsd:complexType>
        <xsd:sequence>
          <xsd:element name="documentManagement">
            <xsd:complexType>
              <xsd:all>
                <xsd:element ref="ns2:Thema" minOccurs="0"/>
                <xsd:element ref="ns2:Dokumen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af07dc-52ac-4d71-aac0-a4dbd7e2abbc" elementFormDefault="qualified">
    <xsd:import namespace="http://schemas.microsoft.com/office/2006/documentManagement/types"/>
    <xsd:import namespace="http://schemas.microsoft.com/office/infopath/2007/PartnerControls"/>
    <xsd:element name="Thema" ma:index="8" nillable="true" ma:displayName="Thema" ma:format="RadioButtons" ma:internalName="Thema">
      <xsd:simpleType>
        <xsd:restriction base="dms:Choice">
          <xsd:enumeration value="Atemschutzgeräteträger"/>
          <xsd:enumeration value="Bootsführer"/>
          <xsd:enumeration value="CSA Atemschutzgeräteträger"/>
          <xsd:enumeration value="Einführung zum Ausbilderheft"/>
          <xsd:enumeration value="KAB in der FwDV 2"/>
          <xsd:enumeration value="Konzept"/>
          <xsd:enumeration value="Leiter"/>
          <xsd:enumeration value="Maschinist"/>
          <xsd:enumeration value="Sprechfunk analog"/>
          <xsd:enumeration value="Sprechfunk digital"/>
          <xsd:enumeration value="Truppführer"/>
          <xsd:enumeration value="Truppmann Teil 1"/>
          <xsd:enumeration value="Truppmann Teil 2"/>
          <xsd:enumeration value="Veröffentlichungen"/>
        </xsd:restriction>
      </xsd:simpleType>
    </xsd:element>
    <xsd:element name="Dokumente" ma:index="9" nillable="true" ma:displayName="Dokumente" ma:format="RadioButtons" ma:internalName="Dokumente">
      <xsd:simpleType>
        <xsd:restriction base="dms:Choice">
          <xsd:enumeration value="Ausbilderheft"/>
          <xsd:enumeration value="Teilnehmerheft"/>
          <xsd:enumeration value="Präsentationen"/>
          <xsd:enumeration value="Schriftverkehr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hema xmlns="2daf07dc-52ac-4d71-aac0-a4dbd7e2abbc">Truppmann Teil 1</Thema>
    <Dokumente xmlns="2daf07dc-52ac-4d71-aac0-a4dbd7e2abbc">Präsentationen</Dokumente>
  </documentManagement>
</p:properties>
</file>

<file path=customXml/itemProps1.xml><?xml version="1.0" encoding="utf-8"?>
<ds:datastoreItem xmlns:ds="http://schemas.openxmlformats.org/officeDocument/2006/customXml" ds:itemID="{B39E1B50-A3E9-42E4-90D5-6828BC17027E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A4DA13E6-9250-40F7-AE5A-EF00B9C2B7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af07dc-52ac-4d71-aac0-a4dbd7e2abb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01FCD94-A727-4E8C-9AE4-B0298005C343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D:\Programme\Microsoft Office\Vorlagen\Präsentationen\_KAB-Folien-Layout-längsformat.pot</Template>
  <TotalTime>0</TotalTime>
  <Words>632</Words>
  <Application>Microsoft Office PowerPoint</Application>
  <PresentationFormat>Bildschirmpräsentation (4:3)</PresentationFormat>
  <Paragraphs>87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2" baseType="lpstr">
      <vt:lpstr>Arial</vt:lpstr>
      <vt:lpstr>Times New Roman</vt:lpstr>
      <vt:lpstr>_KAB-Folien-Layout-längsformat</vt:lpstr>
      <vt:lpstr>Deckblatt</vt:lpstr>
      <vt:lpstr>Aufnahme</vt:lpstr>
      <vt:lpstr>Heranziehung</vt:lpstr>
      <vt:lpstr>Verpflichtung</vt:lpstr>
      <vt:lpstr>Entpflichtung</vt:lpstr>
      <vt:lpstr>Ehrenamt</vt:lpstr>
      <vt:lpstr>Schweige– u. Treuepflicht</vt:lpstr>
      <vt:lpstr>Rechte</vt:lpstr>
      <vt:lpstr>Pflichten</vt:lpstr>
    </vt:vector>
  </TitlesOfParts>
  <Company>LFKS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Kein Folientitel</dc:title>
  <dc:creator>Client</dc:creator>
  <cp:lastModifiedBy>Flemming Götz</cp:lastModifiedBy>
  <cp:revision>166</cp:revision>
  <cp:lastPrinted>2005-03-11T11:20:36Z</cp:lastPrinted>
  <dcterms:created xsi:type="dcterms:W3CDTF">2001-08-31T10:43:20Z</dcterms:created>
  <dcterms:modified xsi:type="dcterms:W3CDTF">2024-07-18T11:20:06Z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lpwstr>25500.0000000000</vt:lpwstr>
  </property>
</Properties>
</file>