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10"/>
  </p:notesMasterIdLst>
  <p:handoutMasterIdLst>
    <p:handoutMasterId r:id="rId11"/>
  </p:handoutMasterIdLst>
  <p:sldIdLst>
    <p:sldId id="316" r:id="rId5"/>
    <p:sldId id="319" r:id="rId6"/>
    <p:sldId id="317" r:id="rId7"/>
    <p:sldId id="318" r:id="rId8"/>
    <p:sldId id="315" r:id="rId9"/>
  </p:sldIdLst>
  <p:sldSz cx="9144000" cy="6858000" type="screen4x3"/>
  <p:notesSz cx="6888163" cy="100203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">
          <p15:clr>
            <a:srgbClr val="A4A3A4"/>
          </p15:clr>
        </p15:guide>
        <p15:guide id="2" pos="25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3" autoAdjust="0"/>
  </p:normalViewPr>
  <p:slideViewPr>
    <p:cSldViewPr snapToGrid="0">
      <p:cViewPr varScale="1">
        <p:scale>
          <a:sx n="119" d="100"/>
          <a:sy n="119" d="100"/>
        </p:scale>
        <p:origin x="1374" y="102"/>
      </p:cViewPr>
      <p:guideLst>
        <p:guide orient="horz" pos="275"/>
        <p:guide pos="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91CB046B-646A-40E8-9AF2-858CEEAD58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DD681B15-DCAA-4498-887A-E68D8D6866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2A8B35E5-8AFF-4E4E-BE7F-338B647188F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0053" name="Rectangle 5">
            <a:extLst>
              <a:ext uri="{FF2B5EF4-FFF2-40B4-BE49-F238E27FC236}">
                <a16:creationId xmlns:a16="http://schemas.microsoft.com/office/drawing/2014/main" id="{7758F476-3329-41B8-98A2-E466232B877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0D5AEB-7591-491E-B659-A9C18A3D5C6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7BC28C18-D9FE-4FA7-9ADA-758236C7B2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EF35FE18-8539-4C4D-BF3B-357944FC92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A80A71A-0186-435D-809A-46625752838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8A0B762F-6A53-44AF-B98C-52787314C56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115718" name="Rectangle 6">
            <a:extLst>
              <a:ext uri="{FF2B5EF4-FFF2-40B4-BE49-F238E27FC236}">
                <a16:creationId xmlns:a16="http://schemas.microsoft.com/office/drawing/2014/main" id="{E6D6EBA4-43FB-49A0-82DB-C004838AB9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15719" name="Rectangle 7">
            <a:extLst>
              <a:ext uri="{FF2B5EF4-FFF2-40B4-BE49-F238E27FC236}">
                <a16:creationId xmlns:a16="http://schemas.microsoft.com/office/drawing/2014/main" id="{81A0838E-A93F-4473-B812-216BCF12B8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anose="02020603050405020304" pitchFamily="18" charset="0"/>
              </a:defRPr>
            </a:lvl1pPr>
          </a:lstStyle>
          <a:p>
            <a:fld id="{38868E79-2D91-4E02-9E85-CD07484AE2B0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0608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0950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6269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5557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7642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711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23408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24668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024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05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1414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B82C2D2-4BEB-432B-8A9F-54C7C228408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28600"/>
            <a:ext cx="8064500" cy="6281738"/>
            <a:chOff x="336" y="144"/>
            <a:chExt cx="5080" cy="3957"/>
          </a:xfrm>
        </p:grpSpPr>
        <p:sp>
          <p:nvSpPr>
            <p:cNvPr id="1027" name="Text Box 3">
              <a:extLst>
                <a:ext uri="{FF2B5EF4-FFF2-40B4-BE49-F238E27FC236}">
                  <a16:creationId xmlns:a16="http://schemas.microsoft.com/office/drawing/2014/main" id="{93C2D2E2-8DFB-4793-A73F-FD97B2344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r>
                <a:rPr lang="de-DE" altLang="de-DE" sz="1000"/>
                <a:t>Feuerwehr-Kreisausbildung</a:t>
              </a:r>
            </a:p>
            <a:p>
              <a:pPr algn="ctr">
                <a:defRPr/>
              </a:pPr>
              <a:r>
                <a:rPr lang="de-DE" altLang="de-DE" sz="1000"/>
                <a:t>Rheinland-Pfalz</a:t>
              </a:r>
              <a:endParaRPr lang="de-DE" altLang="de-DE" sz="1600"/>
            </a:p>
          </p:txBody>
        </p:sp>
        <p:sp>
          <p:nvSpPr>
            <p:cNvPr id="1028" name="Text Box 4">
              <a:extLst>
                <a:ext uri="{FF2B5EF4-FFF2-40B4-BE49-F238E27FC236}">
                  <a16:creationId xmlns:a16="http://schemas.microsoft.com/office/drawing/2014/main" id="{26A7BACF-FAAB-4C1E-923F-4575CFAAE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44"/>
              <a:ext cx="1576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 dirty="0"/>
                <a:t>Lehrgang: Truppmann -Teil 1- Grundausbildung</a:t>
              </a:r>
            </a:p>
            <a:p>
              <a:pPr>
                <a:defRPr/>
              </a:pPr>
              <a:r>
                <a:rPr lang="de-DE" altLang="de-DE" sz="800" dirty="0"/>
                <a:t>Thema:      Rechtsgrundlagen</a:t>
              </a:r>
            </a:p>
            <a:p>
              <a:pPr>
                <a:defRPr/>
              </a:pPr>
              <a:r>
                <a:rPr lang="de-DE" altLang="de-DE" sz="800" dirty="0"/>
                <a:t>                   -</a:t>
              </a:r>
              <a:r>
                <a:rPr lang="de-DE" altLang="de-DE" sz="800"/>
                <a:t>Straßenverkehrsordnung </a:t>
              </a:r>
              <a:endParaRPr lang="de-DE" altLang="de-DE" sz="800" dirty="0"/>
            </a:p>
            <a:p>
              <a:pPr>
                <a:defRPr/>
              </a:pPr>
              <a:r>
                <a:rPr lang="de-DE" altLang="de-DE" sz="800"/>
                <a:t>                    </a:t>
              </a:r>
              <a:endParaRPr lang="de-DE" altLang="de-DE" sz="800" dirty="0"/>
            </a:p>
            <a:p>
              <a:pPr>
                <a:defRPr/>
              </a:pPr>
              <a:r>
                <a:rPr lang="de-DE" altLang="de-DE" sz="800" dirty="0"/>
                <a:t>Stand</a:t>
              </a:r>
              <a:r>
                <a:rPr lang="de-DE" altLang="de-DE" sz="800"/>
                <a:t>:        02/2021</a:t>
              </a:r>
              <a:endParaRPr lang="de-DE" altLang="de-DE" sz="1000" dirty="0"/>
            </a:p>
          </p:txBody>
        </p:sp>
        <p:sp>
          <p:nvSpPr>
            <p:cNvPr id="1029" name="Line 5">
              <a:extLst>
                <a:ext uri="{FF2B5EF4-FFF2-40B4-BE49-F238E27FC236}">
                  <a16:creationId xmlns:a16="http://schemas.microsoft.com/office/drawing/2014/main" id="{981FBE90-4B55-4C97-BA65-E58B68ACA0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24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0" name="Line 6">
              <a:extLst>
                <a:ext uri="{FF2B5EF4-FFF2-40B4-BE49-F238E27FC236}">
                  <a16:creationId xmlns:a16="http://schemas.microsoft.com/office/drawing/2014/main" id="{E212743A-3844-402F-8C2B-97F8D11AD4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1031" name="Picture 7" descr="Rplfarb3">
              <a:extLst>
                <a:ext uri="{FF2B5EF4-FFF2-40B4-BE49-F238E27FC236}">
                  <a16:creationId xmlns:a16="http://schemas.microsoft.com/office/drawing/2014/main" id="{F71BC73B-7241-40DA-AC3B-6ED2EC7646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8">
              <a:extLst>
                <a:ext uri="{FF2B5EF4-FFF2-40B4-BE49-F238E27FC236}">
                  <a16:creationId xmlns:a16="http://schemas.microsoft.com/office/drawing/2014/main" id="{A0D7FF1B-DC15-4894-BB27-FA7A16042D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888"/>
              <a:ext cx="199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 b="0"/>
                <a:t>© Feuerwehr- und Katastrophenschutzakademie Rheinland-Pfalz</a:t>
              </a:r>
            </a:p>
            <a:p>
              <a:pPr>
                <a:defRPr/>
              </a:pPr>
              <a:r>
                <a:rPr lang="de-DE" altLang="de-DE" sz="800" b="0"/>
                <a:t>Bildquelle: LFKS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>
            <a:extLst>
              <a:ext uri="{FF2B5EF4-FFF2-40B4-BE49-F238E27FC236}">
                <a16:creationId xmlns:a16="http://schemas.microsoft.com/office/drawing/2014/main" id="{C5E1FC06-8C99-4B8C-AE80-B3892B65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8" y="1987550"/>
            <a:ext cx="6919912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099" name="Rectangle 9">
            <a:extLst>
              <a:ext uri="{FF2B5EF4-FFF2-40B4-BE49-F238E27FC236}">
                <a16:creationId xmlns:a16="http://schemas.microsoft.com/office/drawing/2014/main" id="{D97C2951-60F9-4913-99C6-9D5C50931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2049463"/>
            <a:ext cx="19113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</a:rPr>
              <a:t>Lehrgang:</a:t>
            </a:r>
            <a:endParaRPr lang="de-DE" altLang="de-DE"/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8855DF90-0B72-4F39-BA4E-66096511F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049463"/>
            <a:ext cx="50339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</a:rPr>
              <a:t>Truppmannausbildung Teil 1</a:t>
            </a:r>
            <a:endParaRPr lang="de-DE" altLang="de-DE"/>
          </a:p>
        </p:txBody>
      </p:sp>
      <p:sp>
        <p:nvSpPr>
          <p:cNvPr id="4101" name="Rectangle 11">
            <a:extLst>
              <a:ext uri="{FF2B5EF4-FFF2-40B4-BE49-F238E27FC236}">
                <a16:creationId xmlns:a16="http://schemas.microsoft.com/office/drawing/2014/main" id="{91F7A534-FB3C-4671-B6FC-DE57F8587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476500"/>
            <a:ext cx="50752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</a:rPr>
              <a:t>(Grundausbildungslehrgang)</a:t>
            </a:r>
            <a:endParaRPr lang="de-DE" altLang="de-DE"/>
          </a:p>
        </p:txBody>
      </p:sp>
      <p:sp>
        <p:nvSpPr>
          <p:cNvPr id="4102" name="Rectangle 12">
            <a:extLst>
              <a:ext uri="{FF2B5EF4-FFF2-40B4-BE49-F238E27FC236}">
                <a16:creationId xmlns:a16="http://schemas.microsoft.com/office/drawing/2014/main" id="{7CF04386-18E3-4DAE-BAAA-12238CE3E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349750"/>
            <a:ext cx="714851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3" name="Rectangle 13">
            <a:extLst>
              <a:ext uri="{FF2B5EF4-FFF2-40B4-BE49-F238E27FC236}">
                <a16:creationId xmlns:a16="http://schemas.microsoft.com/office/drawing/2014/main" id="{35090A47-9071-4D56-A769-DE3397853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3587750"/>
            <a:ext cx="73850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4" name="Rectangle 14">
            <a:extLst>
              <a:ext uri="{FF2B5EF4-FFF2-40B4-BE49-F238E27FC236}">
                <a16:creationId xmlns:a16="http://schemas.microsoft.com/office/drawing/2014/main" id="{D8E1650E-5A80-45F3-A7FE-47BC5FEF9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25" y="3652838"/>
            <a:ext cx="5054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chemeClr val="accent2"/>
                </a:solidFill>
              </a:rPr>
              <a:t>2. Unterrichtseinheit:</a:t>
            </a:r>
          </a:p>
          <a:p>
            <a:r>
              <a:rPr lang="de-DE" altLang="de-DE" sz="2800">
                <a:solidFill>
                  <a:schemeClr val="accent2"/>
                </a:solidFill>
              </a:rPr>
              <a:t>		Rechtsgrundlagen </a:t>
            </a:r>
            <a:endParaRPr lang="de-DE" altLang="de-DE"/>
          </a:p>
        </p:txBody>
      </p:sp>
      <p:sp>
        <p:nvSpPr>
          <p:cNvPr id="4105" name="Text Box 15">
            <a:extLst>
              <a:ext uri="{FF2B5EF4-FFF2-40B4-BE49-F238E27FC236}">
                <a16:creationId xmlns:a16="http://schemas.microsoft.com/office/drawing/2014/main" id="{5164B363-72B7-438C-95C3-264944BB8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4810125"/>
            <a:ext cx="39020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600">
                <a:solidFill>
                  <a:schemeClr val="accent2"/>
                </a:solidFill>
              </a:rPr>
              <a:t>2.5 	Straßenverkehrsordnung / </a:t>
            </a:r>
          </a:p>
          <a:p>
            <a:r>
              <a:rPr lang="de-DE" altLang="de-DE" sz="1600">
                <a:solidFill>
                  <a:schemeClr val="accent2"/>
                </a:solidFill>
              </a:rPr>
              <a:t>	Sonderrechte / </a:t>
            </a:r>
          </a:p>
          <a:p>
            <a:r>
              <a:rPr lang="de-DE" altLang="de-DE" sz="1600">
                <a:solidFill>
                  <a:schemeClr val="accent2"/>
                </a:solidFill>
              </a:rPr>
              <a:t>	Blaues und gelbes Blinklicht</a:t>
            </a:r>
          </a:p>
        </p:txBody>
      </p:sp>
      <p:sp>
        <p:nvSpPr>
          <p:cNvPr id="4106" name="Rectangle 16">
            <a:extLst>
              <a:ext uri="{FF2B5EF4-FFF2-40B4-BE49-F238E27FC236}">
                <a16:creationId xmlns:a16="http://schemas.microsoft.com/office/drawing/2014/main" id="{275EC4BD-0F6E-4E06-BB1D-28A1EFDA932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296025" y="6219825"/>
            <a:ext cx="695325" cy="180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Deckblatt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050">
            <a:extLst>
              <a:ext uri="{FF2B5EF4-FFF2-40B4-BE49-F238E27FC236}">
                <a16:creationId xmlns:a16="http://schemas.microsoft.com/office/drawing/2014/main" id="{EB2830F5-4E2F-42B2-A767-32FCD88C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1255713"/>
            <a:ext cx="2698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>
                <a:solidFill>
                  <a:schemeClr val="accent2"/>
                </a:solidFill>
              </a:rPr>
              <a:t>§ 1 StVO - Grundregeln</a:t>
            </a:r>
            <a:endParaRPr lang="de-DE" altLang="de-DE" sz="2000"/>
          </a:p>
        </p:txBody>
      </p:sp>
      <p:pic>
        <p:nvPicPr>
          <p:cNvPr id="5123" name="Picture 2051">
            <a:extLst>
              <a:ext uri="{FF2B5EF4-FFF2-40B4-BE49-F238E27FC236}">
                <a16:creationId xmlns:a16="http://schemas.microsoft.com/office/drawing/2014/main" id="{600FA2D4-3046-48A9-969C-0019BC1F0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1812925"/>
            <a:ext cx="1574800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4" name="Text Box 2052">
            <a:extLst>
              <a:ext uri="{FF2B5EF4-FFF2-40B4-BE49-F238E27FC236}">
                <a16:creationId xmlns:a16="http://schemas.microsoft.com/office/drawing/2014/main" id="{560B7C2C-E94A-46BE-BE25-835A669DF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2295525"/>
            <a:ext cx="51355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 b="0"/>
              <a:t> Die Teilnahme am Straßenverkehr erfordert </a:t>
            </a:r>
            <a:r>
              <a:rPr lang="de-DE" altLang="de-DE" sz="1600"/>
              <a:t>ständige</a:t>
            </a:r>
            <a:endParaRPr lang="de-DE" altLang="de-DE" sz="1600" b="0"/>
          </a:p>
          <a:p>
            <a:r>
              <a:rPr lang="de-DE" altLang="de-DE" sz="1600" b="0"/>
              <a:t>  </a:t>
            </a:r>
            <a:r>
              <a:rPr lang="de-DE" altLang="de-DE" sz="1600"/>
              <a:t>Vorsicht</a:t>
            </a:r>
            <a:r>
              <a:rPr lang="de-DE" altLang="de-DE" sz="1600" b="0"/>
              <a:t> und </a:t>
            </a:r>
            <a:r>
              <a:rPr lang="de-DE" altLang="de-DE" sz="1600"/>
              <a:t>gegenseitige Rücksicht.</a:t>
            </a:r>
            <a:endParaRPr lang="de-DE" altLang="de-DE" sz="1600" b="0"/>
          </a:p>
        </p:txBody>
      </p:sp>
      <p:sp>
        <p:nvSpPr>
          <p:cNvPr id="128005" name="Text Box 2053">
            <a:extLst>
              <a:ext uri="{FF2B5EF4-FFF2-40B4-BE49-F238E27FC236}">
                <a16:creationId xmlns:a16="http://schemas.microsoft.com/office/drawing/2014/main" id="{063327F5-C744-486F-A74D-EC18B061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3271838"/>
            <a:ext cx="711041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 b="0"/>
              <a:t> Jeder Verkehrsteilnehmer hat sich so zu verhalten, dass </a:t>
            </a:r>
            <a:r>
              <a:rPr lang="de-DE" altLang="de-DE" sz="1600"/>
              <a:t>kein Anderer</a:t>
            </a:r>
            <a:endParaRPr lang="de-DE" altLang="de-DE" sz="1600" b="0"/>
          </a:p>
          <a:p>
            <a:r>
              <a:rPr lang="de-DE" altLang="de-DE" sz="1600" b="0"/>
              <a:t>  </a:t>
            </a:r>
            <a:r>
              <a:rPr lang="de-DE" altLang="de-DE" sz="1600"/>
              <a:t>geschädigt, gefährdet</a:t>
            </a:r>
            <a:r>
              <a:rPr lang="de-DE" altLang="de-DE" sz="1600" b="0"/>
              <a:t> oder mehr, als nach den Umständen unvermeidbar,</a:t>
            </a:r>
          </a:p>
          <a:p>
            <a:r>
              <a:rPr lang="de-DE" altLang="de-DE" sz="1600" b="0"/>
              <a:t>  </a:t>
            </a:r>
            <a:r>
              <a:rPr lang="de-DE" altLang="de-DE" sz="1600"/>
              <a:t>behindert oder belästigt</a:t>
            </a:r>
            <a:r>
              <a:rPr lang="de-DE" altLang="de-DE" sz="1600" b="0"/>
              <a:t> wird.</a:t>
            </a:r>
          </a:p>
        </p:txBody>
      </p:sp>
      <p:sp>
        <p:nvSpPr>
          <p:cNvPr id="128006" name="Text Box 2054">
            <a:extLst>
              <a:ext uri="{FF2B5EF4-FFF2-40B4-BE49-F238E27FC236}">
                <a16:creationId xmlns:a16="http://schemas.microsoft.com/office/drawing/2014/main" id="{0A4B2F4A-7D8E-47B9-B091-C85C7C627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4591050"/>
            <a:ext cx="67262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 b="0"/>
              <a:t> Die Feuerwehrangehörigen haben auf der Anfahrt zum Feuerwehrhaus</a:t>
            </a:r>
          </a:p>
          <a:p>
            <a:r>
              <a:rPr lang="de-DE" altLang="de-DE" sz="1600" b="0"/>
              <a:t>  mit dem </a:t>
            </a:r>
            <a:r>
              <a:rPr lang="de-DE" altLang="de-DE" sz="1600"/>
              <a:t>Privat - Pkw</a:t>
            </a:r>
            <a:r>
              <a:rPr lang="de-DE" altLang="de-DE" sz="1600" b="0"/>
              <a:t> die allgemeinen Regeln der StVO gemäß § 1 ein-</a:t>
            </a:r>
          </a:p>
          <a:p>
            <a:r>
              <a:rPr lang="de-DE" altLang="de-DE" sz="1600" b="0"/>
              <a:t>  zuhalten.</a:t>
            </a:r>
          </a:p>
        </p:txBody>
      </p:sp>
      <p:sp>
        <p:nvSpPr>
          <p:cNvPr id="5127" name="Rectangle 2055">
            <a:extLst>
              <a:ext uri="{FF2B5EF4-FFF2-40B4-BE49-F238E27FC236}">
                <a16:creationId xmlns:a16="http://schemas.microsoft.com/office/drawing/2014/main" id="{C5F4F68D-17A6-4C3B-9D62-3ECFB96439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876925" y="6200775"/>
            <a:ext cx="933450" cy="219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§ 1 Grundregeln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 autoUpdateAnimBg="0"/>
      <p:bldP spid="128005" grpId="0" autoUpdateAnimBg="0"/>
      <p:bldP spid="12800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A2FA41ED-FB7C-4EC1-93F6-932626952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1177925"/>
            <a:ext cx="3230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chemeClr val="accent2"/>
                </a:solidFill>
              </a:rPr>
              <a:t>§ 35 StVO - Sonderrechte</a:t>
            </a:r>
          </a:p>
        </p:txBody>
      </p:sp>
      <p:sp>
        <p:nvSpPr>
          <p:cNvPr id="123917" name="Text Box 13">
            <a:extLst>
              <a:ext uri="{FF2B5EF4-FFF2-40B4-BE49-F238E27FC236}">
                <a16:creationId xmlns:a16="http://schemas.microsoft.com/office/drawing/2014/main" id="{40368537-684D-43F5-BF8B-A07AC0339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4918075"/>
            <a:ext cx="6858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>
                <a:solidFill>
                  <a:srgbClr val="CC3300"/>
                </a:solidFill>
              </a:rPr>
              <a:t>Die Sonderrechte dürfen nur unter Berücksichtigung der öffentlichen</a:t>
            </a:r>
          </a:p>
          <a:p>
            <a:pPr algn="ctr"/>
            <a:r>
              <a:rPr lang="de-DE" altLang="de-DE" sz="1600">
                <a:solidFill>
                  <a:srgbClr val="CC3300"/>
                </a:solidFill>
              </a:rPr>
              <a:t>Sicherheit und Ordnung ausgeübt werden!</a:t>
            </a:r>
            <a:endParaRPr lang="de-DE" altLang="de-DE" sz="1600"/>
          </a:p>
        </p:txBody>
      </p:sp>
      <p:grpSp>
        <p:nvGrpSpPr>
          <p:cNvPr id="123919" name="Group 15">
            <a:extLst>
              <a:ext uri="{FF2B5EF4-FFF2-40B4-BE49-F238E27FC236}">
                <a16:creationId xmlns:a16="http://schemas.microsoft.com/office/drawing/2014/main" id="{5B11BC0A-F986-490C-BC84-873767CDBACF}"/>
              </a:ext>
            </a:extLst>
          </p:cNvPr>
          <p:cNvGrpSpPr>
            <a:grpSpLocks/>
          </p:cNvGrpSpPr>
          <p:nvPr/>
        </p:nvGrpSpPr>
        <p:grpSpPr bwMode="auto">
          <a:xfrm>
            <a:off x="811213" y="1766888"/>
            <a:ext cx="7518400" cy="2705100"/>
            <a:chOff x="511" y="1113"/>
            <a:chExt cx="4736" cy="1704"/>
          </a:xfrm>
        </p:grpSpPr>
        <p:sp>
          <p:nvSpPr>
            <p:cNvPr id="6150" name="Text Box 3">
              <a:extLst>
                <a:ext uri="{FF2B5EF4-FFF2-40B4-BE49-F238E27FC236}">
                  <a16:creationId xmlns:a16="http://schemas.microsoft.com/office/drawing/2014/main" id="{91096A5E-2F4A-43F2-9328-2A340AA360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" y="1113"/>
              <a:ext cx="88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/>
                <a:t>Bundeswehr</a:t>
              </a:r>
              <a:endParaRPr lang="de-DE" altLang="de-DE" sz="1600" b="0"/>
            </a:p>
          </p:txBody>
        </p:sp>
        <p:sp>
          <p:nvSpPr>
            <p:cNvPr id="6151" name="Text Box 4">
              <a:extLst>
                <a:ext uri="{FF2B5EF4-FFF2-40B4-BE49-F238E27FC236}">
                  <a16:creationId xmlns:a16="http://schemas.microsoft.com/office/drawing/2014/main" id="{2D877EC7-90C9-49F6-95E8-1D5D2A01B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3" y="1119"/>
              <a:ext cx="76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/>
                <a:t>Feuerwehr</a:t>
              </a:r>
              <a:endParaRPr lang="de-DE" altLang="de-DE" sz="1600" b="0"/>
            </a:p>
          </p:txBody>
        </p:sp>
        <p:sp>
          <p:nvSpPr>
            <p:cNvPr id="6152" name="Text Box 5">
              <a:extLst>
                <a:ext uri="{FF2B5EF4-FFF2-40B4-BE49-F238E27FC236}">
                  <a16:creationId xmlns:a16="http://schemas.microsoft.com/office/drawing/2014/main" id="{C07ADECA-9B8D-4396-8E88-A54CB98CDB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7" y="1125"/>
              <a:ext cx="13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/>
                <a:t>Katastrophenschutz</a:t>
              </a:r>
            </a:p>
          </p:txBody>
        </p:sp>
        <p:sp>
          <p:nvSpPr>
            <p:cNvPr id="6153" name="Text Box 6">
              <a:extLst>
                <a:ext uri="{FF2B5EF4-FFF2-40B4-BE49-F238E27FC236}">
                  <a16:creationId xmlns:a16="http://schemas.microsoft.com/office/drawing/2014/main" id="{6A411835-D2F2-4570-90CE-2F7CBE2BB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1" y="1125"/>
              <a:ext cx="41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/>
                <a:t>BPol</a:t>
              </a:r>
            </a:p>
          </p:txBody>
        </p:sp>
        <p:sp>
          <p:nvSpPr>
            <p:cNvPr id="6154" name="Text Box 7">
              <a:extLst>
                <a:ext uri="{FF2B5EF4-FFF2-40B4-BE49-F238E27FC236}">
                  <a16:creationId xmlns:a16="http://schemas.microsoft.com/office/drawing/2014/main" id="{9EA19B79-3E77-4948-B430-2ABDA561E3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0" y="1132"/>
              <a:ext cx="52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/>
                <a:t>Polizei</a:t>
              </a:r>
            </a:p>
          </p:txBody>
        </p:sp>
        <p:sp>
          <p:nvSpPr>
            <p:cNvPr id="6155" name="Text Box 8">
              <a:extLst>
                <a:ext uri="{FF2B5EF4-FFF2-40B4-BE49-F238E27FC236}">
                  <a16:creationId xmlns:a16="http://schemas.microsoft.com/office/drawing/2014/main" id="{A704CE25-BC2D-459B-B9AD-E096B902FA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6" y="1126"/>
              <a:ext cx="7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/>
                <a:t>Zolldienst</a:t>
              </a:r>
              <a:endParaRPr lang="de-DE" altLang="de-DE" sz="1600" b="0"/>
            </a:p>
          </p:txBody>
        </p:sp>
        <p:sp>
          <p:nvSpPr>
            <p:cNvPr id="6156" name="Text Box 9">
              <a:extLst>
                <a:ext uri="{FF2B5EF4-FFF2-40B4-BE49-F238E27FC236}">
                  <a16:creationId xmlns:a16="http://schemas.microsoft.com/office/drawing/2014/main" id="{FC29DF3C-A313-482B-A015-44428F0C4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9" y="1703"/>
              <a:ext cx="212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600" b="0"/>
                <a:t>sind von den Vorschriften der StVO</a:t>
              </a:r>
            </a:p>
            <a:p>
              <a:pPr algn="ctr"/>
              <a:r>
                <a:rPr lang="de-DE" altLang="de-DE" sz="1600" b="0"/>
                <a:t>befreit, soweit das zur</a:t>
              </a:r>
              <a:endParaRPr lang="de-DE" altLang="de-DE" sz="2000" b="0"/>
            </a:p>
          </p:txBody>
        </p:sp>
        <p:sp>
          <p:nvSpPr>
            <p:cNvPr id="6157" name="Text Box 10">
              <a:extLst>
                <a:ext uri="{FF2B5EF4-FFF2-40B4-BE49-F238E27FC236}">
                  <a16:creationId xmlns:a16="http://schemas.microsoft.com/office/drawing/2014/main" id="{B729B24E-C64A-49BA-83C4-1BC7BA553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0" y="2085"/>
              <a:ext cx="189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 b="0"/>
                <a:t>Erfüllung hoheitlicher Aufgaben</a:t>
              </a:r>
              <a:endParaRPr lang="de-DE" altLang="de-DE" sz="1400"/>
            </a:p>
          </p:txBody>
        </p:sp>
        <p:sp>
          <p:nvSpPr>
            <p:cNvPr id="6158" name="Text Box 11">
              <a:extLst>
                <a:ext uri="{FF2B5EF4-FFF2-40B4-BE49-F238E27FC236}">
                  <a16:creationId xmlns:a16="http://schemas.microsoft.com/office/drawing/2014/main" id="{15AC56A7-B416-4CBC-807A-879D5818B3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9" y="2355"/>
              <a:ext cx="111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 b="0"/>
                <a:t>dringend geboten</a:t>
              </a:r>
              <a:endParaRPr lang="de-DE" altLang="de-DE" sz="1400"/>
            </a:p>
          </p:txBody>
        </p:sp>
        <p:sp>
          <p:nvSpPr>
            <p:cNvPr id="6159" name="Text Box 12">
              <a:extLst>
                <a:ext uri="{FF2B5EF4-FFF2-40B4-BE49-F238E27FC236}">
                  <a16:creationId xmlns:a16="http://schemas.microsoft.com/office/drawing/2014/main" id="{19707BF4-33C0-43D1-812D-89105F33E4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0" y="2605"/>
              <a:ext cx="2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600" b="0"/>
                <a:t>ist.</a:t>
              </a:r>
            </a:p>
          </p:txBody>
        </p:sp>
        <p:pic>
          <p:nvPicPr>
            <p:cNvPr id="6160" name="Picture 14">
              <a:extLst>
                <a:ext uri="{FF2B5EF4-FFF2-40B4-BE49-F238E27FC236}">
                  <a16:creationId xmlns:a16="http://schemas.microsoft.com/office/drawing/2014/main" id="{D0408E2B-DAF6-408C-996B-47488BCD4F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1" y="1452"/>
              <a:ext cx="996" cy="7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149" name="Rectangle 16">
            <a:extLst>
              <a:ext uri="{FF2B5EF4-FFF2-40B4-BE49-F238E27FC236}">
                <a16:creationId xmlns:a16="http://schemas.microsoft.com/office/drawing/2014/main" id="{CB20DE65-CECF-4C27-BB90-AF95FA3F3F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543675" y="6191250"/>
            <a:ext cx="1076325" cy="219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§ 35 - Sonderrechte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66F66502-32B1-4ECA-9FB8-05E00E764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1204913"/>
            <a:ext cx="462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>
                <a:solidFill>
                  <a:schemeClr val="accent2"/>
                </a:solidFill>
              </a:rPr>
              <a:t>§ 38 StVO - Blaues und gelbes Blinklicht </a:t>
            </a:r>
            <a:endParaRPr lang="de-DE" altLang="de-DE" sz="2000">
              <a:solidFill>
                <a:schemeClr val="accent2"/>
              </a:solidFill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187568E3-2C5B-464B-8A97-87A43D57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778000"/>
            <a:ext cx="73548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 b="0"/>
              <a:t>Blaues Blinklicht</a:t>
            </a:r>
            <a:r>
              <a:rPr lang="de-DE" altLang="de-DE" sz="1600" b="0">
                <a:solidFill>
                  <a:srgbClr val="CC3300"/>
                </a:solidFill>
              </a:rPr>
              <a:t> </a:t>
            </a:r>
            <a:r>
              <a:rPr lang="de-DE" altLang="de-DE" sz="1600"/>
              <a:t>zusammen mit dem Einsatzhorn</a:t>
            </a:r>
            <a:r>
              <a:rPr lang="de-DE" altLang="de-DE" sz="1600" b="0"/>
              <a:t> darf nur verwendet werden,</a:t>
            </a:r>
          </a:p>
          <a:p>
            <a:pPr algn="ctr"/>
            <a:r>
              <a:rPr lang="de-DE" altLang="de-DE" sz="1600" b="0"/>
              <a:t>wenn höchste Eile geboten</a:t>
            </a:r>
          </a:p>
          <a:p>
            <a:pPr algn="ctr"/>
            <a:r>
              <a:rPr lang="de-DE" altLang="de-DE" sz="1600" b="0"/>
              <a:t>ist, um</a:t>
            </a:r>
            <a:r>
              <a:rPr lang="de-DE" altLang="de-DE" sz="1400"/>
              <a:t> </a:t>
            </a:r>
          </a:p>
        </p:txBody>
      </p:sp>
      <p:sp>
        <p:nvSpPr>
          <p:cNvPr id="124932" name="Text Box 4">
            <a:extLst>
              <a:ext uri="{FF2B5EF4-FFF2-40B4-BE49-F238E27FC236}">
                <a16:creationId xmlns:a16="http://schemas.microsoft.com/office/drawing/2014/main" id="{989EC5F6-34A8-400A-B8C6-32DB5EB67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" y="2967038"/>
            <a:ext cx="1673225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 b="0"/>
              <a:t>Menschenleben </a:t>
            </a:r>
          </a:p>
          <a:p>
            <a:pPr algn="ctr">
              <a:lnSpc>
                <a:spcPct val="80000"/>
              </a:lnSpc>
            </a:pPr>
            <a:r>
              <a:rPr lang="de-DE" altLang="de-DE" sz="1600" b="0"/>
              <a:t>zu retten</a:t>
            </a:r>
          </a:p>
        </p:txBody>
      </p:sp>
      <p:sp>
        <p:nvSpPr>
          <p:cNvPr id="124933" name="Text Box 5">
            <a:extLst>
              <a:ext uri="{FF2B5EF4-FFF2-40B4-BE49-F238E27FC236}">
                <a16:creationId xmlns:a16="http://schemas.microsoft.com/office/drawing/2014/main" id="{C39F165D-AC51-4333-9721-159C44DE1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113" y="3719513"/>
            <a:ext cx="2405062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 b="0"/>
              <a:t>schwere gesundheitliche</a:t>
            </a:r>
          </a:p>
          <a:p>
            <a:pPr algn="ctr">
              <a:lnSpc>
                <a:spcPct val="90000"/>
              </a:lnSpc>
            </a:pPr>
            <a:r>
              <a:rPr lang="de-DE" altLang="de-DE" sz="1600" b="0"/>
              <a:t>Schäden abzuwenden</a:t>
            </a:r>
          </a:p>
        </p:txBody>
      </p:sp>
      <p:sp>
        <p:nvSpPr>
          <p:cNvPr id="124934" name="Text Box 6">
            <a:extLst>
              <a:ext uri="{FF2B5EF4-FFF2-40B4-BE49-F238E27FC236}">
                <a16:creationId xmlns:a16="http://schemas.microsoft.com/office/drawing/2014/main" id="{50628710-28C4-4FDA-8EBE-141CC2939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988" y="4468813"/>
            <a:ext cx="252412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 b="0"/>
              <a:t>eine Gefahr für öffentliche</a:t>
            </a:r>
          </a:p>
          <a:p>
            <a:pPr algn="ctr">
              <a:lnSpc>
                <a:spcPct val="90000"/>
              </a:lnSpc>
            </a:pPr>
            <a:r>
              <a:rPr lang="de-DE" altLang="de-DE" sz="1600" b="0"/>
              <a:t>Sicherheit und Ordnung</a:t>
            </a:r>
          </a:p>
          <a:p>
            <a:pPr algn="ctr">
              <a:lnSpc>
                <a:spcPct val="90000"/>
              </a:lnSpc>
            </a:pPr>
            <a:r>
              <a:rPr lang="de-DE" altLang="de-DE" sz="1600" b="0"/>
              <a:t>abzuwenden</a:t>
            </a:r>
          </a:p>
        </p:txBody>
      </p:sp>
      <p:sp>
        <p:nvSpPr>
          <p:cNvPr id="124935" name="Text Box 7">
            <a:extLst>
              <a:ext uri="{FF2B5EF4-FFF2-40B4-BE49-F238E27FC236}">
                <a16:creationId xmlns:a16="http://schemas.microsoft.com/office/drawing/2014/main" id="{78742FC8-FD04-4B76-B931-11A1B85BC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2965450"/>
            <a:ext cx="2271713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600" b="0"/>
              <a:t>bedeutende Sachwerte</a:t>
            </a:r>
          </a:p>
          <a:p>
            <a:pPr algn="ctr">
              <a:lnSpc>
                <a:spcPct val="90000"/>
              </a:lnSpc>
            </a:pPr>
            <a:r>
              <a:rPr lang="de-DE" altLang="de-DE" sz="1600" b="0"/>
              <a:t>zu erhalten</a:t>
            </a:r>
          </a:p>
        </p:txBody>
      </p:sp>
      <p:sp>
        <p:nvSpPr>
          <p:cNvPr id="124936" name="Text Box 8">
            <a:extLst>
              <a:ext uri="{FF2B5EF4-FFF2-40B4-BE49-F238E27FC236}">
                <a16:creationId xmlns:a16="http://schemas.microsoft.com/office/drawing/2014/main" id="{765DB926-FF4E-4DAE-844E-3EA24E981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0325" y="3730625"/>
            <a:ext cx="1865313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600" b="0"/>
              <a:t>flüchtige Personen</a:t>
            </a:r>
          </a:p>
          <a:p>
            <a:pPr>
              <a:lnSpc>
                <a:spcPct val="80000"/>
              </a:lnSpc>
            </a:pPr>
            <a:r>
              <a:rPr lang="de-DE" altLang="de-DE" sz="1600" b="0"/>
              <a:t>zu verfolgen  </a:t>
            </a:r>
          </a:p>
        </p:txBody>
      </p:sp>
      <p:sp>
        <p:nvSpPr>
          <p:cNvPr id="124937" name="Text Box 9">
            <a:extLst>
              <a:ext uri="{FF2B5EF4-FFF2-40B4-BE49-F238E27FC236}">
                <a16:creationId xmlns:a16="http://schemas.microsoft.com/office/drawing/2014/main" id="{02129AF6-11EB-4044-BD9A-6B39FB863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5486400"/>
            <a:ext cx="7662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600" b="0">
                <a:solidFill>
                  <a:srgbClr val="CC3300"/>
                </a:solidFill>
              </a:rPr>
              <a:t>Es ordnet an: Alle übrigen Verkehrsteilnehmer haben sofort freie Bahn zu schaffen!</a:t>
            </a:r>
          </a:p>
        </p:txBody>
      </p:sp>
      <p:sp>
        <p:nvSpPr>
          <p:cNvPr id="7178" name="Line 10">
            <a:extLst>
              <a:ext uri="{FF2B5EF4-FFF2-40B4-BE49-F238E27FC236}">
                <a16:creationId xmlns:a16="http://schemas.microsoft.com/office/drawing/2014/main" id="{F5C0236D-45F7-4626-9B6C-F58E78864D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62325" y="2570163"/>
            <a:ext cx="1016000" cy="519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id="{4A1F7269-CCC1-457D-97BE-0DCAEFBCA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5150" y="2582863"/>
            <a:ext cx="1101725" cy="5064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0" name="Line 12">
            <a:extLst>
              <a:ext uri="{FF2B5EF4-FFF2-40B4-BE49-F238E27FC236}">
                <a16:creationId xmlns:a16="http://schemas.microsoft.com/office/drawing/2014/main" id="{2EAF59DE-DAE3-437D-A421-6F2085107B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78263" y="2582863"/>
            <a:ext cx="487362" cy="10969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1" name="Line 13">
            <a:extLst>
              <a:ext uri="{FF2B5EF4-FFF2-40B4-BE49-F238E27FC236}">
                <a16:creationId xmlns:a16="http://schemas.microsoft.com/office/drawing/2014/main" id="{6E5B4CF0-71BB-454D-B548-E74E059AA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2590800"/>
            <a:ext cx="633413" cy="1050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2" name="Line 14">
            <a:extLst>
              <a:ext uri="{FF2B5EF4-FFF2-40B4-BE49-F238E27FC236}">
                <a16:creationId xmlns:a16="http://schemas.microsoft.com/office/drawing/2014/main" id="{34437CA8-A0BF-4A2F-92C9-64845FA874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2590800"/>
            <a:ext cx="0" cy="1684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7183" name="Picture 15">
            <a:extLst>
              <a:ext uri="{FF2B5EF4-FFF2-40B4-BE49-F238E27FC236}">
                <a16:creationId xmlns:a16="http://schemas.microsoft.com/office/drawing/2014/main" id="{C8E189B5-F435-4B24-AE34-60898C165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75" y="3625850"/>
            <a:ext cx="1581150" cy="118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84" name="Rectangle 16">
            <a:extLst>
              <a:ext uri="{FF2B5EF4-FFF2-40B4-BE49-F238E27FC236}">
                <a16:creationId xmlns:a16="http://schemas.microsoft.com/office/drawing/2014/main" id="{23C79356-600E-412F-91D0-14F396A55D1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857875" y="6191250"/>
            <a:ext cx="1028700" cy="171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§ 38 – Blinklicht/Wegerechte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autoUpdateAnimBg="0"/>
      <p:bldP spid="124933" grpId="0" autoUpdateAnimBg="0"/>
      <p:bldP spid="124934" grpId="0" autoUpdateAnimBg="0"/>
      <p:bldP spid="124935" grpId="0" autoUpdateAnimBg="0"/>
      <p:bldP spid="124936" grpId="0" autoUpdateAnimBg="0"/>
      <p:bldP spid="12493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45">
            <a:extLst>
              <a:ext uri="{FF2B5EF4-FFF2-40B4-BE49-F238E27FC236}">
                <a16:creationId xmlns:a16="http://schemas.microsoft.com/office/drawing/2014/main" id="{C5BD7A9E-46EB-4E3D-81EA-F36B0BD83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1311275"/>
            <a:ext cx="2651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chemeClr val="accent2"/>
                </a:solidFill>
              </a:rPr>
              <a:t>Hinweise zur Praxis:</a:t>
            </a:r>
            <a:endParaRPr lang="de-DE" altLang="de-DE" sz="2000">
              <a:solidFill>
                <a:srgbClr val="FF0000"/>
              </a:solidFill>
            </a:endParaRPr>
          </a:p>
        </p:txBody>
      </p:sp>
      <p:sp>
        <p:nvSpPr>
          <p:cNvPr id="69655" name="Text Box 1047">
            <a:extLst>
              <a:ext uri="{FF2B5EF4-FFF2-40B4-BE49-F238E27FC236}">
                <a16:creationId xmlns:a16="http://schemas.microsoft.com/office/drawing/2014/main" id="{CC3F5C92-4494-4F7F-9F0E-D72E48D0A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2154238"/>
            <a:ext cx="7650162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de-DE" altLang="de-DE" sz="1600" b="0"/>
              <a:t> Sonderrechte sollten niemals als Freibrief verstanden werden.</a:t>
            </a:r>
          </a:p>
          <a:p>
            <a:pPr>
              <a:lnSpc>
                <a:spcPct val="110000"/>
              </a:lnSpc>
            </a:pPr>
            <a:r>
              <a:rPr lang="de-DE" altLang="de-DE" sz="1600" b="0"/>
              <a:t>  Sie dürfen bei allen Einsatzfahrten mit einem besonders gekennzeichneten</a:t>
            </a:r>
          </a:p>
          <a:p>
            <a:pPr>
              <a:lnSpc>
                <a:spcPct val="110000"/>
              </a:lnSpc>
            </a:pPr>
            <a:r>
              <a:rPr lang="de-DE" altLang="de-DE" sz="1600" b="0"/>
              <a:t>  Einsatzfahrzeug - nach § 35 Abs. 8 der StVO - </a:t>
            </a:r>
            <a:r>
              <a:rPr lang="de-DE" altLang="de-DE" sz="1600"/>
              <a:t>nur unter gebührender</a:t>
            </a:r>
            <a:r>
              <a:rPr lang="de-DE" altLang="de-DE" sz="1600" b="0">
                <a:solidFill>
                  <a:srgbClr val="CC3300"/>
                </a:solidFill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de-DE" altLang="de-DE" sz="1600" b="0">
                <a:solidFill>
                  <a:srgbClr val="CC3300"/>
                </a:solidFill>
              </a:rPr>
              <a:t>  </a:t>
            </a:r>
            <a:r>
              <a:rPr lang="de-DE" altLang="de-DE" sz="1600"/>
              <a:t>Berücksichtigung der öffentlichen Sicherheit und Ordnung</a:t>
            </a:r>
            <a:r>
              <a:rPr lang="de-DE" altLang="de-DE" sz="1600" b="0"/>
              <a:t> ausgeübt werden.</a:t>
            </a:r>
          </a:p>
          <a:p>
            <a:pPr>
              <a:lnSpc>
                <a:spcPct val="110000"/>
              </a:lnSpc>
            </a:pPr>
            <a:r>
              <a:rPr lang="de-DE" altLang="de-DE" sz="1600" b="0"/>
              <a:t>  </a:t>
            </a:r>
          </a:p>
        </p:txBody>
      </p:sp>
      <p:sp>
        <p:nvSpPr>
          <p:cNvPr id="69656" name="Text Box 1048">
            <a:extLst>
              <a:ext uri="{FF2B5EF4-FFF2-40B4-BE49-F238E27FC236}">
                <a16:creationId xmlns:a16="http://schemas.microsoft.com/office/drawing/2014/main" id="{E4F6D578-DA74-4819-8541-19926895B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3657600"/>
            <a:ext cx="68008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 b="0"/>
              <a:t> Die Entscheidung über sein Verhalten hat ein Feuerwehrangehöriger  </a:t>
            </a:r>
          </a:p>
          <a:p>
            <a:r>
              <a:rPr lang="de-DE" altLang="de-DE" sz="1600" b="0"/>
              <a:t>  unter Berücksichtigung der jeweiligen Verkehrslage selbst zu treffen und</a:t>
            </a:r>
          </a:p>
          <a:p>
            <a:r>
              <a:rPr lang="de-DE" altLang="de-DE" sz="1600" b="0"/>
              <a:t>  </a:t>
            </a:r>
            <a:r>
              <a:rPr lang="de-DE" altLang="de-DE" sz="1600"/>
              <a:t>bei einem etwaigen Unfall auch zu verantworten.</a:t>
            </a:r>
          </a:p>
        </p:txBody>
      </p:sp>
      <p:sp>
        <p:nvSpPr>
          <p:cNvPr id="69657" name="Text Box 1049">
            <a:extLst>
              <a:ext uri="{FF2B5EF4-FFF2-40B4-BE49-F238E27FC236}">
                <a16:creationId xmlns:a16="http://schemas.microsoft.com/office/drawing/2014/main" id="{F5B6A14B-3471-4146-AADC-9E916E339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4945063"/>
            <a:ext cx="74263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 b="0"/>
              <a:t> Grundsatz ist, dass eine Belästigung anderer Verkehrsteilnehmer im Einzelfall</a:t>
            </a:r>
          </a:p>
          <a:p>
            <a:r>
              <a:rPr lang="de-DE" altLang="de-DE" sz="1600" b="0"/>
              <a:t>  toleriert wird, jedoch </a:t>
            </a:r>
            <a:r>
              <a:rPr lang="de-DE" altLang="de-DE" sz="1600"/>
              <a:t>eine Gefährdung oder gar Verletzung niemals gerecht-</a:t>
            </a:r>
          </a:p>
          <a:p>
            <a:r>
              <a:rPr lang="de-DE" altLang="de-DE" sz="1600" b="0"/>
              <a:t>  </a:t>
            </a:r>
            <a:r>
              <a:rPr lang="de-DE" altLang="de-DE" sz="1600"/>
              <a:t>fertigt ist.</a:t>
            </a:r>
            <a:endParaRPr lang="de-DE" altLang="de-DE" sz="1600" b="0"/>
          </a:p>
        </p:txBody>
      </p:sp>
      <p:pic>
        <p:nvPicPr>
          <p:cNvPr id="8198" name="Picture 1050">
            <a:extLst>
              <a:ext uri="{FF2B5EF4-FFF2-40B4-BE49-F238E27FC236}">
                <a16:creationId xmlns:a16="http://schemas.microsoft.com/office/drawing/2014/main" id="{6C652DFF-C0F9-4501-B412-F4AC6EF7C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325" y="1227138"/>
            <a:ext cx="142398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9" name="Rectangle 1051">
            <a:extLst>
              <a:ext uri="{FF2B5EF4-FFF2-40B4-BE49-F238E27FC236}">
                <a16:creationId xmlns:a16="http://schemas.microsoft.com/office/drawing/2014/main" id="{F89E1260-CF01-4265-A738-6C53ABCBA1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772150" y="6191250"/>
            <a:ext cx="1068388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Hinweise zur Praxis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5" grpId="0" autoUpdateAnimBg="0"/>
      <p:bldP spid="69656" grpId="0" autoUpdateAnimBg="0"/>
      <p:bldP spid="69657" grpId="0" autoUpdateAnimBg="0"/>
    </p:bldLst>
  </p:timing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2daf07dc-52ac-4d71-aac0-a4dbd7e2abbc">Truppmann Teil 1</Thema>
    <Dokumente xmlns="2daf07dc-52ac-4d71-aac0-a4dbd7e2abbc">Präsentationen</Dokumente>
  </documentManagement>
</p:properties>
</file>

<file path=customXml/itemProps1.xml><?xml version="1.0" encoding="utf-8"?>
<ds:datastoreItem xmlns:ds="http://schemas.openxmlformats.org/officeDocument/2006/customXml" ds:itemID="{E655AE6C-2B72-43D6-B5FC-AC52FAF83682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AB7B5274-DD5A-4291-BE62-C354D6CE5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4BF3BC-954D-4349-9F2C-6A4463E9E48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330</Words>
  <Application>Microsoft Office PowerPoint</Application>
  <PresentationFormat>Bildschirmpräsentation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_KAB-Folien-Layout-längsformat</vt:lpstr>
      <vt:lpstr>Deckblatt</vt:lpstr>
      <vt:lpstr>§ 1 Grundregeln</vt:lpstr>
      <vt:lpstr>§ 35 - Sonderrechte</vt:lpstr>
      <vt:lpstr>§ 38 – Blinklicht/Wegerechte</vt:lpstr>
      <vt:lpstr>Hinweise zur Praxis</vt:lpstr>
    </vt:vector>
  </TitlesOfParts>
  <Company>LFKS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Client</dc:creator>
  <cp:lastModifiedBy>Flemming Götz</cp:lastModifiedBy>
  <cp:revision>134</cp:revision>
  <cp:lastPrinted>2005-03-15T14:00:34Z</cp:lastPrinted>
  <dcterms:created xsi:type="dcterms:W3CDTF">2001-08-31T10:43:20Z</dcterms:created>
  <dcterms:modified xsi:type="dcterms:W3CDTF">2024-07-18T11:20:21Z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25700.0000000000</vt:lpwstr>
  </property>
</Properties>
</file>