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4"/>
  </p:sldMasterIdLst>
  <p:notesMasterIdLst>
    <p:notesMasterId r:id="rId10"/>
  </p:notesMasterIdLst>
  <p:handoutMasterIdLst>
    <p:handoutMasterId r:id="rId11"/>
  </p:handoutMasterIdLst>
  <p:sldIdLst>
    <p:sldId id="273" r:id="rId5"/>
    <p:sldId id="285" r:id="rId6"/>
    <p:sldId id="278" r:id="rId7"/>
    <p:sldId id="284" r:id="rId8"/>
    <p:sldId id="283" r:id="rId9"/>
  </p:sldIdLst>
  <p:sldSz cx="9144000" cy="6858000" type="screen4x3"/>
  <p:notesSz cx="6888163" cy="10020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00"/>
    <a:srgbClr val="008000"/>
    <a:srgbClr val="009900"/>
    <a:srgbClr val="00CC00"/>
    <a:srgbClr val="0000FF"/>
    <a:srgbClr val="CC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43" autoAdjust="0"/>
  </p:normalViewPr>
  <p:slideViewPr>
    <p:cSldViewPr>
      <p:cViewPr varScale="1">
        <p:scale>
          <a:sx n="119" d="100"/>
          <a:sy n="119" d="100"/>
        </p:scale>
        <p:origin x="1374" y="102"/>
      </p:cViewPr>
      <p:guideLst>
        <p:guide orient="horz" pos="96"/>
        <p:guide pos="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392" y="-96"/>
      </p:cViewPr>
      <p:guideLst>
        <p:guide orient="horz" pos="3155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E147BACD-46CC-4F75-9B27-FE06B72F868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4D908F95-075F-4F90-9B16-2C5126091FB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45F18DEA-494F-4147-BD6B-8EE8A5B93C9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BBCCA53A-3EE9-4B93-98D9-BE61B0B973D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52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D67044AB-3C3D-46D5-BAD4-CED5D5922B9A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07BA3A2-DB25-4C32-B24E-008FEF30E1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defTabSz="923925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4A569D7-9D41-4E2A-AC76-58BF805A03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B2F33EA-E59E-4492-8137-4EFC1E06824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38213" y="750888"/>
            <a:ext cx="5013325" cy="375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7A663239-986F-46BC-806E-CCEE8071B7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1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Textformatierung des Masters zu bearbeiten.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949AF659-C915-4CC4-9694-4C40D8D25B5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defTabSz="923925">
              <a:defRPr sz="1200" b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93073BEC-660E-4805-9CAE-9D3767CD20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1865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55" tIns="46227" rIns="92455" bIns="4622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/>
            </a:lvl1pPr>
          </a:lstStyle>
          <a:p>
            <a:fld id="{8C338BAA-693D-4FBA-91F8-C69F87C06F6C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9935141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985738789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0348097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5472751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851438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543092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05701703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5473014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15042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3888614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571731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0110F38-E39A-4C62-B36C-1E068DBDD78C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228600"/>
            <a:ext cx="8404225" cy="6281738"/>
            <a:chOff x="336" y="144"/>
            <a:chExt cx="5294" cy="3957"/>
          </a:xfrm>
        </p:grpSpPr>
        <p:sp>
          <p:nvSpPr>
            <p:cNvPr id="1027" name="Text Box 3">
              <a:extLst>
                <a:ext uri="{FF2B5EF4-FFF2-40B4-BE49-F238E27FC236}">
                  <a16:creationId xmlns:a16="http://schemas.microsoft.com/office/drawing/2014/main" id="{086E6BC2-958D-4DE9-812A-263A58B262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192"/>
              <a:ext cx="11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defRPr/>
              </a:pPr>
              <a:r>
                <a:rPr lang="de-DE" altLang="de-DE" sz="1000">
                  <a:latin typeface="Arial" panose="020B0604020202020204" pitchFamily="34" charset="0"/>
                </a:rPr>
                <a:t>Feuerwehr-Kreisausbildung</a:t>
              </a:r>
            </a:p>
            <a:p>
              <a:pPr algn="ctr">
                <a:defRPr/>
              </a:pPr>
              <a:r>
                <a:rPr lang="de-DE" altLang="de-DE" sz="1000">
                  <a:latin typeface="Arial" panose="020B0604020202020204" pitchFamily="34" charset="0"/>
                </a:rPr>
                <a:t>Rheinland-Pfalz</a:t>
              </a:r>
              <a:endParaRPr lang="de-DE" altLang="de-DE">
                <a:latin typeface="Arial" panose="020B0604020202020204" pitchFamily="34" charset="0"/>
              </a:endParaRPr>
            </a:p>
          </p:txBody>
        </p:sp>
        <p:sp>
          <p:nvSpPr>
            <p:cNvPr id="1028" name="Text Box 4">
              <a:extLst>
                <a:ext uri="{FF2B5EF4-FFF2-40B4-BE49-F238E27FC236}">
                  <a16:creationId xmlns:a16="http://schemas.microsoft.com/office/drawing/2014/main" id="{F1B44F8E-30C9-4424-88D9-B11B5D39B5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0" y="144"/>
              <a:ext cx="1790" cy="5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defRPr/>
              </a:pPr>
              <a:r>
                <a:rPr lang="de-DE" altLang="de-DE" sz="800">
                  <a:latin typeface="Arial" panose="020B0604020202020204" pitchFamily="34" charset="0"/>
                </a:rPr>
                <a:t>Lehrgang: Truppmann -Teil 1- Grundausbildung</a:t>
              </a:r>
            </a:p>
            <a:p>
              <a:pPr>
                <a:defRPr/>
              </a:pPr>
              <a:r>
                <a:rPr lang="de-DE" altLang="de-DE" sz="800">
                  <a:latin typeface="Arial" panose="020B0604020202020204" pitchFamily="34" charset="0"/>
                </a:rPr>
                <a:t>Thema:      Unfallversicherung</a:t>
              </a:r>
            </a:p>
            <a:p>
              <a:pPr>
                <a:defRPr/>
              </a:pPr>
              <a:r>
                <a:rPr lang="de-DE" altLang="de-DE" sz="800">
                  <a:latin typeface="Arial" panose="020B0604020202020204" pitchFamily="34" charset="0"/>
                </a:rPr>
                <a:t>                   -Sachschäden / Rechtsstellung /</a:t>
              </a:r>
            </a:p>
            <a:p>
              <a:pPr>
                <a:defRPr/>
              </a:pPr>
              <a:r>
                <a:rPr lang="de-DE" altLang="de-DE" sz="800">
                  <a:latin typeface="Arial" panose="020B0604020202020204" pitchFamily="34" charset="0"/>
                </a:rPr>
                <a:t>                    Ersatz von Sachschäden /</a:t>
              </a:r>
            </a:p>
            <a:p>
              <a:pPr>
                <a:lnSpc>
                  <a:spcPct val="80000"/>
                </a:lnSpc>
                <a:defRPr/>
              </a:pPr>
              <a:r>
                <a:rPr lang="de-DE" altLang="de-DE" sz="800">
                  <a:latin typeface="Arial" panose="020B0604020202020204" pitchFamily="34" charset="0"/>
                </a:rPr>
                <a:t>                    Unfallversicherung / Zusatzversicherung / </a:t>
              </a:r>
            </a:p>
            <a:p>
              <a:pPr>
                <a:defRPr/>
              </a:pPr>
              <a:r>
                <a:rPr lang="de-DE" altLang="de-DE" sz="800">
                  <a:latin typeface="Arial" panose="020B0604020202020204" pitchFamily="34" charset="0"/>
                </a:rPr>
                <a:t>Stand:        02/2021</a:t>
              </a:r>
              <a:endParaRPr lang="de-DE" altLang="de-DE" sz="1000">
                <a:latin typeface="Arial" panose="020B0604020202020204" pitchFamily="34" charset="0"/>
              </a:endParaRPr>
            </a:p>
          </p:txBody>
        </p:sp>
        <p:sp>
          <p:nvSpPr>
            <p:cNvPr id="1029" name="Line 5">
              <a:extLst>
                <a:ext uri="{FF2B5EF4-FFF2-40B4-BE49-F238E27FC236}">
                  <a16:creationId xmlns:a16="http://schemas.microsoft.com/office/drawing/2014/main" id="{DAADF2B9-A8DF-4640-B95F-03B598A37D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624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0" name="Line 6">
              <a:extLst>
                <a:ext uri="{FF2B5EF4-FFF2-40B4-BE49-F238E27FC236}">
                  <a16:creationId xmlns:a16="http://schemas.microsoft.com/office/drawing/2014/main" id="{09A6ECCC-37D7-4F54-980F-8A35E57E1D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" y="3840"/>
              <a:ext cx="504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pic>
          <p:nvPicPr>
            <p:cNvPr id="1031" name="Picture 7" descr="Rplfarb3">
              <a:extLst>
                <a:ext uri="{FF2B5EF4-FFF2-40B4-BE49-F238E27FC236}">
                  <a16:creationId xmlns:a16="http://schemas.microsoft.com/office/drawing/2014/main" id="{A223579A-2E97-4370-92B8-A4A9BC17F0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44"/>
              <a:ext cx="347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2" name="Text Box 8">
              <a:extLst>
                <a:ext uri="{FF2B5EF4-FFF2-40B4-BE49-F238E27FC236}">
                  <a16:creationId xmlns:a16="http://schemas.microsoft.com/office/drawing/2014/main" id="{732B18A5-FA31-421F-B4E3-2D686E108E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888"/>
              <a:ext cx="201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defRPr/>
              </a:pPr>
              <a:r>
                <a:rPr lang="de-DE" altLang="de-DE" sz="800" b="0">
                  <a:latin typeface="Arial" panose="020B0604020202020204" pitchFamily="34" charset="0"/>
                </a:rPr>
                <a:t>© Feuerwehr- und Katastrophenschutzakademie Rheinland-Pfalz</a:t>
              </a:r>
            </a:p>
            <a:p>
              <a:pPr>
                <a:defRPr/>
              </a:pPr>
              <a:r>
                <a:rPr lang="de-DE" altLang="de-DE" sz="800" b="0">
                  <a:latin typeface="Arial" panose="020B0604020202020204" pitchFamily="34" charset="0"/>
                </a:rPr>
                <a:t>Bildquelle: LFKS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6">
            <a:extLst>
              <a:ext uri="{FF2B5EF4-FFF2-40B4-BE49-F238E27FC236}">
                <a16:creationId xmlns:a16="http://schemas.microsoft.com/office/drawing/2014/main" id="{929AF6D5-5A21-4D6B-A627-D008F637B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1831975"/>
            <a:ext cx="6921500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15363" name="Rectangle 17">
            <a:extLst>
              <a:ext uri="{FF2B5EF4-FFF2-40B4-BE49-F238E27FC236}">
                <a16:creationId xmlns:a16="http://schemas.microsoft.com/office/drawing/2014/main" id="{6DC99B9C-B344-4893-8337-50EE8191A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1893888"/>
            <a:ext cx="1912938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15364" name="Rectangle 18">
            <a:extLst>
              <a:ext uri="{FF2B5EF4-FFF2-40B4-BE49-F238E27FC236}">
                <a16:creationId xmlns:a16="http://schemas.microsoft.com/office/drawing/2014/main" id="{85AB6237-0A95-4949-92A3-376B6E853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850" y="1909763"/>
            <a:ext cx="191135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  <a:latin typeface="Arial" panose="020B0604020202020204" pitchFamily="34" charset="0"/>
              </a:rPr>
              <a:t>Lehrgang:</a:t>
            </a:r>
            <a:endParaRPr lang="de-DE" altLang="de-DE" sz="2400" b="0"/>
          </a:p>
        </p:txBody>
      </p:sp>
      <p:sp>
        <p:nvSpPr>
          <p:cNvPr id="15365" name="Rectangle 19">
            <a:extLst>
              <a:ext uri="{FF2B5EF4-FFF2-40B4-BE49-F238E27FC236}">
                <a16:creationId xmlns:a16="http://schemas.microsoft.com/office/drawing/2014/main" id="{47038CE7-27CB-4627-A2F4-224FEA435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650" y="1893888"/>
            <a:ext cx="5035550" cy="48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15366" name="Rectangle 20">
            <a:extLst>
              <a:ext uri="{FF2B5EF4-FFF2-40B4-BE49-F238E27FC236}">
                <a16:creationId xmlns:a16="http://schemas.microsoft.com/office/drawing/2014/main" id="{E8D70C92-8AE0-4A71-98D8-1E1689580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650" y="1909763"/>
            <a:ext cx="5033963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  <a:latin typeface="Arial" panose="020B0604020202020204" pitchFamily="34" charset="0"/>
              </a:rPr>
              <a:t>Truppmannausbildung Teil 1</a:t>
            </a:r>
            <a:endParaRPr lang="de-DE" altLang="de-DE" sz="2400" b="0"/>
          </a:p>
        </p:txBody>
      </p:sp>
      <p:sp>
        <p:nvSpPr>
          <p:cNvPr id="15367" name="Rectangle 21">
            <a:extLst>
              <a:ext uri="{FF2B5EF4-FFF2-40B4-BE49-F238E27FC236}">
                <a16:creationId xmlns:a16="http://schemas.microsoft.com/office/drawing/2014/main" id="{15920161-2F6A-4D1F-965E-2948BB19C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650" y="2320925"/>
            <a:ext cx="50768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15368" name="Rectangle 22">
            <a:extLst>
              <a:ext uri="{FF2B5EF4-FFF2-40B4-BE49-F238E27FC236}">
                <a16:creationId xmlns:a16="http://schemas.microsoft.com/office/drawing/2014/main" id="{85A0DF16-9B69-4BC8-9272-B9CE338C6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650" y="2336800"/>
            <a:ext cx="50752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800">
                <a:solidFill>
                  <a:srgbClr val="000000"/>
                </a:solidFill>
                <a:latin typeface="Arial" panose="020B0604020202020204" pitchFamily="34" charset="0"/>
              </a:rPr>
              <a:t>(Grundausbildungslehrgang)</a:t>
            </a:r>
            <a:endParaRPr lang="de-DE" altLang="de-DE" sz="2400" b="0"/>
          </a:p>
        </p:txBody>
      </p:sp>
      <p:sp>
        <p:nvSpPr>
          <p:cNvPr id="15369" name="Rectangle 23">
            <a:extLst>
              <a:ext uri="{FF2B5EF4-FFF2-40B4-BE49-F238E27FC236}">
                <a16:creationId xmlns:a16="http://schemas.microsoft.com/office/drawing/2014/main" id="{D600909F-BA3D-400F-9726-8831746F0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75" y="3432175"/>
            <a:ext cx="73866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15370" name="Rectangle 24">
            <a:extLst>
              <a:ext uri="{FF2B5EF4-FFF2-40B4-BE49-F238E27FC236}">
                <a16:creationId xmlns:a16="http://schemas.microsoft.com/office/drawing/2014/main" id="{F20D0BCD-75D1-4E76-8CF9-7601881C6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3484563"/>
            <a:ext cx="67897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de-DE" altLang="de-DE"/>
          </a:p>
        </p:txBody>
      </p:sp>
      <p:sp>
        <p:nvSpPr>
          <p:cNvPr id="15371" name="Text Box 26">
            <a:extLst>
              <a:ext uri="{FF2B5EF4-FFF2-40B4-BE49-F238E27FC236}">
                <a16:creationId xmlns:a16="http://schemas.microsoft.com/office/drawing/2014/main" id="{F7827243-EA5A-48BC-B7C0-62965390C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581400"/>
            <a:ext cx="52387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800">
                <a:solidFill>
                  <a:schemeClr val="accent2"/>
                </a:solidFill>
                <a:latin typeface="Arial" panose="020B0604020202020204" pitchFamily="34" charset="0"/>
              </a:rPr>
              <a:t>3. Unterrichtseinheit:</a:t>
            </a:r>
          </a:p>
          <a:p>
            <a:r>
              <a:rPr lang="de-DE" altLang="de-DE" sz="2800">
                <a:solidFill>
                  <a:schemeClr val="accent2"/>
                </a:solidFill>
                <a:latin typeface="Arial" panose="020B0604020202020204" pitchFamily="34" charset="0"/>
              </a:rPr>
              <a:t>		Unfallversicherung</a:t>
            </a:r>
          </a:p>
        </p:txBody>
      </p:sp>
      <p:sp>
        <p:nvSpPr>
          <p:cNvPr id="15372" name="Text Box 28">
            <a:extLst>
              <a:ext uri="{FF2B5EF4-FFF2-40B4-BE49-F238E27FC236}">
                <a16:creationId xmlns:a16="http://schemas.microsoft.com/office/drawing/2014/main" id="{89335848-4598-4B5E-A537-7CE78062E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724400"/>
            <a:ext cx="57943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>
                <a:solidFill>
                  <a:schemeClr val="accent2"/>
                </a:solidFill>
                <a:latin typeface="Arial" panose="020B0604020202020204" pitchFamily="34" charset="0"/>
              </a:rPr>
              <a:t>Sachschäden / Rechtsstellung / Ersatz von Sachschäden /</a:t>
            </a:r>
          </a:p>
          <a:p>
            <a:r>
              <a:rPr lang="de-DE" altLang="de-DE">
                <a:solidFill>
                  <a:schemeClr val="accent2"/>
                </a:solidFill>
                <a:latin typeface="Arial" panose="020B0604020202020204" pitchFamily="34" charset="0"/>
              </a:rPr>
              <a:t>Unfallversicherung / Zusatzversicherung</a:t>
            </a:r>
          </a:p>
        </p:txBody>
      </p:sp>
      <p:sp>
        <p:nvSpPr>
          <p:cNvPr id="15373" name="Rectangle 29">
            <a:extLst>
              <a:ext uri="{FF2B5EF4-FFF2-40B4-BE49-F238E27FC236}">
                <a16:creationId xmlns:a16="http://schemas.microsoft.com/office/drawing/2014/main" id="{33B23FFF-FF4B-49D0-AA0B-12CF7B59BA8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19800" y="6172200"/>
            <a:ext cx="762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chemeClr val="bg1"/>
                </a:solidFill>
              </a:rPr>
              <a:t>Deckblatt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6FCF7977-2905-4082-8022-143EF77E9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371600"/>
            <a:ext cx="833438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7" name="Text Box 3">
            <a:extLst>
              <a:ext uri="{FF2B5EF4-FFF2-40B4-BE49-F238E27FC236}">
                <a16:creationId xmlns:a16="http://schemas.microsoft.com/office/drawing/2014/main" id="{58B0521E-A67F-4F91-A151-8FF327E52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433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2000">
                <a:solidFill>
                  <a:srgbClr val="0000FF"/>
                </a:solidFill>
                <a:latin typeface="Arial" panose="020B0604020202020204" pitchFamily="34" charset="0"/>
              </a:rPr>
              <a:t>Gesetzlicher Versicherungsschutz</a:t>
            </a:r>
            <a:endParaRPr lang="de-DE" altLang="de-DE" sz="2000" b="0">
              <a:latin typeface="Arial" panose="020B0604020202020204" pitchFamily="34" charset="0"/>
            </a:endParaRPr>
          </a:p>
        </p:txBody>
      </p:sp>
      <p:sp>
        <p:nvSpPr>
          <p:cNvPr id="55300" name="Text Box 4">
            <a:extLst>
              <a:ext uri="{FF2B5EF4-FFF2-40B4-BE49-F238E27FC236}">
                <a16:creationId xmlns:a16="http://schemas.microsoft.com/office/drawing/2014/main" id="{663F6271-5B40-4535-BC54-3BEBE4535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600200"/>
            <a:ext cx="68119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Für die Feuerwehrangehörigen besteht Versicherungsschutz bei allen </a:t>
            </a:r>
          </a:p>
          <a:p>
            <a:r>
              <a:rPr lang="de-DE" altLang="de-DE" b="0">
                <a:latin typeface="Arial" panose="020B0604020202020204" pitchFamily="34" charset="0"/>
              </a:rPr>
              <a:t>Verrichtungen, die den Aufgaben und Zweck der Organisation unmittelbar</a:t>
            </a:r>
          </a:p>
          <a:p>
            <a:r>
              <a:rPr lang="de-DE" altLang="de-DE" b="0">
                <a:latin typeface="Arial" panose="020B0604020202020204" pitchFamily="34" charset="0"/>
              </a:rPr>
              <a:t>dienen.</a:t>
            </a:r>
          </a:p>
        </p:txBody>
      </p:sp>
      <p:sp>
        <p:nvSpPr>
          <p:cNvPr id="55301" name="Text Box 5">
            <a:extLst>
              <a:ext uri="{FF2B5EF4-FFF2-40B4-BE49-F238E27FC236}">
                <a16:creationId xmlns:a16="http://schemas.microsoft.com/office/drawing/2014/main" id="{70BEB2C6-96F5-4BEF-B4C5-1EF22FD97C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868613"/>
            <a:ext cx="56086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Einsatzdienst (z.B. Brandbekämpfung, techn. Hilfeleistung)</a:t>
            </a:r>
          </a:p>
        </p:txBody>
      </p:sp>
      <p:sp>
        <p:nvSpPr>
          <p:cNvPr id="55302" name="Text Box 6">
            <a:extLst>
              <a:ext uri="{FF2B5EF4-FFF2-40B4-BE49-F238E27FC236}">
                <a16:creationId xmlns:a16="http://schemas.microsoft.com/office/drawing/2014/main" id="{9833DFDA-1F87-4A9F-8580-40671776D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173413"/>
            <a:ext cx="30924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Arbeits- und Werkstättendienst</a:t>
            </a:r>
          </a:p>
        </p:txBody>
      </p:sp>
      <p:sp>
        <p:nvSpPr>
          <p:cNvPr id="55303" name="Text Box 7">
            <a:extLst>
              <a:ext uri="{FF2B5EF4-FFF2-40B4-BE49-F238E27FC236}">
                <a16:creationId xmlns:a16="http://schemas.microsoft.com/office/drawing/2014/main" id="{EEC6CE98-48C7-4F17-BA16-25F1A46CC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478213"/>
            <a:ext cx="44640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Angeordneter Ausbildungs- und Übungsdienst</a:t>
            </a:r>
          </a:p>
        </p:txBody>
      </p:sp>
      <p:sp>
        <p:nvSpPr>
          <p:cNvPr id="55304" name="Text Box 8">
            <a:extLst>
              <a:ext uri="{FF2B5EF4-FFF2-40B4-BE49-F238E27FC236}">
                <a16:creationId xmlns:a16="http://schemas.microsoft.com/office/drawing/2014/main" id="{5C2263D0-159D-4C63-80D8-90298A4AA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783013"/>
            <a:ext cx="26273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Angeordneter Dienstsport</a:t>
            </a:r>
          </a:p>
        </p:txBody>
      </p:sp>
      <p:sp>
        <p:nvSpPr>
          <p:cNvPr id="55305" name="Text Box 9">
            <a:extLst>
              <a:ext uri="{FF2B5EF4-FFF2-40B4-BE49-F238E27FC236}">
                <a16:creationId xmlns:a16="http://schemas.microsoft.com/office/drawing/2014/main" id="{CE9E57E3-E8B3-42DC-BBA3-5DDB22CCA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087813"/>
            <a:ext cx="37798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Sitzungen der Gremien der Feuerwehr</a:t>
            </a:r>
          </a:p>
        </p:txBody>
      </p:sp>
      <p:sp>
        <p:nvSpPr>
          <p:cNvPr id="55306" name="Text Box 10">
            <a:extLst>
              <a:ext uri="{FF2B5EF4-FFF2-40B4-BE49-F238E27FC236}">
                <a16:creationId xmlns:a16="http://schemas.microsoft.com/office/drawing/2014/main" id="{95448BCD-0F13-4ED9-9F8B-80A524118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392613"/>
            <a:ext cx="621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Teilnahme an sonstigen dienstlich angeordneten Veranstaltungen</a:t>
            </a:r>
          </a:p>
        </p:txBody>
      </p:sp>
      <p:sp>
        <p:nvSpPr>
          <p:cNvPr id="55307" name="Text Box 11">
            <a:extLst>
              <a:ext uri="{FF2B5EF4-FFF2-40B4-BE49-F238E27FC236}">
                <a16:creationId xmlns:a16="http://schemas.microsoft.com/office/drawing/2014/main" id="{C8C18247-E31D-47A4-84FC-0F0867B46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800600"/>
            <a:ext cx="7248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Auch die Mitglieder der Jugendfeuerwehr sowie die Alters- und Ehrenabteilung</a:t>
            </a:r>
          </a:p>
          <a:p>
            <a:r>
              <a:rPr lang="de-DE" altLang="de-DE" b="0">
                <a:latin typeface="Arial" panose="020B0604020202020204" pitchFamily="34" charset="0"/>
              </a:rPr>
              <a:t>sind in einem bestimmten Umfang versichert.</a:t>
            </a:r>
          </a:p>
        </p:txBody>
      </p:sp>
      <p:sp>
        <p:nvSpPr>
          <p:cNvPr id="55308" name="Text Box 12">
            <a:extLst>
              <a:ext uri="{FF2B5EF4-FFF2-40B4-BE49-F238E27FC236}">
                <a16:creationId xmlns:a16="http://schemas.microsoft.com/office/drawing/2014/main" id="{0EB412A0-9B2F-4D7A-9ADC-F9A8616ED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410200"/>
            <a:ext cx="7874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solidFill>
                  <a:srgbClr val="CC3300"/>
                </a:solidFill>
                <a:latin typeface="Arial" panose="020B0604020202020204" pitchFamily="34" charset="0"/>
              </a:rPr>
              <a:t>Kein Versicherungsschutz besteht für Unfälle bei Tätigkeiten, die mit dem Feuerwehr-</a:t>
            </a:r>
          </a:p>
          <a:p>
            <a:r>
              <a:rPr lang="de-DE" altLang="de-DE" b="0">
                <a:solidFill>
                  <a:srgbClr val="CC3300"/>
                </a:solidFill>
                <a:latin typeface="Arial" panose="020B0604020202020204" pitchFamily="34" charset="0"/>
              </a:rPr>
              <a:t>dienst nicht zusammenhängen!</a:t>
            </a:r>
            <a:endParaRPr lang="de-DE" altLang="de-DE" b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5309" name="Text Box 13">
            <a:extLst>
              <a:ext uri="{FF2B5EF4-FFF2-40B4-BE49-F238E27FC236}">
                <a16:creationId xmlns:a16="http://schemas.microsoft.com/office/drawing/2014/main" id="{EA25671E-BC4A-4CC1-BDEA-51F066FD0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438400"/>
            <a:ext cx="3740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Zu den versicherten Tätigkeiten zählen:</a:t>
            </a:r>
          </a:p>
        </p:txBody>
      </p:sp>
      <p:sp>
        <p:nvSpPr>
          <p:cNvPr id="16398" name="Rectangle 14">
            <a:extLst>
              <a:ext uri="{FF2B5EF4-FFF2-40B4-BE49-F238E27FC236}">
                <a16:creationId xmlns:a16="http://schemas.microsoft.com/office/drawing/2014/main" id="{BAA9FC35-D1AA-4883-B5C8-44F7CF73423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562600" y="6172200"/>
            <a:ext cx="14478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chemeClr val="bg1"/>
                </a:solidFill>
              </a:rPr>
              <a:t>Gesetzl. Versicherungsschutz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5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5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  <p:bldP spid="55301" grpId="0" autoUpdateAnimBg="0"/>
      <p:bldP spid="55302" grpId="0" autoUpdateAnimBg="0"/>
      <p:bldP spid="55303" grpId="0" autoUpdateAnimBg="0"/>
      <p:bldP spid="55304" grpId="0" autoUpdateAnimBg="0"/>
      <p:bldP spid="55305" grpId="0" autoUpdateAnimBg="0"/>
      <p:bldP spid="55306" grpId="0" autoUpdateAnimBg="0"/>
      <p:bldP spid="55307" grpId="0" autoUpdateAnimBg="0"/>
      <p:bldP spid="55308" grpId="0" autoUpdateAnimBg="0"/>
      <p:bldP spid="5530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704DAFFB-11F4-4D23-8ED4-9054A36EE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371600"/>
            <a:ext cx="833438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Text Box 3">
            <a:extLst>
              <a:ext uri="{FF2B5EF4-FFF2-40B4-BE49-F238E27FC236}">
                <a16:creationId xmlns:a16="http://schemas.microsoft.com/office/drawing/2014/main" id="{2BDC909F-E044-4C4B-BB45-D59D8C423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219200"/>
            <a:ext cx="4475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000">
                <a:solidFill>
                  <a:srgbClr val="0000FF"/>
                </a:solidFill>
                <a:latin typeface="Arial" panose="020B0604020202020204" pitchFamily="34" charset="0"/>
              </a:rPr>
              <a:t>Leistungen der Zusatzversicherung</a:t>
            </a:r>
            <a:endParaRPr lang="de-DE" altLang="de-DE" sz="2000" b="0"/>
          </a:p>
        </p:txBody>
      </p:sp>
      <p:sp>
        <p:nvSpPr>
          <p:cNvPr id="48132" name="Text Box 4">
            <a:extLst>
              <a:ext uri="{FF2B5EF4-FFF2-40B4-BE49-F238E27FC236}">
                <a16:creationId xmlns:a16="http://schemas.microsoft.com/office/drawing/2014/main" id="{A57D9F45-3D20-4D3D-9976-BCBDD7908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27200"/>
            <a:ext cx="592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1800" b="0">
                <a:latin typeface="Arial" panose="020B0604020202020204" pitchFamily="34" charset="0"/>
              </a:rPr>
              <a:t>Rahmenvereinbarung des Gemeinde- und Städtebundes</a:t>
            </a:r>
            <a:endParaRPr lang="de-DE" altLang="de-DE" sz="1800" b="0"/>
          </a:p>
        </p:txBody>
      </p:sp>
      <p:sp>
        <p:nvSpPr>
          <p:cNvPr id="48135" name="Text Box 7">
            <a:extLst>
              <a:ext uri="{FF2B5EF4-FFF2-40B4-BE49-F238E27FC236}">
                <a16:creationId xmlns:a16="http://schemas.microsoft.com/office/drawing/2014/main" id="{3BB2C522-4497-4DE3-BB6A-F6F1B0CA6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5" y="2651125"/>
            <a:ext cx="590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 Tod</a:t>
            </a:r>
          </a:p>
        </p:txBody>
      </p:sp>
      <p:sp>
        <p:nvSpPr>
          <p:cNvPr id="48136" name="Text Box 8">
            <a:extLst>
              <a:ext uri="{FF2B5EF4-FFF2-40B4-BE49-F238E27FC236}">
                <a16:creationId xmlns:a16="http://schemas.microsoft.com/office/drawing/2014/main" id="{5CB825BA-3FE8-46B9-AB01-D32C160D6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325" y="2651125"/>
            <a:ext cx="1098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 Invalidität</a:t>
            </a:r>
          </a:p>
        </p:txBody>
      </p:sp>
      <p:sp>
        <p:nvSpPr>
          <p:cNvPr id="48137" name="Text Box 9">
            <a:extLst>
              <a:ext uri="{FF2B5EF4-FFF2-40B4-BE49-F238E27FC236}">
                <a16:creationId xmlns:a16="http://schemas.microsoft.com/office/drawing/2014/main" id="{43EEADB9-C6FF-41BB-8FC6-0BEEE6E29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25" y="2651125"/>
            <a:ext cx="165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Bergungskosten</a:t>
            </a:r>
          </a:p>
        </p:txBody>
      </p:sp>
      <p:sp>
        <p:nvSpPr>
          <p:cNvPr id="48138" name="Text Box 10">
            <a:extLst>
              <a:ext uri="{FF2B5EF4-FFF2-40B4-BE49-F238E27FC236}">
                <a16:creationId xmlns:a16="http://schemas.microsoft.com/office/drawing/2014/main" id="{B6FE2E7C-BDBB-4100-AD7A-7D78F308F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648200"/>
            <a:ext cx="19573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Krankenhaustage- /</a:t>
            </a:r>
          </a:p>
          <a:p>
            <a:r>
              <a:rPr lang="de-DE" altLang="de-DE" b="0">
                <a:latin typeface="Arial" panose="020B0604020202020204" pitchFamily="34" charset="0"/>
              </a:rPr>
              <a:t>Genesungsgeld</a:t>
            </a:r>
          </a:p>
        </p:txBody>
      </p:sp>
      <p:sp>
        <p:nvSpPr>
          <p:cNvPr id="48139" name="Text Box 11">
            <a:extLst>
              <a:ext uri="{FF2B5EF4-FFF2-40B4-BE49-F238E27FC236}">
                <a16:creationId xmlns:a16="http://schemas.microsoft.com/office/drawing/2014/main" id="{DF344286-DE3B-4E64-8BFB-3F883CD5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572000"/>
            <a:ext cx="1717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Unfall- /</a:t>
            </a:r>
          </a:p>
          <a:p>
            <a:r>
              <a:rPr lang="de-DE" altLang="de-DE" b="0">
                <a:latin typeface="Arial" panose="020B0604020202020204" pitchFamily="34" charset="0"/>
              </a:rPr>
              <a:t>Krankentagegeld</a:t>
            </a:r>
          </a:p>
        </p:txBody>
      </p:sp>
      <p:grpSp>
        <p:nvGrpSpPr>
          <p:cNvPr id="17418" name="Group 18">
            <a:extLst>
              <a:ext uri="{FF2B5EF4-FFF2-40B4-BE49-F238E27FC236}">
                <a16:creationId xmlns:a16="http://schemas.microsoft.com/office/drawing/2014/main" id="{53DF7864-6071-4B02-955F-05D584383283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2971800"/>
            <a:ext cx="3733800" cy="1600200"/>
            <a:chOff x="1536" y="1872"/>
            <a:chExt cx="2352" cy="1008"/>
          </a:xfrm>
        </p:grpSpPr>
        <p:sp>
          <p:nvSpPr>
            <p:cNvPr id="17420" name="Oval 5">
              <a:extLst>
                <a:ext uri="{FF2B5EF4-FFF2-40B4-BE49-F238E27FC236}">
                  <a16:creationId xmlns:a16="http://schemas.microsoft.com/office/drawing/2014/main" id="{CAE39B69-1D5C-4524-97E7-F7C79B24C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160"/>
              <a:ext cx="1392" cy="57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de-DE" altLang="de-DE" b="0">
                  <a:latin typeface="Arial" panose="020B0604020202020204" pitchFamily="34" charset="0"/>
                </a:rPr>
                <a:t>Versicherungsumfang</a:t>
              </a:r>
            </a:p>
          </p:txBody>
        </p:sp>
        <p:sp>
          <p:nvSpPr>
            <p:cNvPr id="17421" name="Line 12">
              <a:extLst>
                <a:ext uri="{FF2B5EF4-FFF2-40B4-BE49-F238E27FC236}">
                  <a16:creationId xmlns:a16="http://schemas.microsoft.com/office/drawing/2014/main" id="{1355A422-F0CA-48BE-B646-5E12B3D715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1872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7422" name="Line 13">
              <a:extLst>
                <a:ext uri="{FF2B5EF4-FFF2-40B4-BE49-F238E27FC236}">
                  <a16:creationId xmlns:a16="http://schemas.microsoft.com/office/drawing/2014/main" id="{BAF4AA31-1E2C-4DED-853E-582EAE966A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36" y="1920"/>
              <a:ext cx="76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7423" name="Line 15">
              <a:extLst>
                <a:ext uri="{FF2B5EF4-FFF2-40B4-BE49-F238E27FC236}">
                  <a16:creationId xmlns:a16="http://schemas.microsoft.com/office/drawing/2014/main" id="{BA68AC5A-2965-479D-96AE-5B4D738E1B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2640"/>
              <a:ext cx="768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7424" name="Line 16">
              <a:extLst>
                <a:ext uri="{FF2B5EF4-FFF2-40B4-BE49-F238E27FC236}">
                  <a16:creationId xmlns:a16="http://schemas.microsoft.com/office/drawing/2014/main" id="{3C2EF880-839A-4570-9279-5E3C83A977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1920"/>
              <a:ext cx="57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7425" name="Line 17">
              <a:extLst>
                <a:ext uri="{FF2B5EF4-FFF2-40B4-BE49-F238E27FC236}">
                  <a16:creationId xmlns:a16="http://schemas.microsoft.com/office/drawing/2014/main" id="{DCFB2F86-3B5F-4F11-95D1-087BA0295A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640"/>
              <a:ext cx="576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7419" name="Rectangle 19">
            <a:extLst>
              <a:ext uri="{FF2B5EF4-FFF2-40B4-BE49-F238E27FC236}">
                <a16:creationId xmlns:a16="http://schemas.microsoft.com/office/drawing/2014/main" id="{E01067FB-D1C5-41FC-BB75-4CCE67638C6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943600" y="6172200"/>
            <a:ext cx="762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chemeClr val="bg1"/>
                </a:solidFill>
              </a:rPr>
              <a:t>Leistungen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utoUpdateAnimBg="0"/>
      <p:bldP spid="48135" grpId="0" autoUpdateAnimBg="0"/>
      <p:bldP spid="48136" grpId="0" autoUpdateAnimBg="0"/>
      <p:bldP spid="48137" grpId="0" autoUpdateAnimBg="0"/>
      <p:bldP spid="48138" grpId="0" autoUpdateAnimBg="0"/>
      <p:bldP spid="4813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730233AE-BD45-4209-B106-B4F0E66BD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371600"/>
            <a:ext cx="833438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5" name="Text Box 3">
            <a:extLst>
              <a:ext uri="{FF2B5EF4-FFF2-40B4-BE49-F238E27FC236}">
                <a16:creationId xmlns:a16="http://schemas.microsoft.com/office/drawing/2014/main" id="{757D56D0-CB8A-4251-9E7A-2442C6425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219200"/>
            <a:ext cx="4475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000">
                <a:solidFill>
                  <a:srgbClr val="0000FF"/>
                </a:solidFill>
                <a:latin typeface="Arial" panose="020B0604020202020204" pitchFamily="34" charset="0"/>
              </a:rPr>
              <a:t>Leistungen der Zusatzversicherung</a:t>
            </a:r>
            <a:endParaRPr lang="de-DE" altLang="de-DE" sz="2000" b="0"/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3EAD37FE-8298-4114-AAE1-B25DE837E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727200"/>
            <a:ext cx="527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1800" b="0">
                <a:latin typeface="Arial" panose="020B0604020202020204" pitchFamily="34" charset="0"/>
              </a:rPr>
              <a:t>mögliche freiwillige Versicherungen der Gemeinde</a:t>
            </a:r>
            <a:endParaRPr lang="de-DE" altLang="de-DE" sz="1800" b="0"/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F15A24AC-6319-4214-AF24-A6DA2E9B7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1087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Haftpflicht</a:t>
            </a:r>
          </a:p>
        </p:txBody>
      </p:sp>
      <p:sp>
        <p:nvSpPr>
          <p:cNvPr id="54279" name="Text Box 7">
            <a:extLst>
              <a:ext uri="{FF2B5EF4-FFF2-40B4-BE49-F238E27FC236}">
                <a16:creationId xmlns:a16="http://schemas.microsoft.com/office/drawing/2014/main" id="{D2F739F2-E130-4D8C-A6FA-735F54F77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362200"/>
            <a:ext cx="14128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Ersatz von</a:t>
            </a:r>
          </a:p>
          <a:p>
            <a:r>
              <a:rPr lang="de-DE" altLang="de-DE" b="0">
                <a:latin typeface="Arial" panose="020B0604020202020204" pitchFamily="34" charset="0"/>
              </a:rPr>
              <a:t>Sachschäden</a:t>
            </a:r>
          </a:p>
        </p:txBody>
      </p:sp>
      <p:sp>
        <p:nvSpPr>
          <p:cNvPr id="54280" name="Text Box 8">
            <a:extLst>
              <a:ext uri="{FF2B5EF4-FFF2-40B4-BE49-F238E27FC236}">
                <a16:creationId xmlns:a16="http://schemas.microsoft.com/office/drawing/2014/main" id="{D5A666BF-ED00-43BD-8AFB-D2C2947C0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362200"/>
            <a:ext cx="12668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Schäden an</a:t>
            </a:r>
          </a:p>
          <a:p>
            <a:r>
              <a:rPr lang="de-DE" altLang="de-DE" b="0">
                <a:latin typeface="Arial" panose="020B0604020202020204" pitchFamily="34" charset="0"/>
              </a:rPr>
              <a:t>eigenen Kfz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E574146B-A2EC-4562-9C20-AB8ADAF82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800600"/>
            <a:ext cx="1381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Rabattverlust</a:t>
            </a:r>
          </a:p>
        </p:txBody>
      </p:sp>
      <p:sp>
        <p:nvSpPr>
          <p:cNvPr id="54282" name="Text Box 10">
            <a:extLst>
              <a:ext uri="{FF2B5EF4-FFF2-40B4-BE49-F238E27FC236}">
                <a16:creationId xmlns:a16="http://schemas.microsoft.com/office/drawing/2014/main" id="{021AA01C-A540-41C9-BDA6-78A3030C5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4800600"/>
            <a:ext cx="1763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Mietwagenkosten</a:t>
            </a:r>
          </a:p>
        </p:txBody>
      </p:sp>
      <p:grpSp>
        <p:nvGrpSpPr>
          <p:cNvPr id="54290" name="Group 18">
            <a:extLst>
              <a:ext uri="{FF2B5EF4-FFF2-40B4-BE49-F238E27FC236}">
                <a16:creationId xmlns:a16="http://schemas.microsoft.com/office/drawing/2014/main" id="{01430E63-66B2-49F9-A640-0FCC3A2618E4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2895600"/>
            <a:ext cx="3733800" cy="1905000"/>
            <a:chOff x="1536" y="1824"/>
            <a:chExt cx="2352" cy="1200"/>
          </a:xfrm>
        </p:grpSpPr>
        <p:sp>
          <p:nvSpPr>
            <p:cNvPr id="18445" name="Oval 5">
              <a:extLst>
                <a:ext uri="{FF2B5EF4-FFF2-40B4-BE49-F238E27FC236}">
                  <a16:creationId xmlns:a16="http://schemas.microsoft.com/office/drawing/2014/main" id="{49CBBD66-0B81-4ECD-81FB-E38C02BAFD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160"/>
              <a:ext cx="1392" cy="57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de-DE" altLang="de-DE" b="0">
                  <a:latin typeface="Arial" panose="020B0604020202020204" pitchFamily="34" charset="0"/>
                </a:rPr>
                <a:t>Versicherungsumfang</a:t>
              </a:r>
            </a:p>
          </p:txBody>
        </p:sp>
        <p:sp>
          <p:nvSpPr>
            <p:cNvPr id="18446" name="Line 11">
              <a:extLst>
                <a:ext uri="{FF2B5EF4-FFF2-40B4-BE49-F238E27FC236}">
                  <a16:creationId xmlns:a16="http://schemas.microsoft.com/office/drawing/2014/main" id="{A7FF3C01-4CB6-449A-87B2-22DCB74843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1872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8447" name="Line 12">
              <a:extLst>
                <a:ext uri="{FF2B5EF4-FFF2-40B4-BE49-F238E27FC236}">
                  <a16:creationId xmlns:a16="http://schemas.microsoft.com/office/drawing/2014/main" id="{740A223C-6A96-4EA2-8BF7-407A27BA8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536" y="1920"/>
              <a:ext cx="768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8448" name="Line 13">
              <a:extLst>
                <a:ext uri="{FF2B5EF4-FFF2-40B4-BE49-F238E27FC236}">
                  <a16:creationId xmlns:a16="http://schemas.microsoft.com/office/drawing/2014/main" id="{E910762C-3BC2-4E75-9473-D28DEDB8E1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2640"/>
              <a:ext cx="768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8449" name="Line 14">
              <a:extLst>
                <a:ext uri="{FF2B5EF4-FFF2-40B4-BE49-F238E27FC236}">
                  <a16:creationId xmlns:a16="http://schemas.microsoft.com/office/drawing/2014/main" id="{A10F32E6-3959-4388-974D-D31D68CF89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1824"/>
              <a:ext cx="576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8450" name="Line 15">
              <a:extLst>
                <a:ext uri="{FF2B5EF4-FFF2-40B4-BE49-F238E27FC236}">
                  <a16:creationId xmlns:a16="http://schemas.microsoft.com/office/drawing/2014/main" id="{0FB28794-7E8A-40AA-8261-1253B63CA1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2" y="2640"/>
              <a:ext cx="576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8451" name="Line 16">
              <a:extLst>
                <a:ext uri="{FF2B5EF4-FFF2-40B4-BE49-F238E27FC236}">
                  <a16:creationId xmlns:a16="http://schemas.microsoft.com/office/drawing/2014/main" id="{402E0670-1CBA-47EC-BBFE-113F70B90D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736"/>
              <a:ext cx="0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4289" name="Text Box 17">
            <a:extLst>
              <a:ext uri="{FF2B5EF4-FFF2-40B4-BE49-F238E27FC236}">
                <a16:creationId xmlns:a16="http://schemas.microsoft.com/office/drawing/2014/main" id="{CCF0F272-6375-4928-88FB-6D85082ED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800600"/>
            <a:ext cx="1403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b="0">
                <a:latin typeface="Arial" panose="020B0604020202020204" pitchFamily="34" charset="0"/>
              </a:rPr>
              <a:t>Rechtsschutz</a:t>
            </a:r>
          </a:p>
        </p:txBody>
      </p:sp>
      <p:sp>
        <p:nvSpPr>
          <p:cNvPr id="18444" name="Rectangle 19">
            <a:extLst>
              <a:ext uri="{FF2B5EF4-FFF2-40B4-BE49-F238E27FC236}">
                <a16:creationId xmlns:a16="http://schemas.microsoft.com/office/drawing/2014/main" id="{3D2A3A9D-B423-422B-B0A2-5FC98C6DA86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867400" y="6248400"/>
            <a:ext cx="8382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chemeClr val="bg1"/>
                </a:solidFill>
              </a:rPr>
              <a:t>Leistungen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4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4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utoUpdateAnimBg="0"/>
      <p:bldP spid="54278" grpId="0" autoUpdateAnimBg="0"/>
      <p:bldP spid="54279" grpId="0" autoUpdateAnimBg="0"/>
      <p:bldP spid="54280" grpId="0" autoUpdateAnimBg="0"/>
      <p:bldP spid="54281" grpId="0" autoUpdateAnimBg="0"/>
      <p:bldP spid="54282" grpId="0" autoUpdateAnimBg="0"/>
      <p:bldP spid="5428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>
            <a:extLst>
              <a:ext uri="{FF2B5EF4-FFF2-40B4-BE49-F238E27FC236}">
                <a16:creationId xmlns:a16="http://schemas.microsoft.com/office/drawing/2014/main" id="{F2DAC6B3-8962-4641-8FF1-22E93E28F5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676400"/>
            <a:ext cx="833438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459" name="Text Box 3">
            <a:extLst>
              <a:ext uri="{FF2B5EF4-FFF2-40B4-BE49-F238E27FC236}">
                <a16:creationId xmlns:a16="http://schemas.microsoft.com/office/drawing/2014/main" id="{CBEEA58C-0F09-42F1-9760-CDBDD8EDA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143000"/>
            <a:ext cx="668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de-DE" altLang="de-DE" sz="2000">
                <a:solidFill>
                  <a:srgbClr val="0000FF"/>
                </a:solidFill>
                <a:latin typeface="Arial" panose="020B0604020202020204" pitchFamily="34" charset="0"/>
              </a:rPr>
              <a:t>Verhaltens- und Verfahrensweise bei Schadenseintritt</a:t>
            </a:r>
          </a:p>
        </p:txBody>
      </p:sp>
      <p:sp>
        <p:nvSpPr>
          <p:cNvPr id="53255" name="Text Box 7">
            <a:extLst>
              <a:ext uri="{FF2B5EF4-FFF2-40B4-BE49-F238E27FC236}">
                <a16:creationId xmlns:a16="http://schemas.microsoft.com/office/drawing/2014/main" id="{1ACBC3FA-0E2B-4E40-B36F-4496CB219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1889125"/>
            <a:ext cx="619283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Meldung an unmittelbaren Vorgesetzten, z.B. Gruppenführer, </a:t>
            </a:r>
          </a:p>
          <a:p>
            <a:r>
              <a:rPr lang="de-DE" altLang="de-DE" b="0">
                <a:latin typeface="Arial" panose="020B0604020202020204" pitchFamily="34" charset="0"/>
              </a:rPr>
              <a:t>  Wehrführer, Ausbilder!</a:t>
            </a:r>
          </a:p>
          <a:p>
            <a:r>
              <a:rPr lang="de-DE" altLang="de-DE" b="0">
                <a:latin typeface="Arial" panose="020B0604020202020204" pitchFamily="34" charset="0"/>
              </a:rPr>
              <a:t>  </a:t>
            </a:r>
            <a:r>
              <a:rPr lang="de-DE" altLang="de-DE" b="0">
                <a:solidFill>
                  <a:srgbClr val="CC3300"/>
                </a:solidFill>
                <a:latin typeface="Arial" panose="020B0604020202020204" pitchFamily="34" charset="0"/>
              </a:rPr>
              <a:t>Wichtig ist zur Dokumentation ein Vermerk bzw. bei Verletzungen</a:t>
            </a:r>
          </a:p>
          <a:p>
            <a:r>
              <a:rPr lang="de-DE" altLang="de-DE" b="0">
                <a:solidFill>
                  <a:srgbClr val="CC3300"/>
                </a:solidFill>
                <a:latin typeface="Arial" panose="020B0604020202020204" pitchFamily="34" charset="0"/>
              </a:rPr>
              <a:t>  eine Eintragung im Verbandbuch!</a:t>
            </a:r>
            <a:endParaRPr lang="de-DE" altLang="de-DE" b="0">
              <a:latin typeface="Arial" panose="020B0604020202020204" pitchFamily="34" charset="0"/>
            </a:endParaRP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8EF23249-FB0F-4D07-9BB8-65B4220B0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8525" y="3108325"/>
            <a:ext cx="42354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Soweit erforderlich, Arzt aufsuchen!</a:t>
            </a:r>
          </a:p>
          <a:p>
            <a:r>
              <a:rPr lang="de-DE" altLang="de-DE" b="0">
                <a:latin typeface="Arial" panose="020B0604020202020204" pitchFamily="34" charset="0"/>
              </a:rPr>
              <a:t>  </a:t>
            </a:r>
            <a:r>
              <a:rPr lang="de-DE" altLang="de-DE" b="0">
                <a:solidFill>
                  <a:srgbClr val="CC3300"/>
                </a:solidFill>
                <a:latin typeface="Arial" panose="020B0604020202020204" pitchFamily="34" charset="0"/>
              </a:rPr>
              <a:t>Wichtig: Hinweis auf Feuerwehrdienstunfall!</a:t>
            </a:r>
            <a:endParaRPr lang="de-DE" altLang="de-DE" b="0">
              <a:latin typeface="Arial" panose="020B0604020202020204" pitchFamily="34" charset="0"/>
            </a:endParaRP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D9EB3B88-E461-442C-9249-E1EF6678A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935413"/>
            <a:ext cx="7005638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de-DE" altLang="de-DE" b="0">
                <a:latin typeface="Arial" panose="020B0604020202020204" pitchFamily="34" charset="0"/>
              </a:rPr>
              <a:t> Sofern ärztliche Behandlung erforderlich wurde, ist grundsätzlich innerhalb</a:t>
            </a:r>
          </a:p>
          <a:p>
            <a:r>
              <a:rPr lang="de-DE" altLang="de-DE" b="0">
                <a:latin typeface="Arial" panose="020B0604020202020204" pitchFamily="34" charset="0"/>
              </a:rPr>
              <a:t>  von 3 Tagen eine Unfallanzeige über den Dienstweg bei der Unfallkasse </a:t>
            </a:r>
          </a:p>
          <a:p>
            <a:r>
              <a:rPr lang="de-DE" altLang="de-DE" b="0">
                <a:latin typeface="Arial" panose="020B0604020202020204" pitchFamily="34" charset="0"/>
              </a:rPr>
              <a:t>  Rheinland – Pfalz einzureichen.</a:t>
            </a:r>
          </a:p>
          <a:p>
            <a:r>
              <a:rPr lang="de-DE" altLang="de-DE" sz="1400" b="0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19463" name="Rectangle 10">
            <a:extLst>
              <a:ext uri="{FF2B5EF4-FFF2-40B4-BE49-F238E27FC236}">
                <a16:creationId xmlns:a16="http://schemas.microsoft.com/office/drawing/2014/main" id="{A3F24EC6-0C73-40B1-907E-58D7FDAB2D9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34000" y="6248400"/>
            <a:ext cx="12192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de-DE" altLang="de-DE" sz="800">
                <a:solidFill>
                  <a:schemeClr val="bg1"/>
                </a:solidFill>
              </a:rPr>
              <a:t>Verhalten bei Schaden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5" grpId="0" autoUpdateAnimBg="0"/>
      <p:bldP spid="53256" grpId="0" autoUpdateAnimBg="0"/>
      <p:bldP spid="53257" grpId="0" autoUpdateAnimBg="0"/>
    </p:bldLst>
  </p:timing>
</p:sld>
</file>

<file path=ppt/theme/theme1.xml><?xml version="1.0" encoding="utf-8"?>
<a:theme xmlns:a="http://schemas.openxmlformats.org/drawingml/2006/main" name="_KAB-Folien-Layout-längsformat">
  <a:themeElements>
    <a:clrScheme name="_KAB-Folien-Layout-längsforma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_KAB-Folien-Layout-längsforma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de-DE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_KAB-Folien-Layout-längsforma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_KAB-Folien-Layout-längsforma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_KAB-Folien-Layout-längsforma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123EBF4CCD79D4D8C8EF4B2ACD9B815" ma:contentTypeVersion="2" ma:contentTypeDescription="Ein neues Dokument erstellen." ma:contentTypeScope="" ma:versionID="94b98f797358a7f7c1a626100ba504cf">
  <xsd:schema xmlns:xsd="http://www.w3.org/2001/XMLSchema" xmlns:xs="http://www.w3.org/2001/XMLSchema" xmlns:p="http://schemas.microsoft.com/office/2006/metadata/properties" xmlns:ns2="2daf07dc-52ac-4d71-aac0-a4dbd7e2abbc" targetNamespace="http://schemas.microsoft.com/office/2006/metadata/properties" ma:root="true" ma:fieldsID="062a018d03d773cb00a95205dca85d34" ns2:_="">
    <xsd:import namespace="2daf07dc-52ac-4d71-aac0-a4dbd7e2abbc"/>
    <xsd:element name="properties">
      <xsd:complexType>
        <xsd:sequence>
          <xsd:element name="documentManagement">
            <xsd:complexType>
              <xsd:all>
                <xsd:element ref="ns2:Thema" minOccurs="0"/>
                <xsd:element ref="ns2:Dokumen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af07dc-52ac-4d71-aac0-a4dbd7e2abbc" elementFormDefault="qualified">
    <xsd:import namespace="http://schemas.microsoft.com/office/2006/documentManagement/types"/>
    <xsd:import namespace="http://schemas.microsoft.com/office/infopath/2007/PartnerControls"/>
    <xsd:element name="Thema" ma:index="8" nillable="true" ma:displayName="Thema" ma:format="RadioButtons" ma:internalName="Thema">
      <xsd:simpleType>
        <xsd:restriction base="dms:Choice">
          <xsd:enumeration value="Atemschutzgeräteträger"/>
          <xsd:enumeration value="Bootsführer"/>
          <xsd:enumeration value="CSA Atemschutzgeräteträger"/>
          <xsd:enumeration value="Einführung zum Ausbilderheft"/>
          <xsd:enumeration value="KAB in der FwDV 2"/>
          <xsd:enumeration value="Konzept"/>
          <xsd:enumeration value="Leiter"/>
          <xsd:enumeration value="Maschinist"/>
          <xsd:enumeration value="Sprechfunk analog"/>
          <xsd:enumeration value="Sprechfunk digital"/>
          <xsd:enumeration value="Truppführer"/>
          <xsd:enumeration value="Truppmann Teil 1"/>
          <xsd:enumeration value="Truppmann Teil 2"/>
          <xsd:enumeration value="Veröffentlichungen"/>
        </xsd:restriction>
      </xsd:simpleType>
    </xsd:element>
    <xsd:element name="Dokumente" ma:index="9" nillable="true" ma:displayName="Dokumente" ma:format="RadioButtons" ma:internalName="Dokumente">
      <xsd:simpleType>
        <xsd:restriction base="dms:Choice">
          <xsd:enumeration value="Ausbilderheft"/>
          <xsd:enumeration value="Teilnehmerheft"/>
          <xsd:enumeration value="Präsentationen"/>
          <xsd:enumeration value="Schriftverkeh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 xmlns="2daf07dc-52ac-4d71-aac0-a4dbd7e2abbc">Truppmann Teil 1</Thema>
    <Dokumente xmlns="2daf07dc-52ac-4d71-aac0-a4dbd7e2abbc">Präsentationen</Dokumente>
  </documentManagement>
</p:properties>
</file>

<file path=customXml/itemProps1.xml><?xml version="1.0" encoding="utf-8"?>
<ds:datastoreItem xmlns:ds="http://schemas.openxmlformats.org/officeDocument/2006/customXml" ds:itemID="{529DBCAA-3680-40A2-AE13-E615E015DA51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7FDEBEE-A9EF-48BE-9A32-9DAE40F5C1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af07dc-52ac-4d71-aac0-a4dbd7e2ab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3927B9-16BF-4713-818C-0236791438F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D:\Programme\Microsoft Office\Vorlagen\Präsentationen\_KAB-Folien-Layout-längsformat.pot</Template>
  <TotalTime>0</TotalTime>
  <Words>255</Words>
  <Application>Microsoft Office PowerPoint</Application>
  <PresentationFormat>Bildschirmpräsentation (4:3)</PresentationFormat>
  <Paragraphs>59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Times New Roman</vt:lpstr>
      <vt:lpstr>Arial</vt:lpstr>
      <vt:lpstr>_KAB-Folien-Layout-längsformat</vt:lpstr>
      <vt:lpstr>Deckblatt</vt:lpstr>
      <vt:lpstr>Gesetzl. Versicherungsschutz</vt:lpstr>
      <vt:lpstr>Leistungen</vt:lpstr>
      <vt:lpstr>Leistungen</vt:lpstr>
      <vt:lpstr>Verhalten bei Schaden</vt:lpstr>
    </vt:vector>
  </TitlesOfParts>
  <Company>Packard Bell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Permeation</dc:title>
  <dc:creator>Andreas Heine</dc:creator>
  <cp:lastModifiedBy>Flemming Götz</cp:lastModifiedBy>
  <cp:revision>117</cp:revision>
  <cp:lastPrinted>2005-03-15T14:58:29Z</cp:lastPrinted>
  <dcterms:created xsi:type="dcterms:W3CDTF">1999-07-18T10:17:05Z</dcterms:created>
  <dcterms:modified xsi:type="dcterms:W3CDTF">2024-07-18T11:20:37Z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25900.0000000000</vt:lpwstr>
  </property>
</Properties>
</file>