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0"/>
  </p:notesMasterIdLst>
  <p:sldIdLst>
    <p:sldId id="267" r:id="rId5"/>
    <p:sldId id="283" r:id="rId6"/>
    <p:sldId id="268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0" r:id="rId17"/>
    <p:sldId id="281" r:id="rId18"/>
    <p:sldId id="282" r:id="rId19"/>
  </p:sldIdLst>
  <p:sldSz cx="9144000" cy="6858000" type="screen4x3"/>
  <p:notesSz cx="6888163" cy="10020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1194" y="120"/>
      </p:cViewPr>
      <p:guideLst>
        <p:guide orient="horz" pos="24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2D2074-1B3E-4732-8894-1CB79B2CF3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164CE14-F80D-4C33-9D20-94E39945F4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6A0F557-7D1E-4F0D-84AC-CF471FAC9BB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3325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04FFC837-C85A-43F0-B6C7-573C7860D7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DA5981FA-7006-4AB0-B6B7-74D1FAC760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24381B68-D3BC-4108-8F3B-AE1FE31D8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fld id="{B585ADFB-62E5-4583-B62D-2A6EC7EAE61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034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962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1149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830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555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169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56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8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49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353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169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F69470E-18F5-4CF1-8798-2A5D47C79B5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"/>
            <a:ext cx="8297863" cy="6281738"/>
            <a:chOff x="336" y="144"/>
            <a:chExt cx="5227" cy="3957"/>
          </a:xfrm>
        </p:grpSpPr>
        <p:sp>
          <p:nvSpPr>
            <p:cNvPr id="1027" name="Text Box 3">
              <a:extLst>
                <a:ext uri="{FF2B5EF4-FFF2-40B4-BE49-F238E27FC236}">
                  <a16:creationId xmlns:a16="http://schemas.microsoft.com/office/drawing/2014/main" id="{B47C553D-2EA4-454A-9F39-98FB641AE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de-DE" altLang="de-DE" sz="1000" b="1"/>
                <a:t>Feuerwehr-Kreisausbildung</a:t>
              </a:r>
            </a:p>
            <a:p>
              <a:pPr algn="ctr">
                <a:defRPr/>
              </a:pPr>
              <a:r>
                <a:rPr lang="de-DE" altLang="de-DE" sz="1000" b="1"/>
                <a:t>Rheinland-Pfalz</a:t>
              </a:r>
              <a:endParaRPr lang="de-DE" altLang="de-DE" sz="1600" b="1"/>
            </a:p>
          </p:txBody>
        </p:sp>
        <p:sp>
          <p:nvSpPr>
            <p:cNvPr id="1028" name="Text Box 4">
              <a:extLst>
                <a:ext uri="{FF2B5EF4-FFF2-40B4-BE49-F238E27FC236}">
                  <a16:creationId xmlns:a16="http://schemas.microsoft.com/office/drawing/2014/main" id="{872B1180-9E64-4329-BFE2-933B1C2C1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44"/>
              <a:ext cx="1723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 b="1" dirty="0"/>
                <a:t>Lehrgang: Truppmann -Teil 1- Grundausbildung</a:t>
              </a:r>
            </a:p>
            <a:p>
              <a:pPr>
                <a:defRPr/>
              </a:pPr>
              <a:r>
                <a:rPr lang="de-DE" altLang="de-DE" sz="800" b="1" dirty="0"/>
                <a:t>Thema:      Gerätekunde</a:t>
              </a:r>
            </a:p>
            <a:p>
              <a:pPr>
                <a:defRPr/>
              </a:pPr>
              <a:r>
                <a:rPr lang="de-DE" altLang="de-DE" sz="800" b="1" dirty="0"/>
                <a:t>                   -Persönliche Ausrüstung /</a:t>
              </a:r>
            </a:p>
            <a:p>
              <a:pPr>
                <a:defRPr/>
              </a:pPr>
              <a:r>
                <a:rPr lang="de-DE" altLang="de-DE" sz="800" b="1" dirty="0"/>
                <a:t>                    Warnkleidung / Anlegen der Ausrüstung-</a:t>
              </a:r>
            </a:p>
            <a:p>
              <a:pPr>
                <a:defRPr/>
              </a:pPr>
              <a:r>
                <a:rPr lang="de-DE" altLang="de-DE" sz="800" b="1" dirty="0"/>
                <a:t>Stand</a:t>
              </a:r>
              <a:r>
                <a:rPr lang="de-DE" altLang="de-DE" sz="800" b="1"/>
                <a:t>:        02/2021</a:t>
              </a:r>
              <a:endParaRPr lang="de-DE" altLang="de-DE" sz="1000" b="1" dirty="0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7CD5D156-0696-40A4-82BC-1ABAB1DDC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C8951C95-C07C-4CD1-AFA4-41B474637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7" descr="Rplfarb3">
              <a:extLst>
                <a:ext uri="{FF2B5EF4-FFF2-40B4-BE49-F238E27FC236}">
                  <a16:creationId xmlns:a16="http://schemas.microsoft.com/office/drawing/2014/main" id="{1784EB51-3065-42E1-B024-B654ABDFA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>
              <a:extLst>
                <a:ext uri="{FF2B5EF4-FFF2-40B4-BE49-F238E27FC236}">
                  <a16:creationId xmlns:a16="http://schemas.microsoft.com/office/drawing/2014/main" id="{D54DDD9A-C49B-468D-A6DA-F91AFB96C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888"/>
              <a:ext cx="19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/>
                <a:t>© Feuerwehr- und Katastrophenschutzakademie Rheinland-Pfalz</a:t>
              </a:r>
            </a:p>
            <a:p>
              <a:pPr>
                <a:defRPr/>
              </a:pPr>
              <a:r>
                <a:rPr lang="de-DE" altLang="de-DE" sz="800"/>
                <a:t>Bildquelle: LFKS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>
            <a:extLst>
              <a:ext uri="{FF2B5EF4-FFF2-40B4-BE49-F238E27FC236}">
                <a16:creationId xmlns:a16="http://schemas.microsoft.com/office/drawing/2014/main" id="{38A6DDBE-95BB-4AF9-B502-8B987A193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1984375"/>
            <a:ext cx="6924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5" name="Rectangle 111">
            <a:extLst>
              <a:ext uri="{FF2B5EF4-FFF2-40B4-BE49-F238E27FC236}">
                <a16:creationId xmlns:a16="http://schemas.microsoft.com/office/drawing/2014/main" id="{5FD0D94A-607E-4D57-B392-B51B6CB25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046288"/>
            <a:ext cx="191611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6" name="Rectangle 112">
            <a:extLst>
              <a:ext uri="{FF2B5EF4-FFF2-40B4-BE49-F238E27FC236}">
                <a16:creationId xmlns:a16="http://schemas.microsoft.com/office/drawing/2014/main" id="{16ED7278-30BB-40B7-83AC-0C0D1CA3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062163"/>
            <a:ext cx="1914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7" name="Rectangle 113">
            <a:extLst>
              <a:ext uri="{FF2B5EF4-FFF2-40B4-BE49-F238E27FC236}">
                <a16:creationId xmlns:a16="http://schemas.microsoft.com/office/drawing/2014/main" id="{87E524AF-EE29-4ACD-BB37-E374D789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078038"/>
            <a:ext cx="19129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8" name="Rectangle 114">
            <a:extLst>
              <a:ext uri="{FF2B5EF4-FFF2-40B4-BE49-F238E27FC236}">
                <a16:creationId xmlns:a16="http://schemas.microsoft.com/office/drawing/2014/main" id="{8FCAF7AD-8BD9-45C5-B570-33A468D87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093913"/>
            <a:ext cx="19113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rgbClr val="000000"/>
                </a:solidFill>
              </a:rPr>
              <a:t>Lehrgang:</a:t>
            </a:r>
            <a:endParaRPr lang="de-DE" altLang="de-DE" b="1"/>
          </a:p>
        </p:txBody>
      </p:sp>
      <p:sp>
        <p:nvSpPr>
          <p:cNvPr id="3079" name="Rectangle 115">
            <a:extLst>
              <a:ext uri="{FF2B5EF4-FFF2-40B4-BE49-F238E27FC236}">
                <a16:creationId xmlns:a16="http://schemas.microsoft.com/office/drawing/2014/main" id="{7CC5F305-9259-4102-8071-0E3977900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046288"/>
            <a:ext cx="50387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80" name="Rectangle 116">
            <a:extLst>
              <a:ext uri="{FF2B5EF4-FFF2-40B4-BE49-F238E27FC236}">
                <a16:creationId xmlns:a16="http://schemas.microsoft.com/office/drawing/2014/main" id="{CE9EDF93-E02F-4BE5-8D62-669EE75C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062163"/>
            <a:ext cx="50371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81" name="Rectangle 117">
            <a:extLst>
              <a:ext uri="{FF2B5EF4-FFF2-40B4-BE49-F238E27FC236}">
                <a16:creationId xmlns:a16="http://schemas.microsoft.com/office/drawing/2014/main" id="{307AA7CC-8123-472C-9A4A-74CBBCDD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078038"/>
            <a:ext cx="50355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82" name="Rectangle 118">
            <a:extLst>
              <a:ext uri="{FF2B5EF4-FFF2-40B4-BE49-F238E27FC236}">
                <a16:creationId xmlns:a16="http://schemas.microsoft.com/office/drawing/2014/main" id="{12907E1B-A19C-4302-8866-22ECBB36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093913"/>
            <a:ext cx="50339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rgbClr val="000000"/>
                </a:solidFill>
              </a:rPr>
              <a:t>Truppmannausbildung Teil 1</a:t>
            </a:r>
            <a:endParaRPr lang="de-DE" altLang="de-DE" b="1"/>
          </a:p>
        </p:txBody>
      </p:sp>
      <p:sp>
        <p:nvSpPr>
          <p:cNvPr id="3083" name="Rectangle 119">
            <a:extLst>
              <a:ext uri="{FF2B5EF4-FFF2-40B4-BE49-F238E27FC236}">
                <a16:creationId xmlns:a16="http://schemas.microsoft.com/office/drawing/2014/main" id="{11A782BF-5EBA-42C3-90BA-616247C8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473325"/>
            <a:ext cx="5080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84" name="Rectangle 120">
            <a:extLst>
              <a:ext uri="{FF2B5EF4-FFF2-40B4-BE49-F238E27FC236}">
                <a16:creationId xmlns:a16="http://schemas.microsoft.com/office/drawing/2014/main" id="{6F35267A-5D2A-4623-BF6D-7014F245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489200"/>
            <a:ext cx="50784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85" name="Rectangle 121">
            <a:extLst>
              <a:ext uri="{FF2B5EF4-FFF2-40B4-BE49-F238E27FC236}">
                <a16:creationId xmlns:a16="http://schemas.microsoft.com/office/drawing/2014/main" id="{4C20B560-3C98-4221-A9F2-FE261E23B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505075"/>
            <a:ext cx="50768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86" name="Rectangle 122">
            <a:extLst>
              <a:ext uri="{FF2B5EF4-FFF2-40B4-BE49-F238E27FC236}">
                <a16:creationId xmlns:a16="http://schemas.microsoft.com/office/drawing/2014/main" id="{9B973DC1-2282-47D3-B294-582488EED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520950"/>
            <a:ext cx="5075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rgbClr val="000000"/>
                </a:solidFill>
              </a:rPr>
              <a:t>(Grundausbildungslehrgang)</a:t>
            </a:r>
            <a:endParaRPr lang="de-DE" altLang="de-DE" b="1"/>
          </a:p>
        </p:txBody>
      </p:sp>
      <p:sp>
        <p:nvSpPr>
          <p:cNvPr id="3087" name="Rectangle 123">
            <a:extLst>
              <a:ext uri="{FF2B5EF4-FFF2-40B4-BE49-F238E27FC236}">
                <a16:creationId xmlns:a16="http://schemas.microsoft.com/office/drawing/2014/main" id="{4F8592C3-21CE-42DA-957D-8C557A37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4346575"/>
            <a:ext cx="71532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88" name="Rectangle 124">
            <a:extLst>
              <a:ext uri="{FF2B5EF4-FFF2-40B4-BE49-F238E27FC236}">
                <a16:creationId xmlns:a16="http://schemas.microsoft.com/office/drawing/2014/main" id="{FD5E2476-3718-429C-B02C-DDA221C1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584575"/>
            <a:ext cx="738981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89" name="Rectangle 125">
            <a:extLst>
              <a:ext uri="{FF2B5EF4-FFF2-40B4-BE49-F238E27FC236}">
                <a16:creationId xmlns:a16="http://schemas.microsoft.com/office/drawing/2014/main" id="{68EEC2A4-5916-45E6-ADB3-5BC41284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3636963"/>
            <a:ext cx="6792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90" name="Rectangle 126">
            <a:extLst>
              <a:ext uri="{FF2B5EF4-FFF2-40B4-BE49-F238E27FC236}">
                <a16:creationId xmlns:a16="http://schemas.microsoft.com/office/drawing/2014/main" id="{940DAC78-BD14-40D7-9B0A-A25E9DB1A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725" y="3654425"/>
            <a:ext cx="6296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91" name="Rectangle 127">
            <a:extLst>
              <a:ext uri="{FF2B5EF4-FFF2-40B4-BE49-F238E27FC236}">
                <a16:creationId xmlns:a16="http://schemas.microsoft.com/office/drawing/2014/main" id="{E35CA890-5D0A-4367-96BD-8994650A8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656013"/>
            <a:ext cx="5008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92" name="Rectangle 128">
            <a:extLst>
              <a:ext uri="{FF2B5EF4-FFF2-40B4-BE49-F238E27FC236}">
                <a16:creationId xmlns:a16="http://schemas.microsoft.com/office/drawing/2014/main" id="{349D4B06-7205-4DF3-9A7E-86E4DEED2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671888"/>
            <a:ext cx="583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rgbClr val="3333CC"/>
                </a:solidFill>
              </a:rPr>
              <a:t>6. Unterrichtseinheit: Gerätekunde</a:t>
            </a:r>
            <a:endParaRPr lang="de-DE" altLang="de-DE" b="1"/>
          </a:p>
        </p:txBody>
      </p:sp>
      <p:sp>
        <p:nvSpPr>
          <p:cNvPr id="3093" name="Rectangle 129">
            <a:extLst>
              <a:ext uri="{FF2B5EF4-FFF2-40B4-BE49-F238E27FC236}">
                <a16:creationId xmlns:a16="http://schemas.microsoft.com/office/drawing/2014/main" id="{2EC3AD3A-F129-44C9-AFB9-4CEB2BE8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4276725"/>
            <a:ext cx="58261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94" name="Rectangle 130">
            <a:extLst>
              <a:ext uri="{FF2B5EF4-FFF2-40B4-BE49-F238E27FC236}">
                <a16:creationId xmlns:a16="http://schemas.microsoft.com/office/drawing/2014/main" id="{7A59A0E3-650B-42CC-95B6-4A27EC005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4329113"/>
            <a:ext cx="4845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rgbClr val="0000CC"/>
                </a:solidFill>
              </a:rPr>
              <a:t>6.1 Persönliche Ausrüstung / Mindestausrüstung /</a:t>
            </a:r>
          </a:p>
          <a:p>
            <a:r>
              <a:rPr lang="de-DE" altLang="de-DE" sz="1600" b="1">
                <a:solidFill>
                  <a:srgbClr val="0000CC"/>
                </a:solidFill>
              </a:rPr>
              <a:t>      ergänzende Ausrüstung / Warnkleidung /</a:t>
            </a:r>
          </a:p>
          <a:p>
            <a:r>
              <a:rPr lang="de-DE" altLang="de-DE" sz="1600" b="1">
                <a:solidFill>
                  <a:srgbClr val="0000CC"/>
                </a:solidFill>
              </a:rPr>
              <a:t>      Anlegen der Ausrüstung</a:t>
            </a:r>
            <a:endParaRPr lang="de-DE" altLang="de-DE" sz="1600" b="1"/>
          </a:p>
        </p:txBody>
      </p:sp>
      <p:sp>
        <p:nvSpPr>
          <p:cNvPr id="3095" name="Rectangle 134">
            <a:extLst>
              <a:ext uri="{FF2B5EF4-FFF2-40B4-BE49-F238E27FC236}">
                <a16:creationId xmlns:a16="http://schemas.microsoft.com/office/drawing/2014/main" id="{189BF2DF-98E0-44A9-B498-79BAAE4EC3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867400" y="6248400"/>
            <a:ext cx="9144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Deckblatt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D3A10ADF-FAF4-429D-88E5-E604D8352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871538"/>
            <a:ext cx="430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20FDCEFD-5297-439D-A7FA-A0C71CB8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143000"/>
            <a:ext cx="486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Spezielle persönliche Schutzausrüstung</a:t>
            </a:r>
            <a:endParaRPr lang="de-DE" altLang="de-DE" b="1"/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D22B054C-F333-4A3A-9333-9F2975C7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2076450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4941" name="Group 13">
            <a:extLst>
              <a:ext uri="{FF2B5EF4-FFF2-40B4-BE49-F238E27FC236}">
                <a16:creationId xmlns:a16="http://schemas.microsoft.com/office/drawing/2014/main" id="{84EE135A-BF20-40D9-A311-326F953B72A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48000"/>
            <a:ext cx="1517650" cy="2119313"/>
            <a:chOff x="1200" y="1920"/>
            <a:chExt cx="956" cy="1335"/>
          </a:xfrm>
        </p:grpSpPr>
        <p:pic>
          <p:nvPicPr>
            <p:cNvPr id="12298" name="Picture 4">
              <a:extLst>
                <a:ext uri="{FF2B5EF4-FFF2-40B4-BE49-F238E27FC236}">
                  <a16:creationId xmlns:a16="http://schemas.microsoft.com/office/drawing/2014/main" id="{92A65CAF-B033-4047-985F-77986FF4B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920"/>
              <a:ext cx="861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Text Box 11">
              <a:extLst>
                <a:ext uri="{FF2B5EF4-FFF2-40B4-BE49-F238E27FC236}">
                  <a16:creationId xmlns:a16="http://schemas.microsoft.com/office/drawing/2014/main" id="{EE3E3EAF-846A-41B6-82AF-7B3E59BA9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24"/>
              <a:ext cx="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Gummistiefel</a:t>
              </a:r>
            </a:p>
          </p:txBody>
        </p:sp>
      </p:grpSp>
      <p:grpSp>
        <p:nvGrpSpPr>
          <p:cNvPr id="124942" name="Group 14">
            <a:extLst>
              <a:ext uri="{FF2B5EF4-FFF2-40B4-BE49-F238E27FC236}">
                <a16:creationId xmlns:a16="http://schemas.microsoft.com/office/drawing/2014/main" id="{A5C87AD7-44D7-41B1-9464-5D70B5C767D6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133600"/>
            <a:ext cx="1463675" cy="3033713"/>
            <a:chOff x="3168" y="1344"/>
            <a:chExt cx="922" cy="1911"/>
          </a:xfrm>
        </p:grpSpPr>
        <p:pic>
          <p:nvPicPr>
            <p:cNvPr id="12296" name="Picture 3">
              <a:extLst>
                <a:ext uri="{FF2B5EF4-FFF2-40B4-BE49-F238E27FC236}">
                  <a16:creationId xmlns:a16="http://schemas.microsoft.com/office/drawing/2014/main" id="{14577BB3-8482-4698-917A-35A79B5B6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344"/>
              <a:ext cx="922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12">
              <a:extLst>
                <a:ext uri="{FF2B5EF4-FFF2-40B4-BE49-F238E27FC236}">
                  <a16:creationId xmlns:a16="http://schemas.microsoft.com/office/drawing/2014/main" id="{682A33F4-3979-4794-AC5A-31DF2E7D5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7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Wathosen</a:t>
              </a:r>
              <a:endParaRPr lang="de-DE" altLang="de-DE" sz="1600"/>
            </a:p>
          </p:txBody>
        </p:sp>
      </p:grpSp>
      <p:sp>
        <p:nvSpPr>
          <p:cNvPr id="12295" name="Rectangle 15">
            <a:extLst>
              <a:ext uri="{FF2B5EF4-FFF2-40B4-BE49-F238E27FC236}">
                <a16:creationId xmlns:a16="http://schemas.microsoft.com/office/drawing/2014/main" id="{01CA1ADE-6DBF-4395-B41C-10DAB08229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410200" y="6248400"/>
            <a:ext cx="1600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900">
                <a:solidFill>
                  <a:schemeClr val="bg1"/>
                </a:solidFill>
              </a:rPr>
              <a:t>Spez. pers. Schutzausrüstung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1565CAA0-497E-426E-833C-84D3DDDF4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1347788"/>
            <a:ext cx="430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AE51152B-00E4-4802-9DEF-8E3E3398F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1143000"/>
            <a:ext cx="4868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b="1">
                <a:solidFill>
                  <a:srgbClr val="0000CC"/>
                </a:solidFill>
              </a:rPr>
              <a:t>Spezielle persönliche Schutzausrüstung</a:t>
            </a:r>
          </a:p>
          <a:p>
            <a:pPr algn="ctr"/>
            <a:r>
              <a:rPr lang="de-DE" altLang="de-DE" b="1">
                <a:solidFill>
                  <a:srgbClr val="0000CC"/>
                </a:solidFill>
              </a:rPr>
              <a:t>Schnittschutzkleidung</a:t>
            </a:r>
            <a:endParaRPr lang="de-DE" altLang="de-DE" b="1"/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FA239671-FB9B-462D-B525-CAE269CF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1976438"/>
            <a:ext cx="2395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5978" name="Group 26">
            <a:extLst>
              <a:ext uri="{FF2B5EF4-FFF2-40B4-BE49-F238E27FC236}">
                <a16:creationId xmlns:a16="http://schemas.microsoft.com/office/drawing/2014/main" id="{5CE65954-F8EA-4A56-87F7-9D3CB87F79DF}"/>
              </a:ext>
            </a:extLst>
          </p:cNvPr>
          <p:cNvGrpSpPr>
            <a:grpSpLocks/>
          </p:cNvGrpSpPr>
          <p:nvPr/>
        </p:nvGrpSpPr>
        <p:grpSpPr bwMode="auto">
          <a:xfrm>
            <a:off x="1793875" y="2105025"/>
            <a:ext cx="3241675" cy="3411538"/>
            <a:chOff x="1130" y="1326"/>
            <a:chExt cx="2042" cy="2149"/>
          </a:xfrm>
        </p:grpSpPr>
        <p:sp>
          <p:nvSpPr>
            <p:cNvPr id="13322" name="Rectangle 11">
              <a:extLst>
                <a:ext uri="{FF2B5EF4-FFF2-40B4-BE49-F238E27FC236}">
                  <a16:creationId xmlns:a16="http://schemas.microsoft.com/office/drawing/2014/main" id="{B61E944B-D524-4BC6-8F09-109BB0EAE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1789"/>
              <a:ext cx="757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3323" name="Rectangle 14">
              <a:extLst>
                <a:ext uri="{FF2B5EF4-FFF2-40B4-BE49-F238E27FC236}">
                  <a16:creationId xmlns:a16="http://schemas.microsoft.com/office/drawing/2014/main" id="{D0BBE176-575A-42D6-9848-709973E45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606"/>
              <a:ext cx="16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13324" name="Picture 17" descr="IMG_0633">
              <a:extLst>
                <a:ext uri="{FF2B5EF4-FFF2-40B4-BE49-F238E27FC236}">
                  <a16:creationId xmlns:a16="http://schemas.microsoft.com/office/drawing/2014/main" id="{61AF79CA-67F4-46F2-A11C-66E826154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0" y="1326"/>
              <a:ext cx="1418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 Box 21">
              <a:extLst>
                <a:ext uri="{FF2B5EF4-FFF2-40B4-BE49-F238E27FC236}">
                  <a16:creationId xmlns:a16="http://schemas.microsoft.com/office/drawing/2014/main" id="{347C183C-2282-4A52-A563-673A0EF06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" y="3242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Schnittschutzhose</a:t>
              </a:r>
            </a:p>
          </p:txBody>
        </p:sp>
      </p:grpSp>
      <p:grpSp>
        <p:nvGrpSpPr>
          <p:cNvPr id="125979" name="Group 27">
            <a:extLst>
              <a:ext uri="{FF2B5EF4-FFF2-40B4-BE49-F238E27FC236}">
                <a16:creationId xmlns:a16="http://schemas.microsoft.com/office/drawing/2014/main" id="{13313D5E-86F0-4F25-949F-9358CA0C274F}"/>
              </a:ext>
            </a:extLst>
          </p:cNvPr>
          <p:cNvGrpSpPr>
            <a:grpSpLocks/>
          </p:cNvGrpSpPr>
          <p:nvPr/>
        </p:nvGrpSpPr>
        <p:grpSpPr bwMode="auto">
          <a:xfrm>
            <a:off x="5035550" y="2160588"/>
            <a:ext cx="2560638" cy="1979612"/>
            <a:chOff x="3648" y="1632"/>
            <a:chExt cx="1133" cy="989"/>
          </a:xfrm>
        </p:grpSpPr>
        <p:pic>
          <p:nvPicPr>
            <p:cNvPr id="13320" name="Picture 3">
              <a:extLst>
                <a:ext uri="{FF2B5EF4-FFF2-40B4-BE49-F238E27FC236}">
                  <a16:creationId xmlns:a16="http://schemas.microsoft.com/office/drawing/2014/main" id="{A62E1057-5F18-480E-B4F9-CEECC9AAA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632"/>
              <a:ext cx="95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22">
              <a:extLst>
                <a:ext uri="{FF2B5EF4-FFF2-40B4-BE49-F238E27FC236}">
                  <a16:creationId xmlns:a16="http://schemas.microsoft.com/office/drawing/2014/main" id="{D1F4F8DE-331B-426F-8374-12304E6CE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6" y="2437"/>
              <a:ext cx="111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Forsthelm mit Visier</a:t>
              </a:r>
            </a:p>
          </p:txBody>
        </p:sp>
      </p:grpSp>
      <p:sp>
        <p:nvSpPr>
          <p:cNvPr id="13319" name="Rectangle 28">
            <a:extLst>
              <a:ext uri="{FF2B5EF4-FFF2-40B4-BE49-F238E27FC236}">
                <a16:creationId xmlns:a16="http://schemas.microsoft.com/office/drawing/2014/main" id="{D63917EA-7962-42CC-975C-4D43930037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334000" y="61722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Schnittschutzkleidung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6F727499-ADA9-454F-BB8F-CCFD8799B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1222375"/>
            <a:ext cx="3938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35445550-26BF-49A2-A6D6-D4062EC76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143000"/>
            <a:ext cx="438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b="1">
                <a:solidFill>
                  <a:srgbClr val="0000CC"/>
                </a:solidFill>
              </a:rPr>
              <a:t>Spezielle persönliche Schutzausrüstung</a:t>
            </a:r>
            <a:endParaRPr lang="de-DE" altLang="de-DE" b="1"/>
          </a:p>
        </p:txBody>
      </p:sp>
      <p:sp>
        <p:nvSpPr>
          <p:cNvPr id="14340" name="Rectangle 8">
            <a:extLst>
              <a:ext uri="{FF2B5EF4-FFF2-40B4-BE49-F238E27FC236}">
                <a16:creationId xmlns:a16="http://schemas.microsoft.com/office/drawing/2014/main" id="{F3F17969-019A-4A8B-94C6-FDF9160F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431165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6995" name="Group 19">
            <a:extLst>
              <a:ext uri="{FF2B5EF4-FFF2-40B4-BE49-F238E27FC236}">
                <a16:creationId xmlns:a16="http://schemas.microsoft.com/office/drawing/2014/main" id="{12EA9B17-675A-4BCA-BBD7-8CF4BD3253CA}"/>
              </a:ext>
            </a:extLst>
          </p:cNvPr>
          <p:cNvGrpSpPr>
            <a:grpSpLocks/>
          </p:cNvGrpSpPr>
          <p:nvPr/>
        </p:nvGrpSpPr>
        <p:grpSpPr bwMode="auto">
          <a:xfrm>
            <a:off x="4083050" y="2133600"/>
            <a:ext cx="1358900" cy="2332038"/>
            <a:chOff x="2572" y="1344"/>
            <a:chExt cx="856" cy="1469"/>
          </a:xfrm>
        </p:grpSpPr>
        <p:pic>
          <p:nvPicPr>
            <p:cNvPr id="14352" name="Picture 3">
              <a:extLst>
                <a:ext uri="{FF2B5EF4-FFF2-40B4-BE49-F238E27FC236}">
                  <a16:creationId xmlns:a16="http://schemas.microsoft.com/office/drawing/2014/main" id="{797B67EF-F8FA-4C6B-90BB-83D9AC07F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" y="1344"/>
              <a:ext cx="85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Rectangle 9">
              <a:extLst>
                <a:ext uri="{FF2B5EF4-FFF2-40B4-BE49-F238E27FC236}">
                  <a16:creationId xmlns:a16="http://schemas.microsoft.com/office/drawing/2014/main" id="{8EBC8E3C-B700-49F6-96F8-581599FD9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4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rgbClr val="000000"/>
                  </a:solidFill>
                </a:rPr>
                <a:t>Form I</a:t>
              </a:r>
              <a:endParaRPr lang="de-DE" altLang="de-DE" sz="1800" b="1"/>
            </a:p>
          </p:txBody>
        </p:sp>
      </p:grpSp>
      <p:grpSp>
        <p:nvGrpSpPr>
          <p:cNvPr id="126996" name="Group 20">
            <a:extLst>
              <a:ext uri="{FF2B5EF4-FFF2-40B4-BE49-F238E27FC236}">
                <a16:creationId xmlns:a16="http://schemas.microsoft.com/office/drawing/2014/main" id="{8DCF0F96-CC0F-4BBC-B1A4-D18AC0420CA3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2133600"/>
            <a:ext cx="1365250" cy="2332038"/>
            <a:chOff x="3486" y="1344"/>
            <a:chExt cx="860" cy="1469"/>
          </a:xfrm>
        </p:grpSpPr>
        <p:pic>
          <p:nvPicPr>
            <p:cNvPr id="14350" name="Picture 4">
              <a:extLst>
                <a:ext uri="{FF2B5EF4-FFF2-40B4-BE49-F238E27FC236}">
                  <a16:creationId xmlns:a16="http://schemas.microsoft.com/office/drawing/2014/main" id="{DBAE3D3A-E757-4291-969D-5406BE5FD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" y="1344"/>
              <a:ext cx="860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Rectangle 11">
              <a:extLst>
                <a:ext uri="{FF2B5EF4-FFF2-40B4-BE49-F238E27FC236}">
                  <a16:creationId xmlns:a16="http://schemas.microsoft.com/office/drawing/2014/main" id="{A86C52B5-7380-43AC-BF29-734899A79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640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rgbClr val="000000"/>
                  </a:solidFill>
                </a:rPr>
                <a:t>Form II</a:t>
              </a:r>
              <a:endParaRPr lang="de-DE" altLang="de-DE" b="1"/>
            </a:p>
          </p:txBody>
        </p:sp>
      </p:grpSp>
      <p:grpSp>
        <p:nvGrpSpPr>
          <p:cNvPr id="126997" name="Group 21">
            <a:extLst>
              <a:ext uri="{FF2B5EF4-FFF2-40B4-BE49-F238E27FC236}">
                <a16:creationId xmlns:a16="http://schemas.microsoft.com/office/drawing/2014/main" id="{EDD1705F-E613-4998-A520-DB209C3BBC82}"/>
              </a:ext>
            </a:extLst>
          </p:cNvPr>
          <p:cNvGrpSpPr>
            <a:grpSpLocks/>
          </p:cNvGrpSpPr>
          <p:nvPr/>
        </p:nvGrpSpPr>
        <p:grpSpPr bwMode="auto">
          <a:xfrm>
            <a:off x="6985000" y="2133600"/>
            <a:ext cx="1349375" cy="2332038"/>
            <a:chOff x="4400" y="1344"/>
            <a:chExt cx="850" cy="1469"/>
          </a:xfrm>
        </p:grpSpPr>
        <p:pic>
          <p:nvPicPr>
            <p:cNvPr id="14348" name="Picture 5">
              <a:extLst>
                <a:ext uri="{FF2B5EF4-FFF2-40B4-BE49-F238E27FC236}">
                  <a16:creationId xmlns:a16="http://schemas.microsoft.com/office/drawing/2014/main" id="{96F77485-F4BE-4E34-AB9B-D8352CE27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1344"/>
              <a:ext cx="850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Rectangle 13">
              <a:extLst>
                <a:ext uri="{FF2B5EF4-FFF2-40B4-BE49-F238E27FC236}">
                  <a16:creationId xmlns:a16="http://schemas.microsoft.com/office/drawing/2014/main" id="{DFC73C14-84A8-42EE-8356-4CBB11A2E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640"/>
              <a:ext cx="4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rgbClr val="000000"/>
                  </a:solidFill>
                </a:rPr>
                <a:t>Form III</a:t>
              </a:r>
              <a:endParaRPr lang="de-DE" altLang="de-DE" b="1"/>
            </a:p>
          </p:txBody>
        </p:sp>
      </p:grpSp>
      <p:grpSp>
        <p:nvGrpSpPr>
          <p:cNvPr id="126994" name="Group 18">
            <a:extLst>
              <a:ext uri="{FF2B5EF4-FFF2-40B4-BE49-F238E27FC236}">
                <a16:creationId xmlns:a16="http://schemas.microsoft.com/office/drawing/2014/main" id="{DD9EC817-234E-482E-BEEA-28DB0F49481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14600"/>
            <a:ext cx="2722563" cy="3143250"/>
            <a:chOff x="672" y="1584"/>
            <a:chExt cx="1715" cy="1980"/>
          </a:xfrm>
        </p:grpSpPr>
        <p:sp>
          <p:nvSpPr>
            <p:cNvPr id="14346" name="Rectangle 15">
              <a:extLst>
                <a:ext uri="{FF2B5EF4-FFF2-40B4-BE49-F238E27FC236}">
                  <a16:creationId xmlns:a16="http://schemas.microsoft.com/office/drawing/2014/main" id="{7BE5B7A1-9ACF-44A9-9928-70C9C2F76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584"/>
              <a:ext cx="1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rgbClr val="000000"/>
                  </a:solidFill>
                </a:rPr>
                <a:t>Hitzeschutzkleidung</a:t>
              </a:r>
              <a:endParaRPr lang="de-DE" altLang="de-DE" sz="1800" b="1"/>
            </a:p>
          </p:txBody>
        </p:sp>
        <p:pic>
          <p:nvPicPr>
            <p:cNvPr id="14347" name="Picture 16">
              <a:extLst>
                <a:ext uri="{FF2B5EF4-FFF2-40B4-BE49-F238E27FC236}">
                  <a16:creationId xmlns:a16="http://schemas.microsoft.com/office/drawing/2014/main" id="{4EBDB1A8-1BAD-45EC-A3FF-6EE691A7A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48"/>
              <a:ext cx="1715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5" name="Rectangle 22">
            <a:extLst>
              <a:ext uri="{FF2B5EF4-FFF2-40B4-BE49-F238E27FC236}">
                <a16:creationId xmlns:a16="http://schemas.microsoft.com/office/drawing/2014/main" id="{5DC4B699-5C51-40C0-92BD-A4EB56D926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410200" y="62484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Hitzeschutzkleidung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79CBC540-3484-46DB-9B8A-B2B409BB5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584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Checkliste zur persönlichen Schutzausrüstung</a:t>
            </a:r>
          </a:p>
        </p:txBody>
      </p:sp>
      <p:grpSp>
        <p:nvGrpSpPr>
          <p:cNvPr id="130055" name="Group 7">
            <a:extLst>
              <a:ext uri="{FF2B5EF4-FFF2-40B4-BE49-F238E27FC236}">
                <a16:creationId xmlns:a16="http://schemas.microsoft.com/office/drawing/2014/main" id="{D92A12D4-03BC-4395-94C2-36729FC90BF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600200"/>
            <a:ext cx="7385050" cy="2014538"/>
            <a:chOff x="720" y="1008"/>
            <a:chExt cx="4652" cy="1269"/>
          </a:xfrm>
        </p:grpSpPr>
        <p:sp>
          <p:nvSpPr>
            <p:cNvPr id="15368" name="Text Box 3">
              <a:extLst>
                <a:ext uri="{FF2B5EF4-FFF2-40B4-BE49-F238E27FC236}">
                  <a16:creationId xmlns:a16="http://schemas.microsoft.com/office/drawing/2014/main" id="{1BA3833F-F0D3-4ED9-AB88-B051DC5AC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008"/>
              <a:ext cx="4652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Helm: </a:t>
              </a:r>
            </a:p>
            <a:p>
              <a:r>
                <a:rPr lang="de-DE" altLang="de-DE" sz="1800"/>
                <a:t>- richtige Größe</a:t>
              </a:r>
            </a:p>
            <a:p>
              <a:r>
                <a:rPr lang="de-DE" altLang="de-DE" sz="1800"/>
                <a:t>- auf Kopfform und -größe eingestellt</a:t>
              </a:r>
            </a:p>
            <a:p>
              <a:r>
                <a:rPr lang="de-DE" altLang="de-DE" sz="1800"/>
                <a:t>- Kinnriemen eingestellt und geschlossen</a:t>
              </a:r>
            </a:p>
            <a:p>
              <a:r>
                <a:rPr lang="de-DE" altLang="de-DE" sz="1800"/>
                <a:t>- Nackenschutz über den Kragen der Einsatzjacke  gelegt</a:t>
              </a:r>
            </a:p>
            <a:p>
              <a:r>
                <a:rPr lang="de-DE" altLang="de-DE" sz="1800"/>
                <a:t>- Helmvisier gereinigt</a:t>
              </a:r>
            </a:p>
            <a:p>
              <a:r>
                <a:rPr lang="de-DE" altLang="de-DE" sz="1800"/>
                <a:t>- Keine nicht zugelassenen Zubehörteile (Lampen etc. angeschlossen).</a:t>
              </a:r>
            </a:p>
          </p:txBody>
        </p:sp>
        <p:pic>
          <p:nvPicPr>
            <p:cNvPr id="15369" name="Picture 5" descr="IMG_0637">
              <a:extLst>
                <a:ext uri="{FF2B5EF4-FFF2-40B4-BE49-F238E27FC236}">
                  <a16:creationId xmlns:a16="http://schemas.microsoft.com/office/drawing/2014/main" id="{653438F3-0AFA-4F4E-BF85-A3D9A7556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008"/>
              <a:ext cx="83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056" name="Group 8">
            <a:extLst>
              <a:ext uri="{FF2B5EF4-FFF2-40B4-BE49-F238E27FC236}">
                <a16:creationId xmlns:a16="http://schemas.microsoft.com/office/drawing/2014/main" id="{0DDC4AD6-F7B1-4FCB-869A-28A88712BB8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733800"/>
            <a:ext cx="6896100" cy="2289175"/>
            <a:chOff x="720" y="2352"/>
            <a:chExt cx="4344" cy="1442"/>
          </a:xfrm>
        </p:grpSpPr>
        <p:sp>
          <p:nvSpPr>
            <p:cNvPr id="15366" name="Text Box 4">
              <a:extLst>
                <a:ext uri="{FF2B5EF4-FFF2-40B4-BE49-F238E27FC236}">
                  <a16:creationId xmlns:a16="http://schemas.microsoft.com/office/drawing/2014/main" id="{7AFBEBCE-5E00-486D-B7E3-4DCE48AB9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352"/>
              <a:ext cx="3060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Einsatzjacke:</a:t>
              </a:r>
            </a:p>
            <a:p>
              <a:r>
                <a:rPr lang="de-DE" altLang="de-DE" sz="1800"/>
                <a:t>- trocken und imprägniert</a:t>
              </a:r>
            </a:p>
            <a:p>
              <a:r>
                <a:rPr lang="de-DE" altLang="de-DE" sz="1800"/>
                <a:t>- Reißverschluss in Ordnung und geschlossen</a:t>
              </a:r>
            </a:p>
            <a:p>
              <a:r>
                <a:rPr lang="de-DE" altLang="de-DE" sz="1800"/>
                <a:t>- Klettverschlüsse geschlossen</a:t>
              </a:r>
            </a:p>
            <a:p>
              <a:r>
                <a:rPr lang="de-DE" altLang="de-DE" sz="1800"/>
                <a:t>- Kragen hochgestellt</a:t>
              </a:r>
            </a:p>
            <a:p>
              <a:r>
                <a:rPr lang="de-DE" altLang="de-DE" sz="1800"/>
                <a:t>- Klett geschlossen</a:t>
              </a:r>
            </a:p>
            <a:p>
              <a:r>
                <a:rPr lang="de-DE" altLang="de-DE" sz="1800"/>
                <a:t>- Taschen abgedeckt</a:t>
              </a:r>
            </a:p>
            <a:p>
              <a:r>
                <a:rPr lang="de-DE" altLang="de-DE" sz="1800"/>
                <a:t>- Ärmelabschlüsse geschlossen.</a:t>
              </a:r>
            </a:p>
          </p:txBody>
        </p:sp>
        <p:pic>
          <p:nvPicPr>
            <p:cNvPr id="15367" name="Picture 6" descr="IMG_0622">
              <a:extLst>
                <a:ext uri="{FF2B5EF4-FFF2-40B4-BE49-F238E27FC236}">
                  <a16:creationId xmlns:a16="http://schemas.microsoft.com/office/drawing/2014/main" id="{959CB373-E5B1-4741-A3E7-A908B6AA5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44"/>
              <a:ext cx="79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9">
            <a:extLst>
              <a:ext uri="{FF2B5EF4-FFF2-40B4-BE49-F238E27FC236}">
                <a16:creationId xmlns:a16="http://schemas.microsoft.com/office/drawing/2014/main" id="{F943E722-CCC6-4A72-A6BB-04A0496350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334000" y="6172200"/>
            <a:ext cx="1828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Checkliste pers. Schutzausrüstung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80" name="Group 8">
            <a:extLst>
              <a:ext uri="{FF2B5EF4-FFF2-40B4-BE49-F238E27FC236}">
                <a16:creationId xmlns:a16="http://schemas.microsoft.com/office/drawing/2014/main" id="{B65396C6-9751-4DB7-AB4E-2E938B7B942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295400"/>
            <a:ext cx="6230938" cy="1905000"/>
            <a:chOff x="720" y="816"/>
            <a:chExt cx="3925" cy="1200"/>
          </a:xfrm>
        </p:grpSpPr>
        <p:sp>
          <p:nvSpPr>
            <p:cNvPr id="16393" name="Text Box 2">
              <a:extLst>
                <a:ext uri="{FF2B5EF4-FFF2-40B4-BE49-F238E27FC236}">
                  <a16:creationId xmlns:a16="http://schemas.microsoft.com/office/drawing/2014/main" id="{490685CE-EAB4-458F-ABFB-5924E4CE4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816"/>
              <a:ext cx="2684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Einsatzhose:</a:t>
              </a:r>
            </a:p>
            <a:p>
              <a:r>
                <a:rPr lang="de-DE" altLang="de-DE" sz="1800"/>
                <a:t>- richtige Größe</a:t>
              </a:r>
            </a:p>
            <a:p>
              <a:r>
                <a:rPr lang="de-DE" altLang="de-DE" sz="1800"/>
                <a:t>- trocken und imprägniert</a:t>
              </a:r>
            </a:p>
            <a:p>
              <a:r>
                <a:rPr lang="de-DE" altLang="de-DE" sz="1800"/>
                <a:t>- keine nennenswerten Beschädigungen</a:t>
              </a:r>
            </a:p>
            <a:p>
              <a:r>
                <a:rPr lang="de-DE" altLang="de-DE" sz="1800"/>
                <a:t>  (hauptsächlich im Kniebereich)</a:t>
              </a:r>
            </a:p>
            <a:p>
              <a:r>
                <a:rPr lang="de-DE" altLang="de-DE" sz="1800"/>
                <a:t>- Beinabschlüsse geschlossen</a:t>
              </a:r>
            </a:p>
          </p:txBody>
        </p:sp>
        <p:pic>
          <p:nvPicPr>
            <p:cNvPr id="16394" name="Picture 3">
              <a:extLst>
                <a:ext uri="{FF2B5EF4-FFF2-40B4-BE49-F238E27FC236}">
                  <a16:creationId xmlns:a16="http://schemas.microsoft.com/office/drawing/2014/main" id="{B192908C-3ABB-4026-87DD-13D7F201D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864"/>
              <a:ext cx="6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1081" name="Group 9">
            <a:extLst>
              <a:ext uri="{FF2B5EF4-FFF2-40B4-BE49-F238E27FC236}">
                <a16:creationId xmlns:a16="http://schemas.microsoft.com/office/drawing/2014/main" id="{D8A02E29-FD4B-4FB5-8C2D-65F13CDE9D8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657600"/>
            <a:ext cx="7264400" cy="2000250"/>
            <a:chOff x="720" y="2304"/>
            <a:chExt cx="4576" cy="1260"/>
          </a:xfrm>
        </p:grpSpPr>
        <p:sp>
          <p:nvSpPr>
            <p:cNvPr id="16389" name="Text Box 4">
              <a:extLst>
                <a:ext uri="{FF2B5EF4-FFF2-40B4-BE49-F238E27FC236}">
                  <a16:creationId xmlns:a16="http://schemas.microsoft.com/office/drawing/2014/main" id="{1888CA0C-D709-479E-8636-43827DADB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352"/>
              <a:ext cx="2460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Handschuhe:</a:t>
              </a:r>
            </a:p>
            <a:p>
              <a:r>
                <a:rPr lang="de-DE" altLang="de-DE" sz="1800"/>
                <a:t>- trocken</a:t>
              </a:r>
            </a:p>
            <a:p>
              <a:r>
                <a:rPr lang="de-DE" altLang="de-DE" sz="1800"/>
                <a:t>- richtige Größe vorhanden</a:t>
              </a:r>
            </a:p>
            <a:p>
              <a:r>
                <a:rPr lang="de-DE" altLang="de-DE" sz="1800"/>
                <a:t>- Stulpen über den Ärmeln der Jacke</a:t>
              </a:r>
            </a:p>
            <a:p>
              <a:r>
                <a:rPr lang="de-DE" altLang="de-DE" sz="1800"/>
                <a:t>- Bund unter den Ärmeln der Jacke</a:t>
              </a:r>
            </a:p>
          </p:txBody>
        </p:sp>
        <p:pic>
          <p:nvPicPr>
            <p:cNvPr id="16390" name="Picture 5">
              <a:extLst>
                <a:ext uri="{FF2B5EF4-FFF2-40B4-BE49-F238E27FC236}">
                  <a16:creationId xmlns:a16="http://schemas.microsoft.com/office/drawing/2014/main" id="{D285ABF9-57B9-40FC-A642-9140C4993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304"/>
              <a:ext cx="606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 descr="IMG_0628">
              <a:extLst>
                <a:ext uri="{FF2B5EF4-FFF2-40B4-BE49-F238E27FC236}">
                  <a16:creationId xmlns:a16="http://schemas.microsoft.com/office/drawing/2014/main" id="{FF5CFB94-BBC8-4A87-B604-247857436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304"/>
              <a:ext cx="68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>
              <a:extLst>
                <a:ext uri="{FF2B5EF4-FFF2-40B4-BE49-F238E27FC236}">
                  <a16:creationId xmlns:a16="http://schemas.microsoft.com/office/drawing/2014/main" id="{3A10CD26-3C01-4999-B14D-AE8424828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24"/>
              <a:ext cx="60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17AD3D76-B7D5-44EB-8BF8-4E748B49CF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953000" y="6172200"/>
            <a:ext cx="1676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Checkliste pers. Schutzausrüstung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02" name="Group 6">
            <a:extLst>
              <a:ext uri="{FF2B5EF4-FFF2-40B4-BE49-F238E27FC236}">
                <a16:creationId xmlns:a16="http://schemas.microsoft.com/office/drawing/2014/main" id="{1EEC9D56-302E-41A6-A4FC-4D14EFE1C4DB}"/>
              </a:ext>
            </a:extLst>
          </p:cNvPr>
          <p:cNvGrpSpPr>
            <a:grpSpLocks/>
          </p:cNvGrpSpPr>
          <p:nvPr/>
        </p:nvGrpSpPr>
        <p:grpSpPr bwMode="auto">
          <a:xfrm>
            <a:off x="974725" y="1484313"/>
            <a:ext cx="7381875" cy="4459287"/>
            <a:chOff x="614" y="935"/>
            <a:chExt cx="4650" cy="2809"/>
          </a:xfrm>
        </p:grpSpPr>
        <p:sp>
          <p:nvSpPr>
            <p:cNvPr id="17412" name="Text Box 2">
              <a:extLst>
                <a:ext uri="{FF2B5EF4-FFF2-40B4-BE49-F238E27FC236}">
                  <a16:creationId xmlns:a16="http://schemas.microsoft.com/office/drawing/2014/main" id="{017D7B0D-DE9A-40BE-BE03-BF2818786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935"/>
              <a:ext cx="3924" cy="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Stiefel:</a:t>
              </a:r>
            </a:p>
            <a:p>
              <a:r>
                <a:rPr lang="de-DE" altLang="de-DE" sz="1800"/>
                <a:t>- richtige Größe</a:t>
              </a:r>
            </a:p>
            <a:p>
              <a:r>
                <a:rPr lang="de-DE" altLang="de-DE" sz="1800"/>
                <a:t>- gereinigt</a:t>
              </a:r>
            </a:p>
            <a:p>
              <a:r>
                <a:rPr lang="de-DE" altLang="de-DE" sz="1800"/>
                <a:t>- Nässeschutz durch Pflegemittel vorhanden</a:t>
              </a:r>
            </a:p>
            <a:p>
              <a:r>
                <a:rPr lang="de-DE" altLang="de-DE" sz="1800"/>
                <a:t>- Sohlenprofil in Ordnung</a:t>
              </a:r>
            </a:p>
            <a:p>
              <a:r>
                <a:rPr lang="de-DE" altLang="de-DE" sz="1800"/>
                <a:t>- Kappenteil ohne größere Beschädigung</a:t>
              </a:r>
            </a:p>
            <a:p>
              <a:r>
                <a:rPr lang="de-DE" altLang="de-DE" sz="1800"/>
                <a:t>- bei Schnürstiefeln Schnürteil richtig eingestellt</a:t>
              </a:r>
            </a:p>
            <a:p>
              <a:r>
                <a:rPr lang="de-DE" altLang="de-DE" sz="1800"/>
                <a:t>- Schnürsenkel ohne Beschädigung</a:t>
              </a:r>
            </a:p>
            <a:p>
              <a:r>
                <a:rPr lang="de-DE" altLang="de-DE" sz="1800"/>
                <a:t>- Nässeschutz durch Pflegemittel unter dem Schnürteil</a:t>
              </a:r>
            </a:p>
            <a:p>
              <a:r>
                <a:rPr lang="de-DE" altLang="de-DE" sz="1800"/>
                <a:t>- Bei Schnürstiefeln mit Reißverschluss den Reißverschluss</a:t>
              </a:r>
            </a:p>
            <a:p>
              <a:r>
                <a:rPr lang="de-DE" altLang="de-DE" sz="1800"/>
                <a:t>  stets schließen.</a:t>
              </a:r>
            </a:p>
            <a:p>
              <a:endParaRPr lang="de-DE" altLang="de-DE" sz="1800"/>
            </a:p>
          </p:txBody>
        </p:sp>
        <p:pic>
          <p:nvPicPr>
            <p:cNvPr id="17413" name="Picture 3">
              <a:extLst>
                <a:ext uri="{FF2B5EF4-FFF2-40B4-BE49-F238E27FC236}">
                  <a16:creationId xmlns:a16="http://schemas.microsoft.com/office/drawing/2014/main" id="{B2D89F5A-B54B-4E96-8974-6FABE70D6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008"/>
              <a:ext cx="737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4">
              <a:extLst>
                <a:ext uri="{FF2B5EF4-FFF2-40B4-BE49-F238E27FC236}">
                  <a16:creationId xmlns:a16="http://schemas.microsoft.com/office/drawing/2014/main" id="{01F2D2A4-9013-4FA9-B767-56FB08657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064"/>
              <a:ext cx="704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5">
              <a:extLst>
                <a:ext uri="{FF2B5EF4-FFF2-40B4-BE49-F238E27FC236}">
                  <a16:creationId xmlns:a16="http://schemas.microsoft.com/office/drawing/2014/main" id="{D6DAEEBE-B4DD-49B2-A7FE-465FEBD11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832"/>
              <a:ext cx="74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411" name="Rectangle 7">
            <a:extLst>
              <a:ext uri="{FF2B5EF4-FFF2-40B4-BE49-F238E27FC236}">
                <a16:creationId xmlns:a16="http://schemas.microsoft.com/office/drawing/2014/main" id="{39943A12-15D9-42BB-BD3A-24AD12DC6F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105400" y="6172200"/>
            <a:ext cx="1752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Checkliste pers. Schutzausrüstung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1028">
            <a:extLst>
              <a:ext uri="{FF2B5EF4-FFF2-40B4-BE49-F238E27FC236}">
                <a16:creationId xmlns:a16="http://schemas.microsoft.com/office/drawing/2014/main" id="{59978964-9E25-4713-8F34-8BC213CD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392363"/>
            <a:ext cx="12207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33">
            <a:extLst>
              <a:ext uri="{FF2B5EF4-FFF2-40B4-BE49-F238E27FC236}">
                <a16:creationId xmlns:a16="http://schemas.microsoft.com/office/drawing/2014/main" id="{E8609100-56F2-404F-B34C-F2C4ACD4F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1222375"/>
            <a:ext cx="41767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0" name="Rectangle 1034">
            <a:extLst>
              <a:ext uri="{FF2B5EF4-FFF2-40B4-BE49-F238E27FC236}">
                <a16:creationId xmlns:a16="http://schemas.microsoft.com/office/drawing/2014/main" id="{46D19185-A194-4770-8EFC-0AAA83866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621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Persönliche Schutzausrüstung, Mindestausrüstung</a:t>
            </a:r>
            <a:endParaRPr lang="de-DE" altLang="de-DE" b="1"/>
          </a:p>
        </p:txBody>
      </p:sp>
      <p:grpSp>
        <p:nvGrpSpPr>
          <p:cNvPr id="133189" name="Group 1093">
            <a:extLst>
              <a:ext uri="{FF2B5EF4-FFF2-40B4-BE49-F238E27FC236}">
                <a16:creationId xmlns:a16="http://schemas.microsoft.com/office/drawing/2014/main" id="{F43A5BA9-23A8-400F-BE8F-D24AE8184A9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544638"/>
            <a:ext cx="3132138" cy="935037"/>
            <a:chOff x="672" y="973"/>
            <a:chExt cx="1973" cy="589"/>
          </a:xfrm>
        </p:grpSpPr>
        <p:pic>
          <p:nvPicPr>
            <p:cNvPr id="4163" name="Picture 1026">
              <a:extLst>
                <a:ext uri="{FF2B5EF4-FFF2-40B4-BE49-F238E27FC236}">
                  <a16:creationId xmlns:a16="http://schemas.microsoft.com/office/drawing/2014/main" id="{3A7FB262-DE87-4EE4-9335-3F4F45685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973"/>
              <a:ext cx="39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64" name="Rectangle 1035">
              <a:extLst>
                <a:ext uri="{FF2B5EF4-FFF2-40B4-BE49-F238E27FC236}">
                  <a16:creationId xmlns:a16="http://schemas.microsoft.com/office/drawing/2014/main" id="{B0AEA0EF-49C2-491E-8219-1DA85575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" y="1200"/>
              <a:ext cx="96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65" name="Rectangle 1036">
              <a:extLst>
                <a:ext uri="{FF2B5EF4-FFF2-40B4-BE49-F238E27FC236}">
                  <a16:creationId xmlns:a16="http://schemas.microsoft.com/office/drawing/2014/main" id="{F6C53AFA-3CC3-4488-9042-77E923A59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228"/>
              <a:ext cx="8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de-DE" altLang="de-DE" sz="1400">
                  <a:solidFill>
                    <a:srgbClr val="000000"/>
                  </a:solidFill>
                </a:rPr>
                <a:t>Feuerwehrhelm</a:t>
              </a:r>
              <a:endParaRPr lang="de-DE" altLang="de-DE" b="1"/>
            </a:p>
          </p:txBody>
        </p:sp>
        <p:sp>
          <p:nvSpPr>
            <p:cNvPr id="4166" name="Rectangle 1037">
              <a:extLst>
                <a:ext uri="{FF2B5EF4-FFF2-40B4-BE49-F238E27FC236}">
                  <a16:creationId xmlns:a16="http://schemas.microsoft.com/office/drawing/2014/main" id="{ECC6C7E1-65FF-4653-9BC3-5C0DB168A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64"/>
              <a:ext cx="9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de-DE" altLang="de-DE" sz="1400">
                  <a:solidFill>
                    <a:srgbClr val="000000"/>
                  </a:solidFill>
                </a:rPr>
                <a:t>mit Nackenschutz</a:t>
              </a:r>
              <a:endParaRPr lang="de-DE" altLang="de-DE" b="1"/>
            </a:p>
          </p:txBody>
        </p:sp>
        <p:grpSp>
          <p:nvGrpSpPr>
            <p:cNvPr id="4167" name="Group 1039">
              <a:extLst>
                <a:ext uri="{FF2B5EF4-FFF2-40B4-BE49-F238E27FC236}">
                  <a16:creationId xmlns:a16="http://schemas.microsoft.com/office/drawing/2014/main" id="{9290EA55-E454-446B-86C5-55380F2124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200"/>
              <a:ext cx="536" cy="184"/>
              <a:chOff x="1609" y="1208"/>
              <a:chExt cx="607" cy="199"/>
            </a:xfrm>
          </p:grpSpPr>
          <p:sp>
            <p:nvSpPr>
              <p:cNvPr id="4168" name="Freeform 1040">
                <a:extLst>
                  <a:ext uri="{FF2B5EF4-FFF2-40B4-BE49-F238E27FC236}">
                    <a16:creationId xmlns:a16="http://schemas.microsoft.com/office/drawing/2014/main" id="{45711CD2-829B-4BE6-8287-0B7D019FE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1236"/>
                <a:ext cx="542" cy="171"/>
              </a:xfrm>
              <a:custGeom>
                <a:avLst/>
                <a:gdLst>
                  <a:gd name="T0" fmla="*/ 0 w 1084"/>
                  <a:gd name="T1" fmla="*/ 10 h 342"/>
                  <a:gd name="T2" fmla="*/ 1 w 1084"/>
                  <a:gd name="T3" fmla="*/ 11 h 342"/>
                  <a:gd name="T4" fmla="*/ 34 w 1084"/>
                  <a:gd name="T5" fmla="*/ 1 h 342"/>
                  <a:gd name="T6" fmla="*/ 34 w 1084"/>
                  <a:gd name="T7" fmla="*/ 0 h 342"/>
                  <a:gd name="T8" fmla="*/ 0 w 1084"/>
                  <a:gd name="T9" fmla="*/ 1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4" h="342">
                    <a:moveTo>
                      <a:pt x="0" y="315"/>
                    </a:moveTo>
                    <a:lnTo>
                      <a:pt x="8" y="342"/>
                    </a:lnTo>
                    <a:lnTo>
                      <a:pt x="1084" y="27"/>
                    </a:lnTo>
                    <a:lnTo>
                      <a:pt x="1076" y="0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69" name="Freeform 1041">
                <a:extLst>
                  <a:ext uri="{FF2B5EF4-FFF2-40B4-BE49-F238E27FC236}">
                    <a16:creationId xmlns:a16="http://schemas.microsoft.com/office/drawing/2014/main" id="{536E181B-8AE6-45ED-A212-533D62F9D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1208"/>
                <a:ext cx="79" cy="70"/>
              </a:xfrm>
              <a:custGeom>
                <a:avLst/>
                <a:gdLst>
                  <a:gd name="T0" fmla="*/ 1 w 159"/>
                  <a:gd name="T1" fmla="*/ 5 h 139"/>
                  <a:gd name="T2" fmla="*/ 4 w 159"/>
                  <a:gd name="T3" fmla="*/ 1 h 139"/>
                  <a:gd name="T4" fmla="*/ 0 w 159"/>
                  <a:gd name="T5" fmla="*/ 0 h 139"/>
                  <a:gd name="T6" fmla="*/ 1 w 159"/>
                  <a:gd name="T7" fmla="*/ 5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9" h="139">
                    <a:moveTo>
                      <a:pt x="41" y="139"/>
                    </a:moveTo>
                    <a:lnTo>
                      <a:pt x="159" y="28"/>
                    </a:lnTo>
                    <a:lnTo>
                      <a:pt x="0" y="0"/>
                    </a:lnTo>
                    <a:lnTo>
                      <a:pt x="41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3190" name="Group 1094">
            <a:extLst>
              <a:ext uri="{FF2B5EF4-FFF2-40B4-BE49-F238E27FC236}">
                <a16:creationId xmlns:a16="http://schemas.microsoft.com/office/drawing/2014/main" id="{2F8BF863-98DE-4AFC-AEFB-EA369BB8BD48}"/>
              </a:ext>
            </a:extLst>
          </p:cNvPr>
          <p:cNvGrpSpPr>
            <a:grpSpLocks/>
          </p:cNvGrpSpPr>
          <p:nvPr/>
        </p:nvGrpSpPr>
        <p:grpSpPr bwMode="auto">
          <a:xfrm>
            <a:off x="4476750" y="1657350"/>
            <a:ext cx="2790825" cy="1025525"/>
            <a:chOff x="2820" y="1044"/>
            <a:chExt cx="1758" cy="646"/>
          </a:xfrm>
        </p:grpSpPr>
        <p:pic>
          <p:nvPicPr>
            <p:cNvPr id="4156" name="Picture 1027">
              <a:extLst>
                <a:ext uri="{FF2B5EF4-FFF2-40B4-BE49-F238E27FC236}">
                  <a16:creationId xmlns:a16="http://schemas.microsoft.com/office/drawing/2014/main" id="{7AEEF0E8-A018-452C-A8D5-330879705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1044"/>
              <a:ext cx="463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7" name="Rectangle 1042">
              <a:extLst>
                <a:ext uri="{FF2B5EF4-FFF2-40B4-BE49-F238E27FC236}">
                  <a16:creationId xmlns:a16="http://schemas.microsoft.com/office/drawing/2014/main" id="{946F0E63-D95A-48D8-AA11-388D2A75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1329"/>
              <a:ext cx="947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58" name="Rectangle 1043">
              <a:extLst>
                <a:ext uri="{FF2B5EF4-FFF2-40B4-BE49-F238E27FC236}">
                  <a16:creationId xmlns:a16="http://schemas.microsoft.com/office/drawing/2014/main" id="{16BED92B-8919-424F-A42C-4B3864864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1359"/>
              <a:ext cx="8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de-DE" altLang="de-DE" sz="1400">
                  <a:solidFill>
                    <a:srgbClr val="000000"/>
                  </a:solidFill>
                </a:rPr>
                <a:t> Feuerwehrhelm </a:t>
              </a:r>
              <a:endParaRPr lang="de-DE" altLang="de-DE" b="1"/>
            </a:p>
          </p:txBody>
        </p:sp>
        <p:sp>
          <p:nvSpPr>
            <p:cNvPr id="4159" name="Rectangle 1044">
              <a:extLst>
                <a:ext uri="{FF2B5EF4-FFF2-40B4-BE49-F238E27FC236}">
                  <a16:creationId xmlns:a16="http://schemas.microsoft.com/office/drawing/2014/main" id="{52CF7A4B-0D43-4D99-BC5A-901618336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1495"/>
              <a:ext cx="9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de-DE" altLang="de-DE" sz="1400">
                  <a:solidFill>
                    <a:srgbClr val="000000"/>
                  </a:solidFill>
                </a:rPr>
                <a:t>mit Nackenschutz</a:t>
              </a:r>
              <a:endParaRPr lang="de-DE" altLang="de-DE" b="1"/>
            </a:p>
          </p:txBody>
        </p:sp>
        <p:grpSp>
          <p:nvGrpSpPr>
            <p:cNvPr id="4160" name="Group 1046">
              <a:extLst>
                <a:ext uri="{FF2B5EF4-FFF2-40B4-BE49-F238E27FC236}">
                  <a16:creationId xmlns:a16="http://schemas.microsoft.com/office/drawing/2014/main" id="{B200BF37-1F1E-475B-B27C-290DACF31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8" y="1317"/>
              <a:ext cx="322" cy="125"/>
              <a:chOff x="3318" y="1317"/>
              <a:chExt cx="322" cy="125"/>
            </a:xfrm>
          </p:grpSpPr>
          <p:sp>
            <p:nvSpPr>
              <p:cNvPr id="4161" name="Freeform 1047">
                <a:extLst>
                  <a:ext uri="{FF2B5EF4-FFF2-40B4-BE49-F238E27FC236}">
                    <a16:creationId xmlns:a16="http://schemas.microsoft.com/office/drawing/2014/main" id="{862F55BE-A59A-4617-9833-246583696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345"/>
                <a:ext cx="258" cy="97"/>
              </a:xfrm>
              <a:custGeom>
                <a:avLst/>
                <a:gdLst>
                  <a:gd name="T0" fmla="*/ 16 w 516"/>
                  <a:gd name="T1" fmla="*/ 6 h 195"/>
                  <a:gd name="T2" fmla="*/ 17 w 516"/>
                  <a:gd name="T3" fmla="*/ 5 h 195"/>
                  <a:gd name="T4" fmla="*/ 1 w 516"/>
                  <a:gd name="T5" fmla="*/ 0 h 195"/>
                  <a:gd name="T6" fmla="*/ 0 w 516"/>
                  <a:gd name="T7" fmla="*/ 0 h 195"/>
                  <a:gd name="T8" fmla="*/ 16 w 516"/>
                  <a:gd name="T9" fmla="*/ 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6" h="195">
                    <a:moveTo>
                      <a:pt x="506" y="195"/>
                    </a:moveTo>
                    <a:lnTo>
                      <a:pt x="516" y="168"/>
                    </a:lnTo>
                    <a:lnTo>
                      <a:pt x="9" y="0"/>
                    </a:lnTo>
                    <a:lnTo>
                      <a:pt x="0" y="27"/>
                    </a:lnTo>
                    <a:lnTo>
                      <a:pt x="506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62" name="Freeform 1048">
                <a:extLst>
                  <a:ext uri="{FF2B5EF4-FFF2-40B4-BE49-F238E27FC236}">
                    <a16:creationId xmlns:a16="http://schemas.microsoft.com/office/drawing/2014/main" id="{E1EC8743-DD60-49E4-A259-1E93C9618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" y="1317"/>
                <a:ext cx="80" cy="69"/>
              </a:xfrm>
              <a:custGeom>
                <a:avLst/>
                <a:gdLst>
                  <a:gd name="T0" fmla="*/ 5 w 160"/>
                  <a:gd name="T1" fmla="*/ 0 h 138"/>
                  <a:gd name="T2" fmla="*/ 0 w 160"/>
                  <a:gd name="T3" fmla="*/ 1 h 138"/>
                  <a:gd name="T4" fmla="*/ 4 w 160"/>
                  <a:gd name="T5" fmla="*/ 5 h 138"/>
                  <a:gd name="T6" fmla="*/ 5 w 160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0" h="138">
                    <a:moveTo>
                      <a:pt x="160" y="0"/>
                    </a:moveTo>
                    <a:lnTo>
                      <a:pt x="0" y="23"/>
                    </a:lnTo>
                    <a:lnTo>
                      <a:pt x="115" y="138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3191" name="Group 1095">
            <a:extLst>
              <a:ext uri="{FF2B5EF4-FFF2-40B4-BE49-F238E27FC236}">
                <a16:creationId xmlns:a16="http://schemas.microsoft.com/office/drawing/2014/main" id="{D610DC0E-05FE-47B5-8BF4-7C36FC0C7EC5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276600"/>
            <a:ext cx="2870200" cy="1092200"/>
            <a:chOff x="3216" y="2064"/>
            <a:chExt cx="1808" cy="688"/>
          </a:xfrm>
        </p:grpSpPr>
        <p:pic>
          <p:nvPicPr>
            <p:cNvPr id="4148" name="Picture 1049">
              <a:extLst>
                <a:ext uri="{FF2B5EF4-FFF2-40B4-BE49-F238E27FC236}">
                  <a16:creationId xmlns:a16="http://schemas.microsoft.com/office/drawing/2014/main" id="{0454B7BC-E113-4B2B-B9BC-1514AFAC1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064"/>
              <a:ext cx="497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9" name="Rectangle 1050">
              <a:extLst>
                <a:ext uri="{FF2B5EF4-FFF2-40B4-BE49-F238E27FC236}">
                  <a16:creationId xmlns:a16="http://schemas.microsoft.com/office/drawing/2014/main" id="{C3D6D41F-3E4E-4A33-AAFD-C2F275DB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182"/>
              <a:ext cx="947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50" name="Rectangle 1051">
              <a:extLst>
                <a:ext uri="{FF2B5EF4-FFF2-40B4-BE49-F238E27FC236}">
                  <a16:creationId xmlns:a16="http://schemas.microsoft.com/office/drawing/2014/main" id="{097F904A-4D29-401C-93D3-6E3216B1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2213"/>
              <a:ext cx="8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Feuerwehrschutz-</a:t>
              </a:r>
              <a:endParaRPr lang="de-DE" altLang="de-DE" b="1"/>
            </a:p>
          </p:txBody>
        </p:sp>
        <p:sp>
          <p:nvSpPr>
            <p:cNvPr id="4151" name="Rectangle 1052">
              <a:extLst>
                <a:ext uri="{FF2B5EF4-FFF2-40B4-BE49-F238E27FC236}">
                  <a16:creationId xmlns:a16="http://schemas.microsoft.com/office/drawing/2014/main" id="{A86F8EA5-9E56-4274-8687-7981B9D0E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2349"/>
              <a:ext cx="6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Handschuhe</a:t>
              </a:r>
              <a:endParaRPr lang="de-DE" altLang="de-DE" b="1"/>
            </a:p>
          </p:txBody>
        </p:sp>
        <p:sp>
          <p:nvSpPr>
            <p:cNvPr id="4152" name="Rectangle 1053">
              <a:extLst>
                <a:ext uri="{FF2B5EF4-FFF2-40B4-BE49-F238E27FC236}">
                  <a16:creationId xmlns:a16="http://schemas.microsoft.com/office/drawing/2014/main" id="{5452A2FF-4687-40C5-8183-E7F362CA2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2484"/>
              <a:ext cx="109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(Material: Kunstfasern</a:t>
              </a:r>
            </a:p>
            <a:p>
              <a:r>
                <a:rPr lang="de-DE" altLang="de-DE" sz="1400">
                  <a:solidFill>
                    <a:srgbClr val="000000"/>
                  </a:solidFill>
                </a:rPr>
                <a:t>wie z.b. Nomex)</a:t>
              </a:r>
              <a:endParaRPr lang="de-DE" altLang="de-DE" b="1"/>
            </a:p>
          </p:txBody>
        </p:sp>
        <p:grpSp>
          <p:nvGrpSpPr>
            <p:cNvPr id="4153" name="Group 1054">
              <a:extLst>
                <a:ext uri="{FF2B5EF4-FFF2-40B4-BE49-F238E27FC236}">
                  <a16:creationId xmlns:a16="http://schemas.microsoft.com/office/drawing/2014/main" id="{E01F0C89-D875-436A-8544-D874A936A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5" y="2302"/>
              <a:ext cx="179" cy="72"/>
              <a:chOff x="3745" y="2302"/>
              <a:chExt cx="179" cy="72"/>
            </a:xfrm>
          </p:grpSpPr>
          <p:sp>
            <p:nvSpPr>
              <p:cNvPr id="4154" name="Freeform 1055">
                <a:extLst>
                  <a:ext uri="{FF2B5EF4-FFF2-40B4-BE49-F238E27FC236}">
                    <a16:creationId xmlns:a16="http://schemas.microsoft.com/office/drawing/2014/main" id="{391EA0F3-20A1-4A8A-96AA-7F50F803D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2332"/>
                <a:ext cx="111" cy="35"/>
              </a:xfrm>
              <a:custGeom>
                <a:avLst/>
                <a:gdLst>
                  <a:gd name="T0" fmla="*/ 7 w 222"/>
                  <a:gd name="T1" fmla="*/ 3 h 69"/>
                  <a:gd name="T2" fmla="*/ 7 w 222"/>
                  <a:gd name="T3" fmla="*/ 2 h 69"/>
                  <a:gd name="T4" fmla="*/ 1 w 222"/>
                  <a:gd name="T5" fmla="*/ 0 h 69"/>
                  <a:gd name="T6" fmla="*/ 0 w 222"/>
                  <a:gd name="T7" fmla="*/ 1 h 69"/>
                  <a:gd name="T8" fmla="*/ 7 w 222"/>
                  <a:gd name="T9" fmla="*/ 3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69">
                    <a:moveTo>
                      <a:pt x="218" y="69"/>
                    </a:moveTo>
                    <a:lnTo>
                      <a:pt x="222" y="43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218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55" name="Freeform 1056">
                <a:extLst>
                  <a:ext uri="{FF2B5EF4-FFF2-40B4-BE49-F238E27FC236}">
                    <a16:creationId xmlns:a16="http://schemas.microsoft.com/office/drawing/2014/main" id="{BB24F5AC-30EC-4277-9A17-3AC6B3591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2302"/>
                <a:ext cx="77" cy="72"/>
              </a:xfrm>
              <a:custGeom>
                <a:avLst/>
                <a:gdLst>
                  <a:gd name="T0" fmla="*/ 4 w 155"/>
                  <a:gd name="T1" fmla="*/ 0 h 142"/>
                  <a:gd name="T2" fmla="*/ 0 w 155"/>
                  <a:gd name="T3" fmla="*/ 2 h 142"/>
                  <a:gd name="T4" fmla="*/ 3 w 155"/>
                  <a:gd name="T5" fmla="*/ 5 h 142"/>
                  <a:gd name="T6" fmla="*/ 4 w 155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5" h="142">
                    <a:moveTo>
                      <a:pt x="155" y="0"/>
                    </a:moveTo>
                    <a:lnTo>
                      <a:pt x="0" y="44"/>
                    </a:lnTo>
                    <a:lnTo>
                      <a:pt x="127" y="14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3192" name="Group 1096">
            <a:extLst>
              <a:ext uri="{FF2B5EF4-FFF2-40B4-BE49-F238E27FC236}">
                <a16:creationId xmlns:a16="http://schemas.microsoft.com/office/drawing/2014/main" id="{8A92AC82-459E-4D0C-9571-17C483122230}"/>
              </a:ext>
            </a:extLst>
          </p:cNvPr>
          <p:cNvGrpSpPr>
            <a:grpSpLocks/>
          </p:cNvGrpSpPr>
          <p:nvPr/>
        </p:nvGrpSpPr>
        <p:grpSpPr bwMode="auto">
          <a:xfrm>
            <a:off x="5154613" y="4649788"/>
            <a:ext cx="2495550" cy="1185862"/>
            <a:chOff x="3247" y="2929"/>
            <a:chExt cx="1572" cy="747"/>
          </a:xfrm>
        </p:grpSpPr>
        <p:pic>
          <p:nvPicPr>
            <p:cNvPr id="4139" name="Picture 1031">
              <a:extLst>
                <a:ext uri="{FF2B5EF4-FFF2-40B4-BE49-F238E27FC236}">
                  <a16:creationId xmlns:a16="http://schemas.microsoft.com/office/drawing/2014/main" id="{1AE0B4D8-CDD0-433A-9B74-EE92D0E4C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" y="3213"/>
              <a:ext cx="32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0" name="Rectangle 1057">
              <a:extLst>
                <a:ext uri="{FF2B5EF4-FFF2-40B4-BE49-F238E27FC236}">
                  <a16:creationId xmlns:a16="http://schemas.microsoft.com/office/drawing/2014/main" id="{C633A770-56C9-4D8D-857D-FE993BC6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929"/>
              <a:ext cx="787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41" name="Rectangle 1058">
              <a:extLst>
                <a:ext uri="{FF2B5EF4-FFF2-40B4-BE49-F238E27FC236}">
                  <a16:creationId xmlns:a16="http://schemas.microsoft.com/office/drawing/2014/main" id="{3592A908-7397-4314-879D-0247541CE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2960"/>
              <a:ext cx="57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Feuerwehr-</a:t>
              </a:r>
              <a:endParaRPr lang="de-DE" altLang="de-DE" b="1"/>
            </a:p>
          </p:txBody>
        </p:sp>
        <p:sp>
          <p:nvSpPr>
            <p:cNvPr id="4142" name="Rectangle 1059">
              <a:extLst>
                <a:ext uri="{FF2B5EF4-FFF2-40B4-BE49-F238E27FC236}">
                  <a16:creationId xmlns:a16="http://schemas.microsoft.com/office/drawing/2014/main" id="{F0183377-F232-4D51-81F5-1DE93FC26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3095"/>
              <a:ext cx="64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Schnürstiefel</a:t>
              </a:r>
              <a:endParaRPr lang="de-DE" altLang="de-DE" b="1"/>
            </a:p>
          </p:txBody>
        </p:sp>
        <p:sp>
          <p:nvSpPr>
            <p:cNvPr id="4143" name="Rectangle 1060">
              <a:extLst>
                <a:ext uri="{FF2B5EF4-FFF2-40B4-BE49-F238E27FC236}">
                  <a16:creationId xmlns:a16="http://schemas.microsoft.com/office/drawing/2014/main" id="{011D81DE-4C51-4826-BC17-1A731B77D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3231"/>
              <a:ext cx="7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(Material: Leder</a:t>
              </a:r>
              <a:endParaRPr lang="de-DE" altLang="de-DE" b="1"/>
            </a:p>
          </p:txBody>
        </p:sp>
        <p:sp>
          <p:nvSpPr>
            <p:cNvPr id="4144" name="Rectangle 1061">
              <a:extLst>
                <a:ext uri="{FF2B5EF4-FFF2-40B4-BE49-F238E27FC236}">
                  <a16:creationId xmlns:a16="http://schemas.microsoft.com/office/drawing/2014/main" id="{F5B1BEF7-7B84-454D-A12F-CDFD36514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3366"/>
              <a:ext cx="8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oder Kunstfasern)</a:t>
              </a:r>
              <a:endParaRPr lang="de-DE" altLang="de-DE" b="1"/>
            </a:p>
          </p:txBody>
        </p:sp>
        <p:grpSp>
          <p:nvGrpSpPr>
            <p:cNvPr id="4145" name="Group 1062">
              <a:extLst>
                <a:ext uri="{FF2B5EF4-FFF2-40B4-BE49-F238E27FC236}">
                  <a16:creationId xmlns:a16="http://schemas.microsoft.com/office/drawing/2014/main" id="{FE8581BC-6F3F-4C9F-AC65-E99B78F3BB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" y="3173"/>
              <a:ext cx="324" cy="183"/>
              <a:chOff x="3531" y="3173"/>
              <a:chExt cx="324" cy="183"/>
            </a:xfrm>
          </p:grpSpPr>
          <p:sp>
            <p:nvSpPr>
              <p:cNvPr id="4146" name="Freeform 1063">
                <a:extLst>
                  <a:ext uri="{FF2B5EF4-FFF2-40B4-BE49-F238E27FC236}">
                    <a16:creationId xmlns:a16="http://schemas.microsoft.com/office/drawing/2014/main" id="{4FE2D6D2-FAEA-4F02-BAAA-473B5E919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73"/>
                <a:ext cx="266" cy="156"/>
              </a:xfrm>
              <a:custGeom>
                <a:avLst/>
                <a:gdLst>
                  <a:gd name="T0" fmla="*/ 17 w 531"/>
                  <a:gd name="T1" fmla="*/ 1 h 312"/>
                  <a:gd name="T2" fmla="*/ 17 w 531"/>
                  <a:gd name="T3" fmla="*/ 0 h 312"/>
                  <a:gd name="T4" fmla="*/ 0 w 531"/>
                  <a:gd name="T5" fmla="*/ 10 h 312"/>
                  <a:gd name="T6" fmla="*/ 1 w 531"/>
                  <a:gd name="T7" fmla="*/ 10 h 312"/>
                  <a:gd name="T8" fmla="*/ 17 w 531"/>
                  <a:gd name="T9" fmla="*/ 1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1" h="312">
                    <a:moveTo>
                      <a:pt x="531" y="24"/>
                    </a:moveTo>
                    <a:lnTo>
                      <a:pt x="517" y="0"/>
                    </a:lnTo>
                    <a:lnTo>
                      <a:pt x="0" y="289"/>
                    </a:lnTo>
                    <a:lnTo>
                      <a:pt x="14" y="312"/>
                    </a:lnTo>
                    <a:lnTo>
                      <a:pt x="53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47" name="Freeform 1064">
                <a:extLst>
                  <a:ext uri="{FF2B5EF4-FFF2-40B4-BE49-F238E27FC236}">
                    <a16:creationId xmlns:a16="http://schemas.microsoft.com/office/drawing/2014/main" id="{63077FD4-0DB3-4932-A46C-B7D89FCEA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3289"/>
                <a:ext cx="81" cy="67"/>
              </a:xfrm>
              <a:custGeom>
                <a:avLst/>
                <a:gdLst>
                  <a:gd name="T0" fmla="*/ 3 w 161"/>
                  <a:gd name="T1" fmla="*/ 0 h 135"/>
                  <a:gd name="T2" fmla="*/ 0 w 161"/>
                  <a:gd name="T3" fmla="*/ 4 h 135"/>
                  <a:gd name="T4" fmla="*/ 6 w 161"/>
                  <a:gd name="T5" fmla="*/ 3 h 135"/>
                  <a:gd name="T6" fmla="*/ 3 w 161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135">
                    <a:moveTo>
                      <a:pt x="89" y="0"/>
                    </a:moveTo>
                    <a:lnTo>
                      <a:pt x="0" y="135"/>
                    </a:lnTo>
                    <a:lnTo>
                      <a:pt x="161" y="12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3195" name="Group 1099">
            <a:extLst>
              <a:ext uri="{FF2B5EF4-FFF2-40B4-BE49-F238E27FC236}">
                <a16:creationId xmlns:a16="http://schemas.microsoft.com/office/drawing/2014/main" id="{FAFF9926-6C98-42EA-85E6-9285C884B0F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95650"/>
            <a:ext cx="2600325" cy="1309688"/>
            <a:chOff x="720" y="2076"/>
            <a:chExt cx="1638" cy="825"/>
          </a:xfrm>
        </p:grpSpPr>
        <p:pic>
          <p:nvPicPr>
            <p:cNvPr id="4129" name="Picture 1030">
              <a:extLst>
                <a:ext uri="{FF2B5EF4-FFF2-40B4-BE49-F238E27FC236}">
                  <a16:creationId xmlns:a16="http://schemas.microsoft.com/office/drawing/2014/main" id="{1DE310B1-3D1A-4058-926C-A9DF331F8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" y="2076"/>
              <a:ext cx="42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0" name="Rectangle 1065">
              <a:extLst>
                <a:ext uri="{FF2B5EF4-FFF2-40B4-BE49-F238E27FC236}">
                  <a16:creationId xmlns:a16="http://schemas.microsoft.com/office/drawing/2014/main" id="{40CEAA61-DBE9-420D-BDF7-5441082A0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48"/>
              <a:ext cx="81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31" name="Rectangle 1066">
              <a:extLst>
                <a:ext uri="{FF2B5EF4-FFF2-40B4-BE49-F238E27FC236}">
                  <a16:creationId xmlns:a16="http://schemas.microsoft.com/office/drawing/2014/main" id="{C87CEBD9-1A23-4D33-A4FC-31A931F30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496"/>
              <a:ext cx="9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de-DE" altLang="de-DE" sz="1400">
                  <a:solidFill>
                    <a:srgbClr val="000000"/>
                  </a:solidFill>
                </a:rPr>
                <a:t>Feuerwehrschutz-</a:t>
              </a:r>
              <a:endParaRPr lang="de-DE" altLang="de-DE" b="1"/>
            </a:p>
          </p:txBody>
        </p:sp>
        <p:sp>
          <p:nvSpPr>
            <p:cNvPr id="4132" name="Rectangle 1067">
              <a:extLst>
                <a:ext uri="{FF2B5EF4-FFF2-40B4-BE49-F238E27FC236}">
                  <a16:creationId xmlns:a16="http://schemas.microsoft.com/office/drawing/2014/main" id="{CD1B3043-E1A8-414B-9790-EA7AD1F68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32"/>
              <a:ext cx="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endParaRPr lang="de-DE" altLang="de-DE" b="1"/>
            </a:p>
          </p:txBody>
        </p:sp>
        <p:sp>
          <p:nvSpPr>
            <p:cNvPr id="4133" name="Rectangle 1068">
              <a:extLst>
                <a:ext uri="{FF2B5EF4-FFF2-40B4-BE49-F238E27FC236}">
                  <a16:creationId xmlns:a16="http://schemas.microsoft.com/office/drawing/2014/main" id="{B5EC0342-B9C7-4184-AAD3-F9B3337AB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" y="2632"/>
              <a:ext cx="60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handschuhe</a:t>
              </a:r>
              <a:endParaRPr lang="de-DE" altLang="de-DE" b="1"/>
            </a:p>
          </p:txBody>
        </p:sp>
        <p:sp>
          <p:nvSpPr>
            <p:cNvPr id="4134" name="Rectangle 1069">
              <a:extLst>
                <a:ext uri="{FF2B5EF4-FFF2-40B4-BE49-F238E27FC236}">
                  <a16:creationId xmlns:a16="http://schemas.microsoft.com/office/drawing/2014/main" id="{62410CBB-A3C4-4314-B05B-BED47F928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632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de-DE" altLang="de-DE" b="1"/>
            </a:p>
          </p:txBody>
        </p:sp>
        <p:sp>
          <p:nvSpPr>
            <p:cNvPr id="4135" name="Rectangle 1070">
              <a:extLst>
                <a:ext uri="{FF2B5EF4-FFF2-40B4-BE49-F238E27FC236}">
                  <a16:creationId xmlns:a16="http://schemas.microsoft.com/office/drawing/2014/main" id="{81733AEB-265E-4464-A784-C246CB4C9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67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(Material: Leder)</a:t>
              </a:r>
              <a:endParaRPr lang="de-DE" altLang="de-DE" b="1"/>
            </a:p>
          </p:txBody>
        </p:sp>
        <p:grpSp>
          <p:nvGrpSpPr>
            <p:cNvPr id="4136" name="Group 1078">
              <a:extLst>
                <a:ext uri="{FF2B5EF4-FFF2-40B4-BE49-F238E27FC236}">
                  <a16:creationId xmlns:a16="http://schemas.microsoft.com/office/drawing/2014/main" id="{470EC42A-1484-4AB9-B0A8-D756B8EE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448"/>
              <a:ext cx="252" cy="183"/>
              <a:chOff x="1633" y="2466"/>
              <a:chExt cx="252" cy="183"/>
            </a:xfrm>
          </p:grpSpPr>
          <p:sp>
            <p:nvSpPr>
              <p:cNvPr id="4137" name="Freeform 1079">
                <a:extLst>
                  <a:ext uri="{FF2B5EF4-FFF2-40B4-BE49-F238E27FC236}">
                    <a16:creationId xmlns:a16="http://schemas.microsoft.com/office/drawing/2014/main" id="{256CC0B2-E592-43E2-BAA9-3CF3D72AA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2501"/>
                <a:ext cx="199" cy="148"/>
              </a:xfrm>
              <a:custGeom>
                <a:avLst/>
                <a:gdLst>
                  <a:gd name="T0" fmla="*/ 0 w 398"/>
                  <a:gd name="T1" fmla="*/ 8 h 297"/>
                  <a:gd name="T2" fmla="*/ 1 w 398"/>
                  <a:gd name="T3" fmla="*/ 9 h 297"/>
                  <a:gd name="T4" fmla="*/ 13 w 398"/>
                  <a:gd name="T5" fmla="*/ 0 h 297"/>
                  <a:gd name="T6" fmla="*/ 12 w 398"/>
                  <a:gd name="T7" fmla="*/ 0 h 297"/>
                  <a:gd name="T8" fmla="*/ 0 w 398"/>
                  <a:gd name="T9" fmla="*/ 8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8" h="297">
                    <a:moveTo>
                      <a:pt x="0" y="275"/>
                    </a:moveTo>
                    <a:lnTo>
                      <a:pt x="16" y="297"/>
                    </a:lnTo>
                    <a:lnTo>
                      <a:pt x="398" y="22"/>
                    </a:lnTo>
                    <a:lnTo>
                      <a:pt x="383" y="0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38" name="Freeform 1080">
                <a:extLst>
                  <a:ext uri="{FF2B5EF4-FFF2-40B4-BE49-F238E27FC236}">
                    <a16:creationId xmlns:a16="http://schemas.microsoft.com/office/drawing/2014/main" id="{884DBC33-3020-4F33-A57C-013019CB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2466"/>
                <a:ext cx="80" cy="72"/>
              </a:xfrm>
              <a:custGeom>
                <a:avLst/>
                <a:gdLst>
                  <a:gd name="T0" fmla="*/ 3 w 160"/>
                  <a:gd name="T1" fmla="*/ 5 h 143"/>
                  <a:gd name="T2" fmla="*/ 5 w 160"/>
                  <a:gd name="T3" fmla="*/ 0 h 143"/>
                  <a:gd name="T4" fmla="*/ 0 w 160"/>
                  <a:gd name="T5" fmla="*/ 1 h 143"/>
                  <a:gd name="T6" fmla="*/ 3 w 160"/>
                  <a:gd name="T7" fmla="*/ 5 h 1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0" h="143">
                    <a:moveTo>
                      <a:pt x="85" y="143"/>
                    </a:moveTo>
                    <a:lnTo>
                      <a:pt x="160" y="0"/>
                    </a:lnTo>
                    <a:lnTo>
                      <a:pt x="0" y="26"/>
                    </a:lnTo>
                    <a:lnTo>
                      <a:pt x="8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3193" name="Group 1097">
            <a:extLst>
              <a:ext uri="{FF2B5EF4-FFF2-40B4-BE49-F238E27FC236}">
                <a16:creationId xmlns:a16="http://schemas.microsoft.com/office/drawing/2014/main" id="{C5A82459-4172-49AA-8081-7C5D001B6B5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800600"/>
            <a:ext cx="3449638" cy="1169988"/>
            <a:chOff x="816" y="3024"/>
            <a:chExt cx="2173" cy="737"/>
          </a:xfrm>
        </p:grpSpPr>
        <p:pic>
          <p:nvPicPr>
            <p:cNvPr id="4118" name="Picture 1029">
              <a:extLst>
                <a:ext uri="{FF2B5EF4-FFF2-40B4-BE49-F238E27FC236}">
                  <a16:creationId xmlns:a16="http://schemas.microsoft.com/office/drawing/2014/main" id="{44573A91-4CD0-4C38-8A75-E61B74966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" y="3285"/>
              <a:ext cx="383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1032">
              <a:extLst>
                <a:ext uri="{FF2B5EF4-FFF2-40B4-BE49-F238E27FC236}">
                  <a16:creationId xmlns:a16="http://schemas.microsoft.com/office/drawing/2014/main" id="{D5EAFCC2-BE66-406D-A140-BFB179670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" y="3213"/>
              <a:ext cx="40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Rectangle 1071">
              <a:extLst>
                <a:ext uri="{FF2B5EF4-FFF2-40B4-BE49-F238E27FC236}">
                  <a16:creationId xmlns:a16="http://schemas.microsoft.com/office/drawing/2014/main" id="{19FDFE8B-99CC-4ED2-88EB-25BD2D8A8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24"/>
              <a:ext cx="57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Feuerwehr-</a:t>
              </a:r>
              <a:endParaRPr lang="de-DE" altLang="de-DE" b="1"/>
            </a:p>
          </p:txBody>
        </p:sp>
        <p:sp>
          <p:nvSpPr>
            <p:cNvPr id="4121" name="Rectangle 1072">
              <a:extLst>
                <a:ext uri="{FF2B5EF4-FFF2-40B4-BE49-F238E27FC236}">
                  <a16:creationId xmlns:a16="http://schemas.microsoft.com/office/drawing/2014/main" id="{1CDF9A77-2D23-4B1B-BF38-7AA059628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160"/>
              <a:ext cx="3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Stiefel</a:t>
              </a:r>
              <a:endParaRPr lang="de-DE" altLang="de-DE" b="1"/>
            </a:p>
          </p:txBody>
        </p:sp>
        <p:sp>
          <p:nvSpPr>
            <p:cNvPr id="4122" name="Rectangle 1073">
              <a:extLst>
                <a:ext uri="{FF2B5EF4-FFF2-40B4-BE49-F238E27FC236}">
                  <a16:creationId xmlns:a16="http://schemas.microsoft.com/office/drawing/2014/main" id="{A94C0E29-CC1F-4319-8B41-61368E14A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295"/>
              <a:ext cx="8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(Material: Gummi)</a:t>
              </a:r>
              <a:endParaRPr lang="de-DE" altLang="de-DE" b="1"/>
            </a:p>
          </p:txBody>
        </p:sp>
        <p:sp>
          <p:nvSpPr>
            <p:cNvPr id="4123" name="Rectangle 1074">
              <a:extLst>
                <a:ext uri="{FF2B5EF4-FFF2-40B4-BE49-F238E27FC236}">
                  <a16:creationId xmlns:a16="http://schemas.microsoft.com/office/drawing/2014/main" id="{7408FAD0-C378-4E2F-8760-EA4B7FAE2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43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(Material: Leder)</a:t>
              </a:r>
              <a:endParaRPr lang="de-DE" altLang="de-DE" b="1"/>
            </a:p>
          </p:txBody>
        </p:sp>
        <p:grpSp>
          <p:nvGrpSpPr>
            <p:cNvPr id="4124" name="Group 1075">
              <a:extLst>
                <a:ext uri="{FF2B5EF4-FFF2-40B4-BE49-F238E27FC236}">
                  <a16:creationId xmlns:a16="http://schemas.microsoft.com/office/drawing/2014/main" id="{E83DE1F1-7CE6-45E8-B302-2C27B510C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360"/>
              <a:ext cx="180" cy="112"/>
              <a:chOff x="1715" y="3137"/>
              <a:chExt cx="180" cy="112"/>
            </a:xfrm>
          </p:grpSpPr>
          <p:sp>
            <p:nvSpPr>
              <p:cNvPr id="4127" name="Freeform 1076">
                <a:extLst>
                  <a:ext uri="{FF2B5EF4-FFF2-40B4-BE49-F238E27FC236}">
                    <a16:creationId xmlns:a16="http://schemas.microsoft.com/office/drawing/2014/main" id="{D96EEF0B-5D9E-4E30-BEA9-EEBDBEFF1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3137"/>
                <a:ext cx="124" cy="83"/>
              </a:xfrm>
              <a:custGeom>
                <a:avLst/>
                <a:gdLst>
                  <a:gd name="T0" fmla="*/ 1 w 247"/>
                  <a:gd name="T1" fmla="*/ 0 h 166"/>
                  <a:gd name="T2" fmla="*/ 0 w 247"/>
                  <a:gd name="T3" fmla="*/ 1 h 166"/>
                  <a:gd name="T4" fmla="*/ 8 w 247"/>
                  <a:gd name="T5" fmla="*/ 6 h 166"/>
                  <a:gd name="T6" fmla="*/ 8 w 247"/>
                  <a:gd name="T7" fmla="*/ 5 h 166"/>
                  <a:gd name="T8" fmla="*/ 1 w 247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7" h="166">
                    <a:moveTo>
                      <a:pt x="14" y="0"/>
                    </a:moveTo>
                    <a:lnTo>
                      <a:pt x="0" y="24"/>
                    </a:lnTo>
                    <a:lnTo>
                      <a:pt x="233" y="166"/>
                    </a:lnTo>
                    <a:lnTo>
                      <a:pt x="247" y="14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8" name="Freeform 1077">
                <a:extLst>
                  <a:ext uri="{FF2B5EF4-FFF2-40B4-BE49-F238E27FC236}">
                    <a16:creationId xmlns:a16="http://schemas.microsoft.com/office/drawing/2014/main" id="{454185B1-115C-47EB-9E1D-8B8AE95A9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" y="3180"/>
                <a:ext cx="81" cy="69"/>
              </a:xfrm>
              <a:custGeom>
                <a:avLst/>
                <a:gdLst>
                  <a:gd name="T0" fmla="*/ 0 w 161"/>
                  <a:gd name="T1" fmla="*/ 4 h 136"/>
                  <a:gd name="T2" fmla="*/ 6 w 161"/>
                  <a:gd name="T3" fmla="*/ 5 h 136"/>
                  <a:gd name="T4" fmla="*/ 3 w 161"/>
                  <a:gd name="T5" fmla="*/ 0 h 136"/>
                  <a:gd name="T6" fmla="*/ 0 w 161"/>
                  <a:gd name="T7" fmla="*/ 4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136">
                    <a:moveTo>
                      <a:pt x="0" y="125"/>
                    </a:moveTo>
                    <a:lnTo>
                      <a:pt x="161" y="136"/>
                    </a:lnTo>
                    <a:lnTo>
                      <a:pt x="74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25" name="Line 1090">
              <a:extLst>
                <a:ext uri="{FF2B5EF4-FFF2-40B4-BE49-F238E27FC236}">
                  <a16:creationId xmlns:a16="http://schemas.microsoft.com/office/drawing/2014/main" id="{2197BD4F-AE56-4287-903C-CB5760D55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3552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6" name="Line 1091">
              <a:extLst>
                <a:ext uri="{FF2B5EF4-FFF2-40B4-BE49-F238E27FC236}">
                  <a16:creationId xmlns:a16="http://schemas.microsoft.com/office/drawing/2014/main" id="{C58CAFF7-8755-43A5-8FFA-33A9ADAE8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696"/>
              <a:ext cx="67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3196" name="Group 1100">
            <a:extLst>
              <a:ext uri="{FF2B5EF4-FFF2-40B4-BE49-F238E27FC236}">
                <a16:creationId xmlns:a16="http://schemas.microsoft.com/office/drawing/2014/main" id="{53650CC0-C8C6-434E-B4BC-36B1529650A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895600"/>
            <a:ext cx="3124200" cy="1371600"/>
            <a:chOff x="672" y="1824"/>
            <a:chExt cx="1968" cy="864"/>
          </a:xfrm>
        </p:grpSpPr>
        <p:sp>
          <p:nvSpPr>
            <p:cNvPr id="4109" name="Rectangle 1081">
              <a:extLst>
                <a:ext uri="{FF2B5EF4-FFF2-40B4-BE49-F238E27FC236}">
                  <a16:creationId xmlns:a16="http://schemas.microsoft.com/office/drawing/2014/main" id="{F359617E-6F92-4F2C-8638-3A3528E4C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24"/>
              <a:ext cx="1001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0" name="Rectangle 1082">
              <a:extLst>
                <a:ext uri="{FF2B5EF4-FFF2-40B4-BE49-F238E27FC236}">
                  <a16:creationId xmlns:a16="http://schemas.microsoft.com/office/drawing/2014/main" id="{247214C2-4B52-4447-9382-BC9535E00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855"/>
              <a:ext cx="8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Feuerwehrschutz-</a:t>
              </a:r>
              <a:endParaRPr lang="de-DE" altLang="de-DE" b="1"/>
            </a:p>
          </p:txBody>
        </p:sp>
        <p:sp>
          <p:nvSpPr>
            <p:cNvPr id="4111" name="Rectangle 1083">
              <a:extLst>
                <a:ext uri="{FF2B5EF4-FFF2-40B4-BE49-F238E27FC236}">
                  <a16:creationId xmlns:a16="http://schemas.microsoft.com/office/drawing/2014/main" id="{9C0ED6A6-1747-4FD2-AE5B-A007714F3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991"/>
              <a:ext cx="100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Anzug, Einsatzjacke</a:t>
              </a:r>
              <a:endParaRPr lang="de-DE" altLang="de-DE" b="1"/>
            </a:p>
          </p:txBody>
        </p:sp>
        <p:sp>
          <p:nvSpPr>
            <p:cNvPr id="4112" name="Rectangle 1084">
              <a:extLst>
                <a:ext uri="{FF2B5EF4-FFF2-40B4-BE49-F238E27FC236}">
                  <a16:creationId xmlns:a16="http://schemas.microsoft.com/office/drawing/2014/main" id="{EA93D79D-1487-4C86-BE76-E68BE1734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2126"/>
              <a:ext cx="4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00"/>
                  </a:solidFill>
                </a:rPr>
                <a:t>und -hose</a:t>
              </a:r>
              <a:endParaRPr lang="de-DE" altLang="de-DE" b="1"/>
            </a:p>
          </p:txBody>
        </p:sp>
        <p:sp>
          <p:nvSpPr>
            <p:cNvPr id="4113" name="Freeform 1086">
              <a:extLst>
                <a:ext uri="{FF2B5EF4-FFF2-40B4-BE49-F238E27FC236}">
                  <a16:creationId xmlns:a16="http://schemas.microsoft.com/office/drawing/2014/main" id="{0D79B5A3-5FD4-4C4F-B027-CD306057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855"/>
              <a:ext cx="607" cy="156"/>
            </a:xfrm>
            <a:custGeom>
              <a:avLst/>
              <a:gdLst>
                <a:gd name="T0" fmla="*/ 0 w 1215"/>
                <a:gd name="T1" fmla="*/ 9 h 312"/>
                <a:gd name="T2" fmla="*/ 0 w 1215"/>
                <a:gd name="T3" fmla="*/ 10 h 312"/>
                <a:gd name="T4" fmla="*/ 37 w 1215"/>
                <a:gd name="T5" fmla="*/ 1 h 312"/>
                <a:gd name="T6" fmla="*/ 37 w 1215"/>
                <a:gd name="T7" fmla="*/ 0 h 312"/>
                <a:gd name="T8" fmla="*/ 0 w 1215"/>
                <a:gd name="T9" fmla="*/ 9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5" h="312">
                  <a:moveTo>
                    <a:pt x="0" y="286"/>
                  </a:moveTo>
                  <a:lnTo>
                    <a:pt x="6" y="312"/>
                  </a:lnTo>
                  <a:lnTo>
                    <a:pt x="1215" y="27"/>
                  </a:lnTo>
                  <a:lnTo>
                    <a:pt x="1209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14" name="Group 1087">
              <a:extLst>
                <a:ext uri="{FF2B5EF4-FFF2-40B4-BE49-F238E27FC236}">
                  <a16:creationId xmlns:a16="http://schemas.microsoft.com/office/drawing/2014/main" id="{067462B1-1885-40F0-9807-B9D9529B5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9" y="1855"/>
              <a:ext cx="287" cy="122"/>
              <a:chOff x="2239" y="1855"/>
              <a:chExt cx="287" cy="122"/>
            </a:xfrm>
          </p:grpSpPr>
          <p:sp>
            <p:nvSpPr>
              <p:cNvPr id="4116" name="Freeform 1088">
                <a:extLst>
                  <a:ext uri="{FF2B5EF4-FFF2-40B4-BE49-F238E27FC236}">
                    <a16:creationId xmlns:a16="http://schemas.microsoft.com/office/drawing/2014/main" id="{54EF6861-9217-4123-8B53-68FEEBAA7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855"/>
                <a:ext cx="223" cy="95"/>
              </a:xfrm>
              <a:custGeom>
                <a:avLst/>
                <a:gdLst>
                  <a:gd name="T0" fmla="*/ 0 w 447"/>
                  <a:gd name="T1" fmla="*/ 0 h 190"/>
                  <a:gd name="T2" fmla="*/ 0 w 447"/>
                  <a:gd name="T3" fmla="*/ 1 h 190"/>
                  <a:gd name="T4" fmla="*/ 13 w 447"/>
                  <a:gd name="T5" fmla="*/ 6 h 190"/>
                  <a:gd name="T6" fmla="*/ 13 w 447"/>
                  <a:gd name="T7" fmla="*/ 6 h 190"/>
                  <a:gd name="T8" fmla="*/ 0 w 447"/>
                  <a:gd name="T9" fmla="*/ 0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7" h="190">
                    <a:moveTo>
                      <a:pt x="10" y="0"/>
                    </a:moveTo>
                    <a:lnTo>
                      <a:pt x="0" y="27"/>
                    </a:lnTo>
                    <a:lnTo>
                      <a:pt x="438" y="190"/>
                    </a:lnTo>
                    <a:lnTo>
                      <a:pt x="447" y="16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" name="Freeform 1089">
                <a:extLst>
                  <a:ext uri="{FF2B5EF4-FFF2-40B4-BE49-F238E27FC236}">
                    <a16:creationId xmlns:a16="http://schemas.microsoft.com/office/drawing/2014/main" id="{653C0A51-9903-432A-B968-8C4D8E7A0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909"/>
                <a:ext cx="81" cy="68"/>
              </a:xfrm>
              <a:custGeom>
                <a:avLst/>
                <a:gdLst>
                  <a:gd name="T0" fmla="*/ 0 w 161"/>
                  <a:gd name="T1" fmla="*/ 5 h 136"/>
                  <a:gd name="T2" fmla="*/ 6 w 161"/>
                  <a:gd name="T3" fmla="*/ 4 h 136"/>
                  <a:gd name="T4" fmla="*/ 2 w 161"/>
                  <a:gd name="T5" fmla="*/ 0 h 136"/>
                  <a:gd name="T6" fmla="*/ 0 w 161"/>
                  <a:gd name="T7" fmla="*/ 5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136">
                    <a:moveTo>
                      <a:pt x="0" y="136"/>
                    </a:moveTo>
                    <a:lnTo>
                      <a:pt x="161" y="117"/>
                    </a:lnTo>
                    <a:lnTo>
                      <a:pt x="5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15" name="Line 1092">
              <a:extLst>
                <a:ext uri="{FF2B5EF4-FFF2-40B4-BE49-F238E27FC236}">
                  <a16:creationId xmlns:a16="http://schemas.microsoft.com/office/drawing/2014/main" id="{8200EDAB-8EA6-4E4A-B1DF-12BFDCD8A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872"/>
              <a:ext cx="432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08" name="Rectangle 1101">
            <a:extLst>
              <a:ext uri="{FF2B5EF4-FFF2-40B4-BE49-F238E27FC236}">
                <a16:creationId xmlns:a16="http://schemas.microsoft.com/office/drawing/2014/main" id="{CE4A03B4-E492-4B8A-BE67-81388E2FCC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105400" y="6248400"/>
            <a:ext cx="1371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PSA - Mindestausrüstung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7EB40D15-76F4-4A59-A0D4-2A1F0740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1489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>
            <a:extLst>
              <a:ext uri="{FF2B5EF4-FFF2-40B4-BE49-F238E27FC236}">
                <a16:creationId xmlns:a16="http://schemas.microsoft.com/office/drawing/2014/main" id="{889A6C13-6F5F-4739-933D-50AF3C84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17065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>
            <a:extLst>
              <a:ext uri="{FF2B5EF4-FFF2-40B4-BE49-F238E27FC236}">
                <a16:creationId xmlns:a16="http://schemas.microsoft.com/office/drawing/2014/main" id="{F1A0B5FE-D315-4D90-BC43-7F21C53C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939800"/>
            <a:ext cx="3640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07C0097F-BF32-43E6-95E7-7476493A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43000"/>
            <a:ext cx="410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Feuerwehrhelm mit Nackenschutz</a:t>
            </a:r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5428A67A-8D0D-4A03-B123-056542962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2236788"/>
            <a:ext cx="6764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7" name="Rectangle 8">
            <a:extLst>
              <a:ext uri="{FF2B5EF4-FFF2-40B4-BE49-F238E27FC236}">
                <a16:creationId xmlns:a16="http://schemas.microsoft.com/office/drawing/2014/main" id="{2AC0CF8E-781E-4506-B70C-ED31941CB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0"/>
            <a:ext cx="1716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rgbClr val="000000"/>
                </a:solidFill>
              </a:rPr>
              <a:t>Schutz gegen:</a:t>
            </a:r>
            <a:endParaRPr lang="de-DE" altLang="de-DE" b="1"/>
          </a:p>
        </p:txBody>
      </p:sp>
      <p:sp>
        <p:nvSpPr>
          <p:cNvPr id="117778" name="Text Box 18">
            <a:extLst>
              <a:ext uri="{FF2B5EF4-FFF2-40B4-BE49-F238E27FC236}">
                <a16:creationId xmlns:a16="http://schemas.microsoft.com/office/drawing/2014/main" id="{50BBDCD8-D63D-4E85-BF54-9C7EA48E0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703513"/>
            <a:ext cx="431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- Verletzungen durch herabfallende Teile</a:t>
            </a:r>
          </a:p>
        </p:txBody>
      </p:sp>
      <p:sp>
        <p:nvSpPr>
          <p:cNvPr id="117779" name="Text Box 19">
            <a:extLst>
              <a:ext uri="{FF2B5EF4-FFF2-40B4-BE49-F238E27FC236}">
                <a16:creationId xmlns:a16="http://schemas.microsoft.com/office/drawing/2014/main" id="{6277508A-2685-444C-B041-6FF2936F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135313"/>
            <a:ext cx="456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- </a:t>
            </a:r>
            <a:r>
              <a:rPr lang="de-DE" altLang="de-DE" sz="1800"/>
              <a:t>Verletzungen durch Anstoßen des Kopfes</a:t>
            </a:r>
          </a:p>
        </p:txBody>
      </p:sp>
      <p:sp>
        <p:nvSpPr>
          <p:cNvPr id="117780" name="Text Box 20">
            <a:extLst>
              <a:ext uri="{FF2B5EF4-FFF2-40B4-BE49-F238E27FC236}">
                <a16:creationId xmlns:a16="http://schemas.microsoft.com/office/drawing/2014/main" id="{D3366676-37F2-4BFB-9F2E-B9FFE63A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81400"/>
            <a:ext cx="504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- Verbrennungen durch herabfallende glühende </a:t>
            </a:r>
          </a:p>
          <a:p>
            <a:r>
              <a:rPr lang="de-DE" altLang="de-DE" sz="1800"/>
              <a:t>  oder heiße Teile an Kopf und Nacken</a:t>
            </a:r>
          </a:p>
        </p:txBody>
      </p:sp>
      <p:sp>
        <p:nvSpPr>
          <p:cNvPr id="117781" name="Text Box 21">
            <a:extLst>
              <a:ext uri="{FF2B5EF4-FFF2-40B4-BE49-F238E27FC236}">
                <a16:creationId xmlns:a16="http://schemas.microsoft.com/office/drawing/2014/main" id="{F54DC2B8-439E-491E-A9D0-10759F2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67200"/>
            <a:ext cx="432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- Flammen, Wärme, Funken oder Splitter</a:t>
            </a:r>
          </a:p>
        </p:txBody>
      </p:sp>
      <p:sp>
        <p:nvSpPr>
          <p:cNvPr id="5132" name="Rectangle 22">
            <a:extLst>
              <a:ext uri="{FF2B5EF4-FFF2-40B4-BE49-F238E27FC236}">
                <a16:creationId xmlns:a16="http://schemas.microsoft.com/office/drawing/2014/main" id="{DD3259F0-9F29-44F7-A631-77B01DDE68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029200" y="6248400"/>
            <a:ext cx="1447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Fw-Helm mit Nackenschutz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8" grpId="0" autoUpdateAnimBg="0"/>
      <p:bldP spid="117779" grpId="0" autoUpdateAnimBg="0"/>
      <p:bldP spid="117780" grpId="0" autoUpdateAnimBg="0"/>
      <p:bldP spid="11778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CDC3E483-2E84-4AB1-81CB-C4768BF1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1069975"/>
            <a:ext cx="22939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2C2C59BA-7F49-43C8-AB62-4397F6BD7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143000"/>
            <a:ext cx="422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Feuerwehrschutzanzug nach HuPF</a:t>
            </a: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89F10B98-1504-4579-8AE0-A54ACB2B6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382713"/>
            <a:ext cx="7773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0000CC"/>
                </a:solidFill>
              </a:rPr>
              <a:t>(HuPF = Herstellungs- und Prüfungsbeschreibung für eine universelle Feuerwehrschutzkleidung)</a:t>
            </a:r>
            <a:endParaRPr lang="de-DE" altLang="de-DE" sz="1600"/>
          </a:p>
        </p:txBody>
      </p:sp>
      <p:grpSp>
        <p:nvGrpSpPr>
          <p:cNvPr id="119821" name="Group 13">
            <a:extLst>
              <a:ext uri="{FF2B5EF4-FFF2-40B4-BE49-F238E27FC236}">
                <a16:creationId xmlns:a16="http://schemas.microsoft.com/office/drawing/2014/main" id="{D0D1E865-CE9E-436F-AF81-655B50FA5EC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2005013" cy="4143375"/>
            <a:chOff x="1296" y="1248"/>
            <a:chExt cx="1263" cy="2610"/>
          </a:xfrm>
        </p:grpSpPr>
        <p:pic>
          <p:nvPicPr>
            <p:cNvPr id="6155" name="Picture 3" descr="DSCF0010 bb Kopie">
              <a:extLst>
                <a:ext uri="{FF2B5EF4-FFF2-40B4-BE49-F238E27FC236}">
                  <a16:creationId xmlns:a16="http://schemas.microsoft.com/office/drawing/2014/main" id="{4EB4EC7E-26DC-4F62-AD6F-FB4CADF8F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48"/>
              <a:ext cx="1263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7">
              <a:extLst>
                <a:ext uri="{FF2B5EF4-FFF2-40B4-BE49-F238E27FC236}">
                  <a16:creationId xmlns:a16="http://schemas.microsoft.com/office/drawing/2014/main" id="{0D7CD83F-2E8A-4B8D-A991-68CE22403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120"/>
              <a:ext cx="6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HuPF 2+3</a:t>
              </a:r>
            </a:p>
          </p:txBody>
        </p:sp>
        <p:sp>
          <p:nvSpPr>
            <p:cNvPr id="6157" name="Text Box 8">
              <a:extLst>
                <a:ext uri="{FF2B5EF4-FFF2-40B4-BE49-F238E27FC236}">
                  <a16:creationId xmlns:a16="http://schemas.microsoft.com/office/drawing/2014/main" id="{53463E89-5C8D-4697-8D5A-F2B6F6202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264"/>
              <a:ext cx="1084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Jacke und Hose</a:t>
              </a:r>
            </a:p>
            <a:p>
              <a:r>
                <a:rPr lang="de-DE" altLang="de-DE" sz="1400"/>
                <a:t>für versch. Arbeiten</a:t>
              </a:r>
            </a:p>
            <a:p>
              <a:r>
                <a:rPr lang="de-DE" altLang="de-DE" sz="1400"/>
                <a:t>z.B. Techn. Hilfe</a:t>
              </a:r>
            </a:p>
            <a:p>
              <a:r>
                <a:rPr lang="de-DE" altLang="de-DE" sz="1400"/>
                <a:t>mit/ohne Reflektion</a:t>
              </a:r>
            </a:p>
          </p:txBody>
        </p:sp>
      </p:grpSp>
      <p:grpSp>
        <p:nvGrpSpPr>
          <p:cNvPr id="119822" name="Group 14">
            <a:extLst>
              <a:ext uri="{FF2B5EF4-FFF2-40B4-BE49-F238E27FC236}">
                <a16:creationId xmlns:a16="http://schemas.microsoft.com/office/drawing/2014/main" id="{27E9CE83-3074-47EB-A397-EF7FC1CF4D72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2100263" cy="3941763"/>
            <a:chOff x="3312" y="1248"/>
            <a:chExt cx="1323" cy="2483"/>
          </a:xfrm>
        </p:grpSpPr>
        <p:pic>
          <p:nvPicPr>
            <p:cNvPr id="6152" name="Picture 9" descr="DSCF0011aa Kopie">
              <a:extLst>
                <a:ext uri="{FF2B5EF4-FFF2-40B4-BE49-F238E27FC236}">
                  <a16:creationId xmlns:a16="http://schemas.microsoft.com/office/drawing/2014/main" id="{8BC520A4-9BB4-4EE9-A4EB-11F74EBDC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48"/>
              <a:ext cx="1263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0">
              <a:extLst>
                <a:ext uri="{FF2B5EF4-FFF2-40B4-BE49-F238E27FC236}">
                  <a16:creationId xmlns:a16="http://schemas.microsoft.com/office/drawing/2014/main" id="{E9BB948C-ACB4-41A4-89A8-1FD82299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20"/>
              <a:ext cx="6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HuPF 1+4</a:t>
              </a:r>
            </a:p>
          </p:txBody>
        </p:sp>
        <p:sp>
          <p:nvSpPr>
            <p:cNvPr id="6154" name="Text Box 12">
              <a:extLst>
                <a:ext uri="{FF2B5EF4-FFF2-40B4-BE49-F238E27FC236}">
                  <a16:creationId xmlns:a16="http://schemas.microsoft.com/office/drawing/2014/main" id="{AE435F92-AA31-446C-A098-D937A3759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" y="3271"/>
              <a:ext cx="118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Jacke und Hose</a:t>
              </a:r>
            </a:p>
            <a:p>
              <a:r>
                <a:rPr lang="de-DE" altLang="de-DE" sz="1400"/>
                <a:t>für Brandbekämpfung</a:t>
              </a:r>
            </a:p>
            <a:p>
              <a:r>
                <a:rPr lang="de-DE" altLang="de-DE" sz="1400"/>
                <a:t>z.B. Innenangriff</a:t>
              </a:r>
            </a:p>
          </p:txBody>
        </p:sp>
      </p:grpSp>
      <p:sp>
        <p:nvSpPr>
          <p:cNvPr id="6151" name="Rectangle 15">
            <a:extLst>
              <a:ext uri="{FF2B5EF4-FFF2-40B4-BE49-F238E27FC236}">
                <a16:creationId xmlns:a16="http://schemas.microsoft.com/office/drawing/2014/main" id="{E94AF839-831C-4C7B-9074-F49BBE0EDA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257800" y="6172200"/>
            <a:ext cx="1219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HuPF 2+3 / HuPF 1+4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8D17C9C4-9F74-45EB-8F7B-89DF8CA5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752600"/>
            <a:ext cx="47847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7171" name="Group 64">
            <a:extLst>
              <a:ext uri="{FF2B5EF4-FFF2-40B4-BE49-F238E27FC236}">
                <a16:creationId xmlns:a16="http://schemas.microsoft.com/office/drawing/2014/main" id="{FC2A78DF-2136-4A60-B497-B2F7F69C4A73}"/>
              </a:ext>
            </a:extLst>
          </p:cNvPr>
          <p:cNvGrpSpPr>
            <a:grpSpLocks/>
          </p:cNvGrpSpPr>
          <p:nvPr/>
        </p:nvGrpSpPr>
        <p:grpSpPr bwMode="auto">
          <a:xfrm>
            <a:off x="822325" y="1069975"/>
            <a:ext cx="7773988" cy="617538"/>
            <a:chOff x="518" y="674"/>
            <a:chExt cx="4897" cy="389"/>
          </a:xfrm>
        </p:grpSpPr>
        <p:sp>
          <p:nvSpPr>
            <p:cNvPr id="7192" name="Rectangle 8">
              <a:extLst>
                <a:ext uri="{FF2B5EF4-FFF2-40B4-BE49-F238E27FC236}">
                  <a16:creationId xmlns:a16="http://schemas.microsoft.com/office/drawing/2014/main" id="{118AE814-B8CF-407C-BBDB-DA8C0798E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674"/>
              <a:ext cx="144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93" name="Rectangle 9">
              <a:extLst>
                <a:ext uri="{FF2B5EF4-FFF2-40B4-BE49-F238E27FC236}">
                  <a16:creationId xmlns:a16="http://schemas.microsoft.com/office/drawing/2014/main" id="{DB7880D6-D61E-44CF-9672-1045F464A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720"/>
              <a:ext cx="26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>
                  <a:solidFill>
                    <a:srgbClr val="0000CC"/>
                  </a:solidFill>
                </a:rPr>
                <a:t>Feuerwehrschutzanzug nach HuPF</a:t>
              </a:r>
            </a:p>
          </p:txBody>
        </p:sp>
        <p:sp>
          <p:nvSpPr>
            <p:cNvPr id="7194" name="Text Box 46">
              <a:extLst>
                <a:ext uri="{FF2B5EF4-FFF2-40B4-BE49-F238E27FC236}">
                  <a16:creationId xmlns:a16="http://schemas.microsoft.com/office/drawing/2014/main" id="{73CA4EA4-C7C7-4D3F-99C1-28CAC5D12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871"/>
              <a:ext cx="48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0000CC"/>
                  </a:solidFill>
                </a:rPr>
                <a:t>(HuPF = Herstellungs- und Prüfungsbeschreibung für eine universelle Feuerwehrschutzkleidung)</a:t>
              </a:r>
              <a:endParaRPr lang="de-DE" altLang="de-DE" sz="1600"/>
            </a:p>
          </p:txBody>
        </p:sp>
      </p:grpSp>
      <p:grpSp>
        <p:nvGrpSpPr>
          <p:cNvPr id="118851" name="Group 67">
            <a:extLst>
              <a:ext uri="{FF2B5EF4-FFF2-40B4-BE49-F238E27FC236}">
                <a16:creationId xmlns:a16="http://schemas.microsoft.com/office/drawing/2014/main" id="{4BCCA8B1-401F-406F-8555-AB34A1129009}"/>
              </a:ext>
            </a:extLst>
          </p:cNvPr>
          <p:cNvGrpSpPr>
            <a:grpSpLocks/>
          </p:cNvGrpSpPr>
          <p:nvPr/>
        </p:nvGrpSpPr>
        <p:grpSpPr bwMode="auto">
          <a:xfrm>
            <a:off x="1352550" y="2432050"/>
            <a:ext cx="1219200" cy="2524125"/>
            <a:chOff x="480" y="2256"/>
            <a:chExt cx="768" cy="1590"/>
          </a:xfrm>
        </p:grpSpPr>
        <p:sp>
          <p:nvSpPr>
            <p:cNvPr id="7188" name="Rectangle 20">
              <a:extLst>
                <a:ext uri="{FF2B5EF4-FFF2-40B4-BE49-F238E27FC236}">
                  <a16:creationId xmlns:a16="http://schemas.microsoft.com/office/drawing/2014/main" id="{B4161322-C801-4D7B-B1C6-EEEBAFD25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2354"/>
              <a:ext cx="12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de-DE" altLang="de-DE" b="1"/>
            </a:p>
          </p:txBody>
        </p:sp>
        <p:pic>
          <p:nvPicPr>
            <p:cNvPr id="7189" name="Picture 44" descr="IMG_0622">
              <a:extLst>
                <a:ext uri="{FF2B5EF4-FFF2-40B4-BE49-F238E27FC236}">
                  <a16:creationId xmlns:a16="http://schemas.microsoft.com/office/drawing/2014/main" id="{096456DC-FD7C-49B7-8EB0-1C85CF1D2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256"/>
              <a:ext cx="768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 Box 55">
              <a:extLst>
                <a:ext uri="{FF2B5EF4-FFF2-40B4-BE49-F238E27FC236}">
                  <a16:creationId xmlns:a16="http://schemas.microsoft.com/office/drawing/2014/main" id="{6192A1FD-061B-4AAA-B010-7F62BFA8E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264"/>
              <a:ext cx="4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HuPF 1</a:t>
              </a:r>
            </a:p>
          </p:txBody>
        </p:sp>
        <p:sp>
          <p:nvSpPr>
            <p:cNvPr id="7191" name="Text Box 57">
              <a:extLst>
                <a:ext uri="{FF2B5EF4-FFF2-40B4-BE49-F238E27FC236}">
                  <a16:creationId xmlns:a16="http://schemas.microsoft.com/office/drawing/2014/main" id="{68EFD593-B960-42AD-805C-0CB0504BE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" y="3439"/>
              <a:ext cx="5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 b="1"/>
                <a:t>Jacke für</a:t>
              </a:r>
            </a:p>
            <a:p>
              <a:pPr algn="ctr"/>
              <a:r>
                <a:rPr lang="de-DE" altLang="de-DE" sz="1200" b="1"/>
                <a:t>Brandbe-</a:t>
              </a:r>
            </a:p>
            <a:p>
              <a:pPr algn="ctr"/>
              <a:r>
                <a:rPr lang="de-DE" altLang="de-DE" sz="1200" b="1"/>
                <a:t>kämpfung</a:t>
              </a:r>
              <a:endParaRPr lang="de-DE" altLang="de-DE" sz="1400"/>
            </a:p>
          </p:txBody>
        </p:sp>
      </p:grpSp>
      <p:grpSp>
        <p:nvGrpSpPr>
          <p:cNvPr id="118854" name="Group 70">
            <a:extLst>
              <a:ext uri="{FF2B5EF4-FFF2-40B4-BE49-F238E27FC236}">
                <a16:creationId xmlns:a16="http://schemas.microsoft.com/office/drawing/2014/main" id="{B310DFE2-1C13-4291-ACDB-E83D916EB0F3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2413000"/>
            <a:ext cx="1076325" cy="2582863"/>
            <a:chOff x="1507" y="2256"/>
            <a:chExt cx="678" cy="1627"/>
          </a:xfrm>
        </p:grpSpPr>
        <p:pic>
          <p:nvPicPr>
            <p:cNvPr id="7184" name="Picture 3">
              <a:extLst>
                <a:ext uri="{FF2B5EF4-FFF2-40B4-BE49-F238E27FC236}">
                  <a16:creationId xmlns:a16="http://schemas.microsoft.com/office/drawing/2014/main" id="{DD611B0F-FB5D-4312-891E-26C8DFB5D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256"/>
              <a:ext cx="56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Rectangle 28">
              <a:extLst>
                <a:ext uri="{FF2B5EF4-FFF2-40B4-BE49-F238E27FC236}">
                  <a16:creationId xmlns:a16="http://schemas.microsoft.com/office/drawing/2014/main" id="{5042872C-1DBB-433D-B0CA-D33774F17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588"/>
              <a:ext cx="4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86" name="Text Box 58">
              <a:extLst>
                <a:ext uri="{FF2B5EF4-FFF2-40B4-BE49-F238E27FC236}">
                  <a16:creationId xmlns:a16="http://schemas.microsoft.com/office/drawing/2014/main" id="{63CF3EE9-5606-442E-A390-0A3275D36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312"/>
              <a:ext cx="4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HuPF 4</a:t>
              </a:r>
            </a:p>
          </p:txBody>
        </p:sp>
        <p:sp>
          <p:nvSpPr>
            <p:cNvPr id="7187" name="Text Box 59">
              <a:extLst>
                <a:ext uri="{FF2B5EF4-FFF2-40B4-BE49-F238E27FC236}">
                  <a16:creationId xmlns:a16="http://schemas.microsoft.com/office/drawing/2014/main" id="{B283762F-7B7D-4001-9203-E9A4128D1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7" y="3476"/>
              <a:ext cx="6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 b="1"/>
                <a:t>Hose für</a:t>
              </a:r>
            </a:p>
            <a:p>
              <a:pPr algn="ctr"/>
              <a:r>
                <a:rPr lang="de-DE" altLang="de-DE" sz="1200" b="1"/>
                <a:t>Brandbek.</a:t>
              </a:r>
            </a:p>
            <a:p>
              <a:pPr algn="ctr"/>
              <a:r>
                <a:rPr lang="de-DE" altLang="de-DE" sz="1200" b="1"/>
                <a:t>Innenangriff</a:t>
              </a:r>
              <a:endParaRPr lang="de-DE" altLang="de-DE" sz="1400"/>
            </a:p>
          </p:txBody>
        </p:sp>
      </p:grpSp>
      <p:grpSp>
        <p:nvGrpSpPr>
          <p:cNvPr id="118853" name="Group 69">
            <a:extLst>
              <a:ext uri="{FF2B5EF4-FFF2-40B4-BE49-F238E27FC236}">
                <a16:creationId xmlns:a16="http://schemas.microsoft.com/office/drawing/2014/main" id="{75C5945A-7225-4C75-A461-E9901BD73E42}"/>
              </a:ext>
            </a:extLst>
          </p:cNvPr>
          <p:cNvGrpSpPr>
            <a:grpSpLocks/>
          </p:cNvGrpSpPr>
          <p:nvPr/>
        </p:nvGrpSpPr>
        <p:grpSpPr bwMode="auto">
          <a:xfrm>
            <a:off x="4425950" y="2413000"/>
            <a:ext cx="1425575" cy="2551113"/>
            <a:chOff x="2252" y="2256"/>
            <a:chExt cx="898" cy="1607"/>
          </a:xfrm>
        </p:grpSpPr>
        <p:pic>
          <p:nvPicPr>
            <p:cNvPr id="7180" name="Picture 4">
              <a:extLst>
                <a:ext uri="{FF2B5EF4-FFF2-40B4-BE49-F238E27FC236}">
                  <a16:creationId xmlns:a16="http://schemas.microsoft.com/office/drawing/2014/main" id="{7FA90B39-8EA0-4400-A536-723EAB557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256"/>
              <a:ext cx="73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Rectangle 25">
              <a:extLst>
                <a:ext uri="{FF2B5EF4-FFF2-40B4-BE49-F238E27FC236}">
                  <a16:creationId xmlns:a16="http://schemas.microsoft.com/office/drawing/2014/main" id="{84EF9B84-356A-45BE-BCD2-CA0FB260C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3588"/>
              <a:ext cx="4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82" name="Text Box 60">
              <a:extLst>
                <a:ext uri="{FF2B5EF4-FFF2-40B4-BE49-F238E27FC236}">
                  <a16:creationId xmlns:a16="http://schemas.microsoft.com/office/drawing/2014/main" id="{B3ECAF82-8B11-42DA-A9EA-325A54DED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264"/>
              <a:ext cx="4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HuPF 3</a:t>
              </a:r>
            </a:p>
          </p:txBody>
        </p:sp>
        <p:sp>
          <p:nvSpPr>
            <p:cNvPr id="7183" name="Text Box 61">
              <a:extLst>
                <a:ext uri="{FF2B5EF4-FFF2-40B4-BE49-F238E27FC236}">
                  <a16:creationId xmlns:a16="http://schemas.microsoft.com/office/drawing/2014/main" id="{BA75BCF7-D471-4ACD-915F-D174C0C61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" y="3456"/>
              <a:ext cx="89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 b="1"/>
                <a:t>Jacke</a:t>
              </a:r>
            </a:p>
            <a:p>
              <a:pPr algn="ctr"/>
              <a:r>
                <a:rPr lang="de-DE" altLang="de-DE" sz="1200" b="1"/>
                <a:t>(Techn. Hilfe)</a:t>
              </a:r>
            </a:p>
            <a:p>
              <a:pPr algn="ctr"/>
              <a:r>
                <a:rPr lang="de-DE" altLang="de-DE" sz="1200" b="1"/>
                <a:t>mit/ohne Reflekt.</a:t>
              </a:r>
            </a:p>
          </p:txBody>
        </p:sp>
      </p:grpSp>
      <p:grpSp>
        <p:nvGrpSpPr>
          <p:cNvPr id="118852" name="Group 68">
            <a:extLst>
              <a:ext uri="{FF2B5EF4-FFF2-40B4-BE49-F238E27FC236}">
                <a16:creationId xmlns:a16="http://schemas.microsoft.com/office/drawing/2014/main" id="{431A26C1-A6CA-4BC4-8979-C9990E82EAF0}"/>
              </a:ext>
            </a:extLst>
          </p:cNvPr>
          <p:cNvGrpSpPr>
            <a:grpSpLocks/>
          </p:cNvGrpSpPr>
          <p:nvPr/>
        </p:nvGrpSpPr>
        <p:grpSpPr bwMode="auto">
          <a:xfrm>
            <a:off x="6130925" y="2413000"/>
            <a:ext cx="1425575" cy="2551113"/>
            <a:chOff x="3116" y="2256"/>
            <a:chExt cx="898" cy="1607"/>
          </a:xfrm>
        </p:grpSpPr>
        <p:pic>
          <p:nvPicPr>
            <p:cNvPr id="7177" name="Picture 45" descr="IMG_0626">
              <a:extLst>
                <a:ext uri="{FF2B5EF4-FFF2-40B4-BE49-F238E27FC236}">
                  <a16:creationId xmlns:a16="http://schemas.microsoft.com/office/drawing/2014/main" id="{4998A649-F49D-48B1-BF93-ED726551B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256"/>
              <a:ext cx="734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 Box 62">
              <a:extLst>
                <a:ext uri="{FF2B5EF4-FFF2-40B4-BE49-F238E27FC236}">
                  <a16:creationId xmlns:a16="http://schemas.microsoft.com/office/drawing/2014/main" id="{44412D67-6505-4AE8-8FC6-4DA44D20B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264"/>
              <a:ext cx="6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HuPF 2+3</a:t>
              </a:r>
            </a:p>
          </p:txBody>
        </p:sp>
        <p:sp>
          <p:nvSpPr>
            <p:cNvPr id="7179" name="Text Box 63">
              <a:extLst>
                <a:ext uri="{FF2B5EF4-FFF2-40B4-BE49-F238E27FC236}">
                  <a16:creationId xmlns:a16="http://schemas.microsoft.com/office/drawing/2014/main" id="{76B45431-E3C1-4F13-8394-9BE3FA968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" y="3456"/>
              <a:ext cx="89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 b="1"/>
                <a:t>Jacke + Hose</a:t>
              </a:r>
            </a:p>
            <a:p>
              <a:pPr algn="ctr"/>
              <a:r>
                <a:rPr lang="de-DE" altLang="de-DE" sz="1200" b="1"/>
                <a:t>(Techn. Hilfe)</a:t>
              </a:r>
            </a:p>
            <a:p>
              <a:pPr algn="ctr"/>
              <a:r>
                <a:rPr lang="de-DE" altLang="de-DE" sz="1200" b="1"/>
                <a:t>mit/ohne Reflekt.</a:t>
              </a:r>
            </a:p>
          </p:txBody>
        </p:sp>
      </p:grpSp>
      <p:sp>
        <p:nvSpPr>
          <p:cNvPr id="7176" name="Rectangle 71">
            <a:extLst>
              <a:ext uri="{FF2B5EF4-FFF2-40B4-BE49-F238E27FC236}">
                <a16:creationId xmlns:a16="http://schemas.microsoft.com/office/drawing/2014/main" id="{5F560E33-B7C6-4E5A-83BD-D0DAEDCAFD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715000" y="6172200"/>
            <a:ext cx="1600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900">
                <a:solidFill>
                  <a:schemeClr val="bg1"/>
                </a:solidFill>
              </a:rPr>
              <a:t>Fw-Schutzanzug nach HuPF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>
            <a:extLst>
              <a:ext uri="{FF2B5EF4-FFF2-40B4-BE49-F238E27FC236}">
                <a16:creationId xmlns:a16="http://schemas.microsoft.com/office/drawing/2014/main" id="{A73EB752-06A4-4C9C-84C2-4D849ABF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677863"/>
            <a:ext cx="318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5" name="Text Box 28">
            <a:extLst>
              <a:ext uri="{FF2B5EF4-FFF2-40B4-BE49-F238E27FC236}">
                <a16:creationId xmlns:a16="http://schemas.microsoft.com/office/drawing/2014/main" id="{50DB6B27-C382-4A98-BD98-1D5C3448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377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Feuerwehrschutzhandschuhe</a:t>
            </a:r>
          </a:p>
        </p:txBody>
      </p:sp>
      <p:grpSp>
        <p:nvGrpSpPr>
          <p:cNvPr id="120870" name="Group 38">
            <a:extLst>
              <a:ext uri="{FF2B5EF4-FFF2-40B4-BE49-F238E27FC236}">
                <a16:creationId xmlns:a16="http://schemas.microsoft.com/office/drawing/2014/main" id="{CCB48B75-04FC-4B77-9193-566328B8E9E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371600"/>
            <a:ext cx="2757488" cy="1401763"/>
            <a:chOff x="3648" y="864"/>
            <a:chExt cx="1737" cy="883"/>
          </a:xfrm>
        </p:grpSpPr>
        <p:pic>
          <p:nvPicPr>
            <p:cNvPr id="8209" name="Picture 3">
              <a:extLst>
                <a:ext uri="{FF2B5EF4-FFF2-40B4-BE49-F238E27FC236}">
                  <a16:creationId xmlns:a16="http://schemas.microsoft.com/office/drawing/2014/main" id="{5A094BA7-9EB1-4D33-B6D8-5EFF17DF8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864"/>
              <a:ext cx="988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Text Box 29">
              <a:extLst>
                <a:ext uri="{FF2B5EF4-FFF2-40B4-BE49-F238E27FC236}">
                  <a16:creationId xmlns:a16="http://schemas.microsoft.com/office/drawing/2014/main" id="{BDDCCD1D-ED63-41C5-A20E-D81AA1808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056"/>
              <a:ext cx="72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/>
                <a:t>Technische</a:t>
              </a:r>
            </a:p>
            <a:p>
              <a:r>
                <a:rPr lang="de-DE" altLang="de-DE" sz="1400" b="1"/>
                <a:t>Hilfe</a:t>
              </a:r>
            </a:p>
          </p:txBody>
        </p:sp>
      </p:grpSp>
      <p:grpSp>
        <p:nvGrpSpPr>
          <p:cNvPr id="120871" name="Group 39">
            <a:extLst>
              <a:ext uri="{FF2B5EF4-FFF2-40B4-BE49-F238E27FC236}">
                <a16:creationId xmlns:a16="http://schemas.microsoft.com/office/drawing/2014/main" id="{183D71D3-7856-4000-9FDC-4388D7AC60A0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895600"/>
            <a:ext cx="2913063" cy="2952750"/>
            <a:chOff x="3600" y="1824"/>
            <a:chExt cx="1835" cy="1860"/>
          </a:xfrm>
        </p:grpSpPr>
        <p:pic>
          <p:nvPicPr>
            <p:cNvPr id="8205" name="Picture 4">
              <a:extLst>
                <a:ext uri="{FF2B5EF4-FFF2-40B4-BE49-F238E27FC236}">
                  <a16:creationId xmlns:a16="http://schemas.microsoft.com/office/drawing/2014/main" id="{DFBA6327-FEB1-43B6-AAA5-430437FDF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824"/>
              <a:ext cx="1038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27" descr="IMG_0628">
              <a:extLst>
                <a:ext uri="{FF2B5EF4-FFF2-40B4-BE49-F238E27FC236}">
                  <a16:creationId xmlns:a16="http://schemas.microsoft.com/office/drawing/2014/main" id="{6CC05875-1FF1-4BF7-B444-FA25AC5A1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880"/>
              <a:ext cx="1072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 Box 30">
              <a:extLst>
                <a:ext uri="{FF2B5EF4-FFF2-40B4-BE49-F238E27FC236}">
                  <a16:creationId xmlns:a16="http://schemas.microsoft.com/office/drawing/2014/main" id="{A21AD9B9-53F4-4DEF-91FA-840075DE7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60"/>
              <a:ext cx="7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/>
                <a:t>Brand-</a:t>
              </a:r>
            </a:p>
            <a:p>
              <a:r>
                <a:rPr lang="de-DE" altLang="de-DE" sz="1400" b="1"/>
                <a:t>bekämpfung</a:t>
              </a:r>
            </a:p>
          </p:txBody>
        </p:sp>
        <p:sp>
          <p:nvSpPr>
            <p:cNvPr id="8208" name="Text Box 31">
              <a:extLst>
                <a:ext uri="{FF2B5EF4-FFF2-40B4-BE49-F238E27FC236}">
                  <a16:creationId xmlns:a16="http://schemas.microsoft.com/office/drawing/2014/main" id="{D5CFFCEE-A9F2-43CD-9284-ADEAFF9DC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7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/>
                <a:t>Brand-</a:t>
              </a:r>
            </a:p>
            <a:p>
              <a:r>
                <a:rPr lang="de-DE" altLang="de-DE" sz="1400" b="1"/>
                <a:t>bekämpfung</a:t>
              </a:r>
            </a:p>
          </p:txBody>
        </p:sp>
      </p:grpSp>
      <p:sp>
        <p:nvSpPr>
          <p:cNvPr id="120864" name="Text Box 32">
            <a:extLst>
              <a:ext uri="{FF2B5EF4-FFF2-40B4-BE49-F238E27FC236}">
                <a16:creationId xmlns:a16="http://schemas.microsoft.com/office/drawing/2014/main" id="{042C86B6-EC61-4E1D-8490-CDB1B5099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093913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Schutz gegen:</a:t>
            </a:r>
          </a:p>
        </p:txBody>
      </p:sp>
      <p:sp>
        <p:nvSpPr>
          <p:cNvPr id="120865" name="Text Box 33">
            <a:extLst>
              <a:ext uri="{FF2B5EF4-FFF2-40B4-BE49-F238E27FC236}">
                <a16:creationId xmlns:a16="http://schemas.microsoft.com/office/drawing/2014/main" id="{60C24142-E717-4C84-AB50-F2A06828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551113"/>
            <a:ext cx="342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- Schnitt- und Stichverletzungen</a:t>
            </a:r>
          </a:p>
        </p:txBody>
      </p:sp>
      <p:sp>
        <p:nvSpPr>
          <p:cNvPr id="120866" name="Text Box 34">
            <a:extLst>
              <a:ext uri="{FF2B5EF4-FFF2-40B4-BE49-F238E27FC236}">
                <a16:creationId xmlns:a16="http://schemas.microsoft.com/office/drawing/2014/main" id="{084C9D6B-FE9A-4259-82BF-A0B0353C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361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- Abschürfungen und Risswunden</a:t>
            </a:r>
          </a:p>
        </p:txBody>
      </p:sp>
      <p:sp>
        <p:nvSpPr>
          <p:cNvPr id="120867" name="Text Box 35">
            <a:extLst>
              <a:ext uri="{FF2B5EF4-FFF2-40B4-BE49-F238E27FC236}">
                <a16:creationId xmlns:a16="http://schemas.microsoft.com/office/drawing/2014/main" id="{39726CBE-6184-4F0D-8CEA-8C6454D7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417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- geringfügige chemische Einwirkungen</a:t>
            </a:r>
          </a:p>
        </p:txBody>
      </p:sp>
      <p:sp>
        <p:nvSpPr>
          <p:cNvPr id="120868" name="Text Box 36">
            <a:extLst>
              <a:ext uri="{FF2B5EF4-FFF2-40B4-BE49-F238E27FC236}">
                <a16:creationId xmlns:a16="http://schemas.microsoft.com/office/drawing/2014/main" id="{316CF701-3410-4774-8F70-DE8BDAF2A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57600"/>
            <a:ext cx="448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- Verbrennungen durch Flammen, Wärme-</a:t>
            </a:r>
          </a:p>
          <a:p>
            <a:r>
              <a:rPr lang="de-DE" altLang="de-DE" sz="1800"/>
              <a:t>   strahlung, heiße Gase und Dämpfe</a:t>
            </a:r>
          </a:p>
        </p:txBody>
      </p:sp>
      <p:sp>
        <p:nvSpPr>
          <p:cNvPr id="120869" name="Text Box 37">
            <a:extLst>
              <a:ext uri="{FF2B5EF4-FFF2-40B4-BE49-F238E27FC236}">
                <a16:creationId xmlns:a16="http://schemas.microsoft.com/office/drawing/2014/main" id="{03379A8C-54DA-401E-B2A6-3A39A0E89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43400"/>
            <a:ext cx="441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- Berührung heißer oder brennender Teile</a:t>
            </a:r>
          </a:p>
        </p:txBody>
      </p:sp>
      <p:sp>
        <p:nvSpPr>
          <p:cNvPr id="8204" name="Rectangle 40">
            <a:extLst>
              <a:ext uri="{FF2B5EF4-FFF2-40B4-BE49-F238E27FC236}">
                <a16:creationId xmlns:a16="http://schemas.microsoft.com/office/drawing/2014/main" id="{2F9233DF-E421-4475-9580-F922D8520C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953000" y="6248400"/>
            <a:ext cx="1219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900">
                <a:solidFill>
                  <a:schemeClr val="bg1"/>
                </a:solidFill>
              </a:rPr>
              <a:t>Fw-Schutzhandschuhe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4" grpId="0" autoUpdateAnimBg="0"/>
      <p:bldP spid="120865" grpId="0" autoUpdateAnimBg="0"/>
      <p:bldP spid="120866" grpId="0" autoUpdateAnimBg="0"/>
      <p:bldP spid="120867" grpId="0" autoUpdateAnimBg="0"/>
      <p:bldP spid="120868" grpId="0" autoUpdateAnimBg="0"/>
      <p:bldP spid="12086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55D1840-3AA1-4230-80E0-806BDE3A2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5" y="1098550"/>
            <a:ext cx="32718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1896" name="Group 40">
            <a:extLst>
              <a:ext uri="{FF2B5EF4-FFF2-40B4-BE49-F238E27FC236}">
                <a16:creationId xmlns:a16="http://schemas.microsoft.com/office/drawing/2014/main" id="{A7C58A30-5EA8-4273-9CC6-3011C872240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219200"/>
            <a:ext cx="2441575" cy="1447800"/>
            <a:chOff x="3840" y="768"/>
            <a:chExt cx="1538" cy="912"/>
          </a:xfrm>
        </p:grpSpPr>
        <p:pic>
          <p:nvPicPr>
            <p:cNvPr id="9239" name="Picture 20">
              <a:extLst>
                <a:ext uri="{FF2B5EF4-FFF2-40B4-BE49-F238E27FC236}">
                  <a16:creationId xmlns:a16="http://schemas.microsoft.com/office/drawing/2014/main" id="{4B5F204D-3245-48B5-B8E6-F4C7615A5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768"/>
              <a:ext cx="74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40" name="Text Box 21">
              <a:extLst>
                <a:ext uri="{FF2B5EF4-FFF2-40B4-BE49-F238E27FC236}">
                  <a16:creationId xmlns:a16="http://schemas.microsoft.com/office/drawing/2014/main" id="{82DD3CE8-E413-456A-8D05-2FC13D9FB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912"/>
              <a:ext cx="77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Feuerwehr-</a:t>
              </a:r>
            </a:p>
            <a:p>
              <a:r>
                <a:rPr lang="de-DE" altLang="de-DE" sz="1600"/>
                <a:t>stiefel aus </a:t>
              </a:r>
            </a:p>
            <a:p>
              <a:r>
                <a:rPr lang="de-DE" altLang="de-DE" sz="1600"/>
                <a:t>Gummi</a:t>
              </a:r>
            </a:p>
          </p:txBody>
        </p:sp>
      </p:grpSp>
      <p:grpSp>
        <p:nvGrpSpPr>
          <p:cNvPr id="121897" name="Group 41">
            <a:extLst>
              <a:ext uri="{FF2B5EF4-FFF2-40B4-BE49-F238E27FC236}">
                <a16:creationId xmlns:a16="http://schemas.microsoft.com/office/drawing/2014/main" id="{65C5FE02-31D3-43EE-8578-4CEEF0A1FA0A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743200"/>
            <a:ext cx="2425700" cy="1460500"/>
            <a:chOff x="3840" y="1728"/>
            <a:chExt cx="1528" cy="920"/>
          </a:xfrm>
        </p:grpSpPr>
        <p:pic>
          <p:nvPicPr>
            <p:cNvPr id="9237" name="Picture 3">
              <a:extLst>
                <a:ext uri="{FF2B5EF4-FFF2-40B4-BE49-F238E27FC236}">
                  <a16:creationId xmlns:a16="http://schemas.microsoft.com/office/drawing/2014/main" id="{6C1CFF4E-38E2-48C5-A8B3-982EEC94C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728"/>
              <a:ext cx="737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 Box 22">
              <a:extLst>
                <a:ext uri="{FF2B5EF4-FFF2-40B4-BE49-F238E27FC236}">
                  <a16:creationId xmlns:a16="http://schemas.microsoft.com/office/drawing/2014/main" id="{6144BC63-C16C-421C-AD94-B78C05E75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1766"/>
              <a:ext cx="77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Feuerwehr-</a:t>
              </a:r>
            </a:p>
            <a:p>
              <a:r>
                <a:rPr lang="de-DE" altLang="de-DE" sz="1600"/>
                <a:t>stiefel aus</a:t>
              </a:r>
            </a:p>
            <a:p>
              <a:r>
                <a:rPr lang="de-DE" altLang="de-DE" sz="1600"/>
                <a:t>Leder</a:t>
              </a:r>
            </a:p>
          </p:txBody>
        </p:sp>
      </p:grpSp>
      <p:grpSp>
        <p:nvGrpSpPr>
          <p:cNvPr id="121898" name="Group 42">
            <a:extLst>
              <a:ext uri="{FF2B5EF4-FFF2-40B4-BE49-F238E27FC236}">
                <a16:creationId xmlns:a16="http://schemas.microsoft.com/office/drawing/2014/main" id="{DEC2C96F-9D04-4BCE-872F-A691585E2C6F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419600"/>
            <a:ext cx="2693988" cy="1568450"/>
            <a:chOff x="3888" y="2784"/>
            <a:chExt cx="1697" cy="988"/>
          </a:xfrm>
        </p:grpSpPr>
        <p:pic>
          <p:nvPicPr>
            <p:cNvPr id="9235" name="Picture 4">
              <a:extLst>
                <a:ext uri="{FF2B5EF4-FFF2-40B4-BE49-F238E27FC236}">
                  <a16:creationId xmlns:a16="http://schemas.microsoft.com/office/drawing/2014/main" id="{473A0D15-6E0F-48ED-90ED-5885E85E2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4"/>
              <a:ext cx="704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Text Box 23">
              <a:extLst>
                <a:ext uri="{FF2B5EF4-FFF2-40B4-BE49-F238E27FC236}">
                  <a16:creationId xmlns:a16="http://schemas.microsoft.com/office/drawing/2014/main" id="{19A24BC8-0529-4B01-B565-CABA24783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880"/>
              <a:ext cx="977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Feuerwehr-</a:t>
              </a:r>
            </a:p>
            <a:p>
              <a:r>
                <a:rPr lang="de-DE" altLang="de-DE" sz="1600"/>
                <a:t>schnürstiefel</a:t>
              </a:r>
            </a:p>
            <a:p>
              <a:r>
                <a:rPr lang="de-DE" altLang="de-DE" sz="1600"/>
                <a:t>aus Leder oder</a:t>
              </a:r>
            </a:p>
            <a:p>
              <a:r>
                <a:rPr lang="de-DE" altLang="de-DE" sz="1600"/>
                <a:t>Kunstfaser</a:t>
              </a:r>
            </a:p>
          </p:txBody>
        </p:sp>
      </p:grpSp>
      <p:sp>
        <p:nvSpPr>
          <p:cNvPr id="9222" name="Rectangle 25">
            <a:extLst>
              <a:ext uri="{FF2B5EF4-FFF2-40B4-BE49-F238E27FC236}">
                <a16:creationId xmlns:a16="http://schemas.microsoft.com/office/drawing/2014/main" id="{2B3A6F73-57D4-4F6B-AAD9-A9C096954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2212975"/>
            <a:ext cx="164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1882" name="Rectangle 26">
            <a:extLst>
              <a:ext uri="{FF2B5EF4-FFF2-40B4-BE49-F238E27FC236}">
                <a16:creationId xmlns:a16="http://schemas.microsoft.com/office/drawing/2014/main" id="{C98E76A1-39DC-4E7B-BC69-F596E6E3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276475"/>
            <a:ext cx="156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rgbClr val="000000"/>
                </a:solidFill>
              </a:rPr>
              <a:t>Schutz gegen:</a:t>
            </a:r>
            <a:endParaRPr lang="de-DE" altLang="de-DE" b="1"/>
          </a:p>
        </p:txBody>
      </p:sp>
      <p:sp>
        <p:nvSpPr>
          <p:cNvPr id="9224" name="Rectangle 27">
            <a:extLst>
              <a:ext uri="{FF2B5EF4-FFF2-40B4-BE49-F238E27FC236}">
                <a16:creationId xmlns:a16="http://schemas.microsoft.com/office/drawing/2014/main" id="{25EED5BD-C312-4C46-82AF-49F097C6A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2670175"/>
            <a:ext cx="3424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1884" name="Rectangle 28">
            <a:extLst>
              <a:ext uri="{FF2B5EF4-FFF2-40B4-BE49-F238E27FC236}">
                <a16:creationId xmlns:a16="http://schemas.microsoft.com/office/drawing/2014/main" id="{7DE213A2-94A7-4340-B595-3233FFE7E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733675"/>
            <a:ext cx="415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rgbClr val="000000"/>
                </a:solidFill>
              </a:rPr>
              <a:t>- Wärme, Nässe und Witterungseinflüsse</a:t>
            </a:r>
            <a:endParaRPr lang="de-DE" altLang="de-DE" b="1"/>
          </a:p>
        </p:txBody>
      </p:sp>
      <p:sp>
        <p:nvSpPr>
          <p:cNvPr id="9226" name="Rectangle 29">
            <a:extLst>
              <a:ext uri="{FF2B5EF4-FFF2-40B4-BE49-F238E27FC236}">
                <a16:creationId xmlns:a16="http://schemas.microsoft.com/office/drawing/2014/main" id="{5419280E-0CC1-4AA6-9C67-B4DC872FE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3014663"/>
            <a:ext cx="3614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1886" name="Rectangle 30">
            <a:extLst>
              <a:ext uri="{FF2B5EF4-FFF2-40B4-BE49-F238E27FC236}">
                <a16:creationId xmlns:a16="http://schemas.microsoft.com/office/drawing/2014/main" id="{13F1A8BD-7732-4C8A-8CC1-1E4A00FD7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30781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rgbClr val="000000"/>
                </a:solidFill>
              </a:rPr>
              <a:t>- Durchtritt im Sohlenbereich</a:t>
            </a:r>
            <a:endParaRPr lang="de-DE" altLang="de-DE" b="1"/>
          </a:p>
        </p:txBody>
      </p:sp>
      <p:sp>
        <p:nvSpPr>
          <p:cNvPr id="9228" name="Rectangle 31">
            <a:extLst>
              <a:ext uri="{FF2B5EF4-FFF2-40B4-BE49-F238E27FC236}">
                <a16:creationId xmlns:a16="http://schemas.microsoft.com/office/drawing/2014/main" id="{261C383B-2300-4672-919A-A8D3D3B63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352800"/>
            <a:ext cx="422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1888" name="Rectangle 32">
            <a:extLst>
              <a:ext uri="{FF2B5EF4-FFF2-40B4-BE49-F238E27FC236}">
                <a16:creationId xmlns:a16="http://schemas.microsoft.com/office/drawing/2014/main" id="{983C7AE2-62F7-428D-B438-4AC713354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4290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rgbClr val="000000"/>
                </a:solidFill>
              </a:rPr>
              <a:t>- Zehenschutz</a:t>
            </a:r>
            <a:endParaRPr lang="de-DE" altLang="de-DE" b="1"/>
          </a:p>
        </p:txBody>
      </p:sp>
      <p:sp>
        <p:nvSpPr>
          <p:cNvPr id="9230" name="Rectangle 33">
            <a:extLst>
              <a:ext uri="{FF2B5EF4-FFF2-40B4-BE49-F238E27FC236}">
                <a16:creationId xmlns:a16="http://schemas.microsoft.com/office/drawing/2014/main" id="{4B473F82-13BF-4644-916A-09E8822F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3700463"/>
            <a:ext cx="44910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1890" name="Rectangle 34">
            <a:extLst>
              <a:ext uri="{FF2B5EF4-FFF2-40B4-BE49-F238E27FC236}">
                <a16:creationId xmlns:a16="http://schemas.microsoft.com/office/drawing/2014/main" id="{8502C816-D1AB-48EC-8B60-8BDB7EDA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3763963"/>
            <a:ext cx="398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rgbClr val="000000"/>
                </a:solidFill>
              </a:rPr>
              <a:t>- geringfügige chemische Einwirkungen</a:t>
            </a:r>
            <a:endParaRPr lang="de-DE" altLang="de-DE" b="1"/>
          </a:p>
        </p:txBody>
      </p:sp>
      <p:sp>
        <p:nvSpPr>
          <p:cNvPr id="9232" name="Text Box 38">
            <a:extLst>
              <a:ext uri="{FF2B5EF4-FFF2-40B4-BE49-F238E27FC236}">
                <a16:creationId xmlns:a16="http://schemas.microsoft.com/office/drawing/2014/main" id="{F965799B-178D-469F-9C29-BB8200853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1077913"/>
            <a:ext cx="3922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Feuerwehrschutz - Schuhwerk,</a:t>
            </a:r>
          </a:p>
          <a:p>
            <a:r>
              <a:rPr lang="de-DE" altLang="de-DE" b="1">
                <a:solidFill>
                  <a:srgbClr val="0000CC"/>
                </a:solidFill>
              </a:rPr>
              <a:t>Feuerwehr - Sicherheitsstiefel</a:t>
            </a:r>
          </a:p>
        </p:txBody>
      </p:sp>
      <p:sp>
        <p:nvSpPr>
          <p:cNvPr id="121895" name="Text Box 39">
            <a:extLst>
              <a:ext uri="{FF2B5EF4-FFF2-40B4-BE49-F238E27FC236}">
                <a16:creationId xmlns:a16="http://schemas.microsoft.com/office/drawing/2014/main" id="{C9A2787C-E4DB-4836-82FE-51001626A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38600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- statische Aufladung</a:t>
            </a:r>
          </a:p>
        </p:txBody>
      </p:sp>
      <p:sp>
        <p:nvSpPr>
          <p:cNvPr id="9234" name="Rectangle 43">
            <a:extLst>
              <a:ext uri="{FF2B5EF4-FFF2-40B4-BE49-F238E27FC236}">
                <a16:creationId xmlns:a16="http://schemas.microsoft.com/office/drawing/2014/main" id="{332CE24E-90ED-485A-B10A-1E4CE9DF93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257800" y="6172200"/>
            <a:ext cx="16764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Fw-Schuhwerk, Sicherheitsstiefel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82" grpId="0" autoUpdateAnimBg="0"/>
      <p:bldP spid="121884" grpId="0" autoUpdateAnimBg="0"/>
      <p:bldP spid="121886" grpId="0" autoUpdateAnimBg="0"/>
      <p:bldP spid="121888" grpId="0" autoUpdateAnimBg="0"/>
      <p:bldP spid="121890" grpId="0" autoUpdateAnimBg="0"/>
      <p:bldP spid="1218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6B5B02A2-FF40-43B0-8F2B-4DE8679F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666750"/>
            <a:ext cx="4605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2909" name="Group 29">
            <a:extLst>
              <a:ext uri="{FF2B5EF4-FFF2-40B4-BE49-F238E27FC236}">
                <a16:creationId xmlns:a16="http://schemas.microsoft.com/office/drawing/2014/main" id="{53D0CB12-4DB2-4C50-ADB3-3B5D726A470F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724025"/>
            <a:ext cx="6291263" cy="873125"/>
            <a:chOff x="912" y="1086"/>
            <a:chExt cx="3963" cy="550"/>
          </a:xfrm>
        </p:grpSpPr>
        <p:pic>
          <p:nvPicPr>
            <p:cNvPr id="10259" name="Picture 6">
              <a:extLst>
                <a:ext uri="{FF2B5EF4-FFF2-40B4-BE49-F238E27FC236}">
                  <a16:creationId xmlns:a16="http://schemas.microsoft.com/office/drawing/2014/main" id="{D2084C60-5773-44CA-AC6E-A0DE5277B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104"/>
              <a:ext cx="795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7">
              <a:extLst>
                <a:ext uri="{FF2B5EF4-FFF2-40B4-BE49-F238E27FC236}">
                  <a16:creationId xmlns:a16="http://schemas.microsoft.com/office/drawing/2014/main" id="{2FCAAE1A-80D0-4025-8376-D7F430518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086"/>
              <a:ext cx="67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Rectangle 12">
              <a:extLst>
                <a:ext uri="{FF2B5EF4-FFF2-40B4-BE49-F238E27FC236}">
                  <a16:creationId xmlns:a16="http://schemas.microsoft.com/office/drawing/2014/main" id="{1C0DBA96-5026-490D-B019-5FE1A444E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48"/>
              <a:ext cx="1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rgbClr val="000000"/>
                  </a:solidFill>
                </a:rPr>
                <a:t>Atemschutzgeräte</a:t>
              </a:r>
              <a:endParaRPr lang="de-DE" altLang="de-DE" b="1"/>
            </a:p>
          </p:txBody>
        </p:sp>
      </p:grpSp>
      <p:grpSp>
        <p:nvGrpSpPr>
          <p:cNvPr id="122910" name="Group 30">
            <a:extLst>
              <a:ext uri="{FF2B5EF4-FFF2-40B4-BE49-F238E27FC236}">
                <a16:creationId xmlns:a16="http://schemas.microsoft.com/office/drawing/2014/main" id="{7A4EEB36-2266-4E39-83F2-B8AFFFD92D2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944813"/>
            <a:ext cx="6291263" cy="909637"/>
            <a:chOff x="912" y="1855"/>
            <a:chExt cx="3963" cy="573"/>
          </a:xfrm>
        </p:grpSpPr>
        <p:pic>
          <p:nvPicPr>
            <p:cNvPr id="10256" name="Picture 4">
              <a:extLst>
                <a:ext uri="{FF2B5EF4-FFF2-40B4-BE49-F238E27FC236}">
                  <a16:creationId xmlns:a16="http://schemas.microsoft.com/office/drawing/2014/main" id="{6D4DA5A1-5EF7-4A7E-901A-D65A1D8F8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55"/>
              <a:ext cx="76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0">
              <a:extLst>
                <a:ext uri="{FF2B5EF4-FFF2-40B4-BE49-F238E27FC236}">
                  <a16:creationId xmlns:a16="http://schemas.microsoft.com/office/drawing/2014/main" id="{E663FFE2-9757-4D48-AAE9-F99094652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857"/>
              <a:ext cx="843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Rectangle 14">
              <a:extLst>
                <a:ext uri="{FF2B5EF4-FFF2-40B4-BE49-F238E27FC236}">
                  <a16:creationId xmlns:a16="http://schemas.microsoft.com/office/drawing/2014/main" id="{9378057D-FBCF-4763-B298-3F690505B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016"/>
              <a:ext cx="1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rgbClr val="000000"/>
                  </a:solidFill>
                </a:rPr>
                <a:t>Feuerwehrhaltegurt</a:t>
              </a:r>
              <a:endParaRPr lang="de-DE" altLang="de-DE" sz="1800" b="1"/>
            </a:p>
          </p:txBody>
        </p:sp>
      </p:grpSp>
      <p:grpSp>
        <p:nvGrpSpPr>
          <p:cNvPr id="122911" name="Group 31">
            <a:extLst>
              <a:ext uri="{FF2B5EF4-FFF2-40B4-BE49-F238E27FC236}">
                <a16:creationId xmlns:a16="http://schemas.microsoft.com/office/drawing/2014/main" id="{B5079391-1BCC-40E8-967A-7212070B0097}"/>
              </a:ext>
            </a:extLst>
          </p:cNvPr>
          <p:cNvGrpSpPr>
            <a:grpSpLocks/>
          </p:cNvGrpSpPr>
          <p:nvPr/>
        </p:nvGrpSpPr>
        <p:grpSpPr bwMode="auto">
          <a:xfrm>
            <a:off x="1463675" y="4038600"/>
            <a:ext cx="6213475" cy="1033463"/>
            <a:chOff x="922" y="2544"/>
            <a:chExt cx="3914" cy="651"/>
          </a:xfrm>
        </p:grpSpPr>
        <p:pic>
          <p:nvPicPr>
            <p:cNvPr id="10253" name="Picture 3">
              <a:extLst>
                <a:ext uri="{FF2B5EF4-FFF2-40B4-BE49-F238E27FC236}">
                  <a16:creationId xmlns:a16="http://schemas.microsoft.com/office/drawing/2014/main" id="{E704A258-5DEA-4AA0-B26D-F466993B8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544"/>
              <a:ext cx="75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0">
              <a:extLst>
                <a:ext uri="{FF2B5EF4-FFF2-40B4-BE49-F238E27FC236}">
                  <a16:creationId xmlns:a16="http://schemas.microsoft.com/office/drawing/2014/main" id="{8033F42B-E217-4C0E-BFC2-E5B87F735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92"/>
              <a:ext cx="8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Rectangle 16">
              <a:extLst>
                <a:ext uri="{FF2B5EF4-FFF2-40B4-BE49-F238E27FC236}">
                  <a16:creationId xmlns:a16="http://schemas.microsoft.com/office/drawing/2014/main" id="{965EF747-CE33-4E82-82A5-9E93B3E92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2778"/>
              <a:ext cx="104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rgbClr val="000000"/>
                  </a:solidFill>
                </a:rPr>
                <a:t>Feuerwehrleine</a:t>
              </a:r>
            </a:p>
            <a:p>
              <a:r>
                <a:rPr lang="de-DE" altLang="de-DE" sz="1800">
                  <a:solidFill>
                    <a:srgbClr val="000000"/>
                  </a:solidFill>
                </a:rPr>
                <a:t>und Tragebeutel</a:t>
              </a:r>
              <a:endParaRPr lang="de-DE" altLang="de-DE" b="1"/>
            </a:p>
          </p:txBody>
        </p:sp>
      </p:grpSp>
      <p:grpSp>
        <p:nvGrpSpPr>
          <p:cNvPr id="122912" name="Group 32">
            <a:extLst>
              <a:ext uri="{FF2B5EF4-FFF2-40B4-BE49-F238E27FC236}">
                <a16:creationId xmlns:a16="http://schemas.microsoft.com/office/drawing/2014/main" id="{8857905D-4BF6-447E-88DA-742568BB1C06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5029200"/>
            <a:ext cx="6335713" cy="1052513"/>
            <a:chOff x="884" y="3168"/>
            <a:chExt cx="3991" cy="663"/>
          </a:xfrm>
        </p:grpSpPr>
        <p:sp>
          <p:nvSpPr>
            <p:cNvPr id="10249" name="Rectangle 18">
              <a:extLst>
                <a:ext uri="{FF2B5EF4-FFF2-40B4-BE49-F238E27FC236}">
                  <a16:creationId xmlns:a16="http://schemas.microsoft.com/office/drawing/2014/main" id="{3ED6C4C1-21B0-4DB0-B56D-BA930AB46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401"/>
              <a:ext cx="19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10250" name="Picture 5">
              <a:extLst>
                <a:ext uri="{FF2B5EF4-FFF2-40B4-BE49-F238E27FC236}">
                  <a16:creationId xmlns:a16="http://schemas.microsoft.com/office/drawing/2014/main" id="{57CE199E-7500-49BE-A343-7BBA425B5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168"/>
              <a:ext cx="664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21">
              <a:extLst>
                <a:ext uri="{FF2B5EF4-FFF2-40B4-BE49-F238E27FC236}">
                  <a16:creationId xmlns:a16="http://schemas.microsoft.com/office/drawing/2014/main" id="{C5AB5111-ACF0-4D10-B00C-6A0354413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264"/>
              <a:ext cx="795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Rectangle 19">
              <a:extLst>
                <a:ext uri="{FF2B5EF4-FFF2-40B4-BE49-F238E27FC236}">
                  <a16:creationId xmlns:a16="http://schemas.microsoft.com/office/drawing/2014/main" id="{71F18676-6115-4703-83CC-264C3620C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504"/>
              <a:ext cx="18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rgbClr val="000000"/>
                  </a:solidFill>
                </a:rPr>
                <a:t>Infektionsschutzhandschuhe</a:t>
              </a:r>
              <a:endParaRPr lang="de-DE" altLang="de-DE" sz="1800" b="1"/>
            </a:p>
          </p:txBody>
        </p:sp>
      </p:grpSp>
      <p:sp>
        <p:nvSpPr>
          <p:cNvPr id="10247" name="Text Box 22">
            <a:extLst>
              <a:ext uri="{FF2B5EF4-FFF2-40B4-BE49-F238E27FC236}">
                <a16:creationId xmlns:a16="http://schemas.microsoft.com/office/drawing/2014/main" id="{FF4842FD-D367-4932-B0E9-C35FEC30A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540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Ergänzende persönliche Schutzausrüstung</a:t>
            </a:r>
          </a:p>
        </p:txBody>
      </p:sp>
      <p:sp>
        <p:nvSpPr>
          <p:cNvPr id="10248" name="Rectangle 33">
            <a:extLst>
              <a:ext uri="{FF2B5EF4-FFF2-40B4-BE49-F238E27FC236}">
                <a16:creationId xmlns:a16="http://schemas.microsoft.com/office/drawing/2014/main" id="{595063AC-92B7-4A33-9B26-7DC4B8944E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257800" y="6172200"/>
            <a:ext cx="1676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Ergänzende pers. Schutzausrüstung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8447089B-0783-4FC1-B5DD-3BA642097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630238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67" name="Rectangle 9">
            <a:extLst>
              <a:ext uri="{FF2B5EF4-FFF2-40B4-BE49-F238E27FC236}">
                <a16:creationId xmlns:a16="http://schemas.microsoft.com/office/drawing/2014/main" id="{3C4C4FF3-A01D-418A-B910-5B1C39BE4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066800"/>
            <a:ext cx="4775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Weitere persönliche Schutzausrüstung</a:t>
            </a:r>
            <a:r>
              <a:rPr lang="de-DE" altLang="de-DE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de-DE" altLang="de-DE" b="1"/>
          </a:p>
        </p:txBody>
      </p:sp>
      <p:grpSp>
        <p:nvGrpSpPr>
          <p:cNvPr id="123944" name="Group 40">
            <a:extLst>
              <a:ext uri="{FF2B5EF4-FFF2-40B4-BE49-F238E27FC236}">
                <a16:creationId xmlns:a16="http://schemas.microsoft.com/office/drawing/2014/main" id="{B4BB1318-FD59-494D-84B4-864822DBE9DB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038600"/>
            <a:ext cx="1428750" cy="1784350"/>
            <a:chOff x="912" y="2544"/>
            <a:chExt cx="900" cy="1124"/>
          </a:xfrm>
        </p:grpSpPr>
        <p:sp>
          <p:nvSpPr>
            <p:cNvPr id="11285" name="Text Box 25">
              <a:extLst>
                <a:ext uri="{FF2B5EF4-FFF2-40B4-BE49-F238E27FC236}">
                  <a16:creationId xmlns:a16="http://schemas.microsoft.com/office/drawing/2014/main" id="{34533FA3-01D1-42C3-B9CB-0D4EB2E44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264"/>
              <a:ext cx="9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Klappvisier</a:t>
              </a:r>
            </a:p>
            <a:p>
              <a:r>
                <a:rPr lang="de-DE" altLang="de-DE" sz="1800"/>
                <a:t>für Fw-Helm</a:t>
              </a:r>
            </a:p>
          </p:txBody>
        </p:sp>
        <p:pic>
          <p:nvPicPr>
            <p:cNvPr id="11286" name="Picture 28" descr="IMG_0008">
              <a:extLst>
                <a:ext uri="{FF2B5EF4-FFF2-40B4-BE49-F238E27FC236}">
                  <a16:creationId xmlns:a16="http://schemas.microsoft.com/office/drawing/2014/main" id="{AF7A892D-B73C-42E7-B049-4916DB0C2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30000" contrast="-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544"/>
              <a:ext cx="8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941" name="Group 37">
            <a:extLst>
              <a:ext uri="{FF2B5EF4-FFF2-40B4-BE49-F238E27FC236}">
                <a16:creationId xmlns:a16="http://schemas.microsoft.com/office/drawing/2014/main" id="{80F696B5-7D79-4377-BEF3-1B37376D84A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676400"/>
            <a:ext cx="1619250" cy="2089150"/>
            <a:chOff x="816" y="1056"/>
            <a:chExt cx="1020" cy="1316"/>
          </a:xfrm>
        </p:grpSpPr>
        <p:sp>
          <p:nvSpPr>
            <p:cNvPr id="11282" name="Rectangle 13">
              <a:extLst>
                <a:ext uri="{FF2B5EF4-FFF2-40B4-BE49-F238E27FC236}">
                  <a16:creationId xmlns:a16="http://schemas.microsoft.com/office/drawing/2014/main" id="{11B547E7-0D7D-435A-B63E-BB40298A5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48"/>
              <a:ext cx="86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283" name="Text Box 23">
              <a:extLst>
                <a:ext uri="{FF2B5EF4-FFF2-40B4-BE49-F238E27FC236}">
                  <a16:creationId xmlns:a16="http://schemas.microsoft.com/office/drawing/2014/main" id="{200D0247-D397-4385-B03C-51CC8CAAC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68"/>
              <a:ext cx="10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/>
                <a:t>Flammschutz-</a:t>
              </a:r>
            </a:p>
            <a:p>
              <a:pPr algn="ctr"/>
              <a:r>
                <a:rPr lang="de-DE" altLang="de-DE" sz="1800"/>
                <a:t>haube</a:t>
              </a:r>
            </a:p>
          </p:txBody>
        </p:sp>
        <p:pic>
          <p:nvPicPr>
            <p:cNvPr id="11284" name="Picture 30" descr="Zwischenablage01">
              <a:extLst>
                <a:ext uri="{FF2B5EF4-FFF2-40B4-BE49-F238E27FC236}">
                  <a16:creationId xmlns:a16="http://schemas.microsoft.com/office/drawing/2014/main" id="{80794129-D3B1-41FB-A13F-3EB0FC3C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549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942" name="Group 38">
            <a:extLst>
              <a:ext uri="{FF2B5EF4-FFF2-40B4-BE49-F238E27FC236}">
                <a16:creationId xmlns:a16="http://schemas.microsoft.com/office/drawing/2014/main" id="{AC9C3C9A-B686-41B2-B02A-0CE63E3B6E5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676400"/>
            <a:ext cx="1390650" cy="1814513"/>
            <a:chOff x="2160" y="1056"/>
            <a:chExt cx="876" cy="1143"/>
          </a:xfrm>
        </p:grpSpPr>
        <p:sp>
          <p:nvSpPr>
            <p:cNvPr id="11280" name="Text Box 24">
              <a:extLst>
                <a:ext uri="{FF2B5EF4-FFF2-40B4-BE49-F238E27FC236}">
                  <a16:creationId xmlns:a16="http://schemas.microsoft.com/office/drawing/2014/main" id="{917BFC9A-9AF0-4C17-A5DE-1EB9F3A90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968"/>
              <a:ext cx="8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Hollandtuch</a:t>
              </a:r>
            </a:p>
          </p:txBody>
        </p:sp>
        <p:pic>
          <p:nvPicPr>
            <p:cNvPr id="11281" name="Picture 31">
              <a:extLst>
                <a:ext uri="{FF2B5EF4-FFF2-40B4-BE49-F238E27FC236}">
                  <a16:creationId xmlns:a16="http://schemas.microsoft.com/office/drawing/2014/main" id="{429334F6-316E-4A1C-99A3-74532DF3C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1056"/>
              <a:ext cx="764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943" name="Group 39">
            <a:extLst>
              <a:ext uri="{FF2B5EF4-FFF2-40B4-BE49-F238E27FC236}">
                <a16:creationId xmlns:a16="http://schemas.microsoft.com/office/drawing/2014/main" id="{49A1F1DC-8857-4985-AF70-273F5DA21015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676400"/>
            <a:ext cx="2620963" cy="3109913"/>
            <a:chOff x="3648" y="1056"/>
            <a:chExt cx="1651" cy="1959"/>
          </a:xfrm>
        </p:grpSpPr>
        <p:sp>
          <p:nvSpPr>
            <p:cNvPr id="11276" name="Text Box 27">
              <a:extLst>
                <a:ext uri="{FF2B5EF4-FFF2-40B4-BE49-F238E27FC236}">
                  <a16:creationId xmlns:a16="http://schemas.microsoft.com/office/drawing/2014/main" id="{B62374FC-06CB-4A19-9A63-FBF433758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784"/>
              <a:ext cx="9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Warnwesten</a:t>
              </a:r>
            </a:p>
          </p:txBody>
        </p:sp>
        <p:pic>
          <p:nvPicPr>
            <p:cNvPr id="11277" name="Picture 32">
              <a:extLst>
                <a:ext uri="{FF2B5EF4-FFF2-40B4-BE49-F238E27FC236}">
                  <a16:creationId xmlns:a16="http://schemas.microsoft.com/office/drawing/2014/main" id="{A42B2135-75EA-4102-A6F2-DFD1ACEAC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056"/>
              <a:ext cx="816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8" name="Picture 34">
              <a:extLst>
                <a:ext uri="{FF2B5EF4-FFF2-40B4-BE49-F238E27FC236}">
                  <a16:creationId xmlns:a16="http://schemas.microsoft.com/office/drawing/2014/main" id="{D1602B8F-9B9D-4A73-A656-8D9F6B7BD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968"/>
              <a:ext cx="828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9" name="Picture 35">
              <a:extLst>
                <a:ext uri="{FF2B5EF4-FFF2-40B4-BE49-F238E27FC236}">
                  <a16:creationId xmlns:a16="http://schemas.microsoft.com/office/drawing/2014/main" id="{C51981C2-235A-4D38-8DF8-E25047DDC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056"/>
              <a:ext cx="691" cy="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945" name="Group 41">
            <a:extLst>
              <a:ext uri="{FF2B5EF4-FFF2-40B4-BE49-F238E27FC236}">
                <a16:creationId xmlns:a16="http://schemas.microsoft.com/office/drawing/2014/main" id="{110FAFC9-4271-448E-86ED-D9AA3EBF8E1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038600"/>
            <a:ext cx="1441450" cy="1509713"/>
            <a:chOff x="2064" y="2544"/>
            <a:chExt cx="908" cy="951"/>
          </a:xfrm>
        </p:grpSpPr>
        <p:sp>
          <p:nvSpPr>
            <p:cNvPr id="11274" name="Text Box 26">
              <a:extLst>
                <a:ext uri="{FF2B5EF4-FFF2-40B4-BE49-F238E27FC236}">
                  <a16:creationId xmlns:a16="http://schemas.microsoft.com/office/drawing/2014/main" id="{DFA32895-E2F0-4FD3-869D-BF325D740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264"/>
              <a:ext cx="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Schutzbrille</a:t>
              </a:r>
            </a:p>
          </p:txBody>
        </p:sp>
        <p:pic>
          <p:nvPicPr>
            <p:cNvPr id="11275" name="Picture 36">
              <a:extLst>
                <a:ext uri="{FF2B5EF4-FFF2-40B4-BE49-F238E27FC236}">
                  <a16:creationId xmlns:a16="http://schemas.microsoft.com/office/drawing/2014/main" id="{D6769191-5CB4-464D-A07E-E86FEA39C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44"/>
              <a:ext cx="879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273" name="Rectangle 42">
            <a:extLst>
              <a:ext uri="{FF2B5EF4-FFF2-40B4-BE49-F238E27FC236}">
                <a16:creationId xmlns:a16="http://schemas.microsoft.com/office/drawing/2014/main" id="{E3FBF3D8-5748-4D63-86E2-36AD9AA750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410200" y="6172200"/>
            <a:ext cx="1600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Weitere pers. Schutzausrüstung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Truppmann Teil 1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AB77C30C-5D66-4BBD-8FEC-C2E16B867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B8D453-FF9C-4963-B469-867F180C10D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DAAE525-F22B-4CE4-B35A-76BE090D54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571</Words>
  <Application>Microsoft Office PowerPoint</Application>
  <PresentationFormat>Bildschirmpräsentation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_KAB-Folien-Layout-längsformat</vt:lpstr>
      <vt:lpstr>Deckblatt</vt:lpstr>
      <vt:lpstr>PSA - Mindestausrüstung</vt:lpstr>
      <vt:lpstr>Fw-Helm mit Nackenschutz</vt:lpstr>
      <vt:lpstr>HuPF 2+3 / HuPF 1+4</vt:lpstr>
      <vt:lpstr>Fw-Schutzanzug nach HuPF</vt:lpstr>
      <vt:lpstr>Fw-Schutzhandschuhe</vt:lpstr>
      <vt:lpstr>Fw-Schuhwerk, Sicherheitsstiefel</vt:lpstr>
      <vt:lpstr>Ergänzende pers. Schutzausrüstung</vt:lpstr>
      <vt:lpstr>Weitere pers. Schutzausrüstung</vt:lpstr>
      <vt:lpstr>Spez. pers. Schutzausrüstung</vt:lpstr>
      <vt:lpstr>Schnittschutzkleidung</vt:lpstr>
      <vt:lpstr>Hitzeschutzkleidung</vt:lpstr>
      <vt:lpstr>Checkliste pers. Schutzausrüstung</vt:lpstr>
      <vt:lpstr>Checkliste pers. Schutzausrüstung</vt:lpstr>
      <vt:lpstr>Checkliste pers. Schutzausrüstung</vt:lpstr>
    </vt:vector>
  </TitlesOfParts>
  <Company>LFKS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Flemming Götz</cp:lastModifiedBy>
  <cp:revision>203</cp:revision>
  <cp:lastPrinted>2005-07-07T13:48:18Z</cp:lastPrinted>
  <dcterms:created xsi:type="dcterms:W3CDTF">2001-08-31T10:43:20Z</dcterms:created>
  <dcterms:modified xsi:type="dcterms:W3CDTF">2024-07-18T11:21:29Z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26500.0000000000</vt:lpwstr>
  </property>
</Properties>
</file>