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20"/>
  </p:notesMasterIdLst>
  <p:handoutMasterIdLst>
    <p:handoutMasterId r:id="rId21"/>
  </p:handoutMasterIdLst>
  <p:sldIdLst>
    <p:sldId id="338" r:id="rId5"/>
    <p:sldId id="357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7" r:id="rId14"/>
    <p:sldId id="352" r:id="rId15"/>
    <p:sldId id="353" r:id="rId16"/>
    <p:sldId id="359" r:id="rId17"/>
    <p:sldId id="355" r:id="rId18"/>
    <p:sldId id="358" r:id="rId19"/>
  </p:sldIdLst>
  <p:sldSz cx="9144000" cy="6858000" type="screen4x3"/>
  <p:notesSz cx="6888163" cy="10020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pos="7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6" autoAdjust="0"/>
  </p:normalViewPr>
  <p:slideViewPr>
    <p:cSldViewPr>
      <p:cViewPr varScale="1">
        <p:scale>
          <a:sx n="119" d="100"/>
          <a:sy n="119" d="100"/>
        </p:scale>
        <p:origin x="1374" y="102"/>
      </p:cViewPr>
      <p:guideLst>
        <p:guide orient="horz" pos="192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F47128A3-104B-47A8-B137-7758744F54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FA0845EB-8D72-4ECD-86C2-D1BD28FC90E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0708" name="Rectangle 1028">
            <a:extLst>
              <a:ext uri="{FF2B5EF4-FFF2-40B4-BE49-F238E27FC236}">
                <a16:creationId xmlns:a16="http://schemas.microsoft.com/office/drawing/2014/main" id="{4AF1906D-4935-49EF-9327-CA5FD03CB7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0709" name="Rectangle 1029">
            <a:extLst>
              <a:ext uri="{FF2B5EF4-FFF2-40B4-BE49-F238E27FC236}">
                <a16:creationId xmlns:a16="http://schemas.microsoft.com/office/drawing/2014/main" id="{400E57FC-A9F6-4B9B-B7A7-C430A5B5DE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525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6BE34-95FD-4B37-8611-AC2800EFEA9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8B25DDAA-B56F-43FE-B053-2AB2A12E2E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7E76A1C7-B326-4241-8F15-22787FE611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18ABDE3-7DC3-44A3-93F5-FC5D46C414E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3325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A110DA76-CA25-4E1E-BACA-D8F7CFF71A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1DCD375D-B900-4F88-BEAA-15E43A780F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1015" name="Rectangle 7">
            <a:extLst>
              <a:ext uri="{FF2B5EF4-FFF2-40B4-BE49-F238E27FC236}">
                <a16:creationId xmlns:a16="http://schemas.microsoft.com/office/drawing/2014/main" id="{04652D3A-403D-4F1A-A8A1-EE016FD07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anose="02020603050405020304" pitchFamily="18" charset="0"/>
              </a:defRPr>
            </a:lvl1pPr>
          </a:lstStyle>
          <a:p>
            <a:fld id="{60A7CD57-BC3C-4438-B552-1000410EFF3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8938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2385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855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791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037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6117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216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131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64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256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335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B10294B-10D4-4829-91DF-0C50B59FB84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8600"/>
            <a:ext cx="8064500" cy="6281738"/>
            <a:chOff x="336" y="144"/>
            <a:chExt cx="5080" cy="3957"/>
          </a:xfrm>
        </p:grpSpPr>
        <p:sp>
          <p:nvSpPr>
            <p:cNvPr id="1027" name="Text Box 3">
              <a:extLst>
                <a:ext uri="{FF2B5EF4-FFF2-40B4-BE49-F238E27FC236}">
                  <a16:creationId xmlns:a16="http://schemas.microsoft.com/office/drawing/2014/main" id="{F614C7A4-6A01-4FF0-9089-62C943BEB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de-DE" altLang="de-DE" sz="1000"/>
                <a:t>Feuerwehr-Kreisausbildung</a:t>
              </a:r>
            </a:p>
            <a:p>
              <a:pPr algn="ctr">
                <a:defRPr/>
              </a:pPr>
              <a:r>
                <a:rPr lang="de-DE" altLang="de-DE" sz="1000"/>
                <a:t>Rheinland-Pfalz</a:t>
              </a:r>
              <a:endParaRPr lang="de-DE" altLang="de-DE" sz="1600"/>
            </a:p>
          </p:txBody>
        </p:sp>
        <p:sp>
          <p:nvSpPr>
            <p:cNvPr id="1028" name="Text Box 4">
              <a:extLst>
                <a:ext uri="{FF2B5EF4-FFF2-40B4-BE49-F238E27FC236}">
                  <a16:creationId xmlns:a16="http://schemas.microsoft.com/office/drawing/2014/main" id="{E2C52B5E-044E-41F1-939A-4BE6903E0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44"/>
              <a:ext cx="157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de-DE" altLang="de-DE" sz="800"/>
                <a:t>Lehrgang: Truppmann -Teil 1- Grundausbildung</a:t>
              </a:r>
            </a:p>
            <a:p>
              <a:pPr>
                <a:defRPr/>
              </a:pPr>
              <a:r>
                <a:rPr lang="de-DE" altLang="de-DE" sz="800"/>
                <a:t>Thema:      Rettung</a:t>
              </a:r>
            </a:p>
            <a:p>
              <a:pPr>
                <a:defRPr/>
              </a:pPr>
              <a:r>
                <a:rPr lang="de-DE" altLang="de-DE" sz="800"/>
                <a:t>Stand:        02/2021</a:t>
              </a:r>
              <a:endParaRPr lang="de-DE" altLang="de-DE" sz="1000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7BF4C00C-0F19-40F1-88EF-3366B9566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0" name="Line 6">
              <a:extLst>
                <a:ext uri="{FF2B5EF4-FFF2-40B4-BE49-F238E27FC236}">
                  <a16:creationId xmlns:a16="http://schemas.microsoft.com/office/drawing/2014/main" id="{A26D1E77-0D08-4879-8F0A-B74F2D933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7" descr="Rplfarb3">
              <a:extLst>
                <a:ext uri="{FF2B5EF4-FFF2-40B4-BE49-F238E27FC236}">
                  <a16:creationId xmlns:a16="http://schemas.microsoft.com/office/drawing/2014/main" id="{A414E9DA-16DB-4237-AA03-CAA6D1F29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>
              <a:extLst>
                <a:ext uri="{FF2B5EF4-FFF2-40B4-BE49-F238E27FC236}">
                  <a16:creationId xmlns:a16="http://schemas.microsoft.com/office/drawing/2014/main" id="{DA89D50F-8ADD-405B-80DC-2FE6C1C00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888"/>
              <a:ext cx="19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de-DE" altLang="de-DE" sz="800" b="0"/>
                <a:t>© Feuerwehr- und Katastrophenschutzakademie Rheinland-Pfalz</a:t>
              </a:r>
            </a:p>
            <a:p>
              <a:pPr>
                <a:defRPr/>
              </a:pPr>
              <a:r>
                <a:rPr lang="de-DE" altLang="de-DE" sz="800" b="0"/>
                <a:t>Bildquelle: LFKS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9">
            <a:extLst>
              <a:ext uri="{FF2B5EF4-FFF2-40B4-BE49-F238E27FC236}">
                <a16:creationId xmlns:a16="http://schemas.microsoft.com/office/drawing/2014/main" id="{5AC08900-3678-4E26-AA64-9912E5C6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1985963"/>
            <a:ext cx="692308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9" name="Rectangle 1040">
            <a:extLst>
              <a:ext uri="{FF2B5EF4-FFF2-40B4-BE49-F238E27FC236}">
                <a16:creationId xmlns:a16="http://schemas.microsoft.com/office/drawing/2014/main" id="{05C498E7-F687-4463-9E29-4226C6AEA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2047875"/>
            <a:ext cx="1914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0" name="Rectangle 1041">
            <a:extLst>
              <a:ext uri="{FF2B5EF4-FFF2-40B4-BE49-F238E27FC236}">
                <a16:creationId xmlns:a16="http://schemas.microsoft.com/office/drawing/2014/main" id="{85D898ED-6FE9-4F62-9C81-3405FDEA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2063750"/>
            <a:ext cx="19129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1" name="Rectangle 1042">
            <a:extLst>
              <a:ext uri="{FF2B5EF4-FFF2-40B4-BE49-F238E27FC236}">
                <a16:creationId xmlns:a16="http://schemas.microsoft.com/office/drawing/2014/main" id="{F1DCEF0B-6F21-4E4D-B81E-6EAEC48F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2079625"/>
            <a:ext cx="19113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>
                <a:solidFill>
                  <a:srgbClr val="000000"/>
                </a:solidFill>
              </a:rPr>
              <a:t>Lehrgang:</a:t>
            </a:r>
            <a:endParaRPr lang="de-DE" altLang="de-DE"/>
          </a:p>
        </p:txBody>
      </p:sp>
      <p:sp>
        <p:nvSpPr>
          <p:cNvPr id="4102" name="Rectangle 1043">
            <a:extLst>
              <a:ext uri="{FF2B5EF4-FFF2-40B4-BE49-F238E27FC236}">
                <a16:creationId xmlns:a16="http://schemas.microsoft.com/office/drawing/2014/main" id="{99F6D84C-A617-437B-8A2F-1930667F3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047875"/>
            <a:ext cx="50371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3" name="Rectangle 1044">
            <a:extLst>
              <a:ext uri="{FF2B5EF4-FFF2-40B4-BE49-F238E27FC236}">
                <a16:creationId xmlns:a16="http://schemas.microsoft.com/office/drawing/2014/main" id="{AB80ED12-9BA0-47AE-9280-96AC97B4C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063750"/>
            <a:ext cx="50355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4" name="Rectangle 1045">
            <a:extLst>
              <a:ext uri="{FF2B5EF4-FFF2-40B4-BE49-F238E27FC236}">
                <a16:creationId xmlns:a16="http://schemas.microsoft.com/office/drawing/2014/main" id="{577F674C-668A-4C15-A15C-1A107C6BE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079625"/>
            <a:ext cx="50339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>
                <a:solidFill>
                  <a:srgbClr val="000000"/>
                </a:solidFill>
              </a:rPr>
              <a:t>Truppmannausbildung Teil 1</a:t>
            </a:r>
            <a:endParaRPr lang="de-DE" altLang="de-DE"/>
          </a:p>
        </p:txBody>
      </p:sp>
      <p:sp>
        <p:nvSpPr>
          <p:cNvPr id="4105" name="Rectangle 1046">
            <a:extLst>
              <a:ext uri="{FF2B5EF4-FFF2-40B4-BE49-F238E27FC236}">
                <a16:creationId xmlns:a16="http://schemas.microsoft.com/office/drawing/2014/main" id="{0B267003-4380-4B37-BB4D-992F99F3C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474913"/>
            <a:ext cx="50784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6" name="Rectangle 1047">
            <a:extLst>
              <a:ext uri="{FF2B5EF4-FFF2-40B4-BE49-F238E27FC236}">
                <a16:creationId xmlns:a16="http://schemas.microsoft.com/office/drawing/2014/main" id="{C9568FE4-056F-4CAB-9C63-F29224E6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490788"/>
            <a:ext cx="50768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7" name="Rectangle 1048">
            <a:extLst>
              <a:ext uri="{FF2B5EF4-FFF2-40B4-BE49-F238E27FC236}">
                <a16:creationId xmlns:a16="http://schemas.microsoft.com/office/drawing/2014/main" id="{52166640-536F-440A-A10F-592B9234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506663"/>
            <a:ext cx="50752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>
                <a:solidFill>
                  <a:srgbClr val="000000"/>
                </a:solidFill>
              </a:rPr>
              <a:t>(Grundausbildungslehrgang)</a:t>
            </a:r>
            <a:endParaRPr lang="de-DE" altLang="de-DE"/>
          </a:p>
        </p:txBody>
      </p:sp>
      <p:sp>
        <p:nvSpPr>
          <p:cNvPr id="4108" name="Rectangle 1049">
            <a:extLst>
              <a:ext uri="{FF2B5EF4-FFF2-40B4-BE49-F238E27FC236}">
                <a16:creationId xmlns:a16="http://schemas.microsoft.com/office/drawing/2014/main" id="{E077DF04-66A7-407F-82E8-524065015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348163"/>
            <a:ext cx="7151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9" name="Rectangle 1050">
            <a:extLst>
              <a:ext uri="{FF2B5EF4-FFF2-40B4-BE49-F238E27FC236}">
                <a16:creationId xmlns:a16="http://schemas.microsoft.com/office/drawing/2014/main" id="{06FCA22E-33F4-424F-B7E1-DB2B92DA4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3586163"/>
            <a:ext cx="7388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10" name="Rectangle 1051">
            <a:extLst>
              <a:ext uri="{FF2B5EF4-FFF2-40B4-BE49-F238E27FC236}">
                <a16:creationId xmlns:a16="http://schemas.microsoft.com/office/drawing/2014/main" id="{B9121FA8-43FD-4B72-B3D8-6DC11F493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3638550"/>
            <a:ext cx="6791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11" name="Rectangle 1052">
            <a:extLst>
              <a:ext uri="{FF2B5EF4-FFF2-40B4-BE49-F238E27FC236}">
                <a16:creationId xmlns:a16="http://schemas.microsoft.com/office/drawing/2014/main" id="{356BAC33-CDDE-401F-BC33-99B546D7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656013"/>
            <a:ext cx="62944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12" name="Rectangle 1053">
            <a:extLst>
              <a:ext uri="{FF2B5EF4-FFF2-40B4-BE49-F238E27FC236}">
                <a16:creationId xmlns:a16="http://schemas.microsoft.com/office/drawing/2014/main" id="{082BB696-04A2-4589-A966-5034E8CC0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57600"/>
            <a:ext cx="5006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>
                <a:solidFill>
                  <a:srgbClr val="3333CC"/>
                </a:solidFill>
              </a:rPr>
              <a:t>9. Unterrichtseinheit: Rettung</a:t>
            </a:r>
            <a:endParaRPr lang="de-DE" altLang="de-DE"/>
          </a:p>
        </p:txBody>
      </p:sp>
      <p:sp>
        <p:nvSpPr>
          <p:cNvPr id="4113" name="Text Box 1054">
            <a:extLst>
              <a:ext uri="{FF2B5EF4-FFF2-40B4-BE49-F238E27FC236}">
                <a16:creationId xmlns:a16="http://schemas.microsoft.com/office/drawing/2014/main" id="{C55A5472-34B8-4837-9485-9E80CB16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251325"/>
            <a:ext cx="604678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>
                <a:solidFill>
                  <a:srgbClr val="0000CC"/>
                </a:solidFill>
              </a:rPr>
              <a:t>- in Sicherheit bringen von nicht gehfähigen Personen aus </a:t>
            </a:r>
          </a:p>
          <a:p>
            <a:r>
              <a:rPr lang="de-DE" altLang="de-DE" sz="1600">
                <a:solidFill>
                  <a:srgbClr val="0000CC"/>
                </a:solidFill>
              </a:rPr>
              <a:t>  der Gefahrenzone / Sicherung und Transport von verletzten</a:t>
            </a:r>
          </a:p>
          <a:p>
            <a:r>
              <a:rPr lang="de-DE" altLang="de-DE" sz="1600">
                <a:solidFill>
                  <a:srgbClr val="0000CC"/>
                </a:solidFill>
              </a:rPr>
              <a:t>  Personen</a:t>
            </a:r>
          </a:p>
          <a:p>
            <a:endParaRPr lang="de-DE" altLang="de-DE" sz="160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de-DE" altLang="de-DE" sz="1600">
                <a:solidFill>
                  <a:srgbClr val="0000CC"/>
                </a:solidFill>
              </a:rPr>
              <a:t> Halten / Sichern von gefährdeten Personen und Einsatz-</a:t>
            </a:r>
          </a:p>
          <a:p>
            <a:r>
              <a:rPr lang="de-DE" altLang="de-DE" sz="1600"/>
              <a:t>  </a:t>
            </a:r>
            <a:r>
              <a:rPr lang="de-DE" altLang="de-DE" sz="1600">
                <a:solidFill>
                  <a:srgbClr val="0000CC"/>
                </a:solidFill>
              </a:rPr>
              <a:t>personal</a:t>
            </a:r>
          </a:p>
          <a:p>
            <a:endParaRPr lang="de-DE" altLang="de-DE" sz="1400">
              <a:solidFill>
                <a:srgbClr val="0000CC"/>
              </a:solidFill>
            </a:endParaRPr>
          </a:p>
        </p:txBody>
      </p:sp>
      <p:sp>
        <p:nvSpPr>
          <p:cNvPr id="4114" name="Rectangle 1055">
            <a:extLst>
              <a:ext uri="{FF2B5EF4-FFF2-40B4-BE49-F238E27FC236}">
                <a16:creationId xmlns:a16="http://schemas.microsoft.com/office/drawing/2014/main" id="{4E09C0A0-9184-4120-BF5E-F5B18489D0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29200" y="6248400"/>
            <a:ext cx="990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Deckblatt Rettung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C0823378-192A-4802-9D90-02FFE7A1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136775"/>
            <a:ext cx="24145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3" name="Rectangle 5">
            <a:extLst>
              <a:ext uri="{FF2B5EF4-FFF2-40B4-BE49-F238E27FC236}">
                <a16:creationId xmlns:a16="http://schemas.microsoft.com/office/drawing/2014/main" id="{C660F559-5C8E-4087-A159-82F6FFF8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105400"/>
            <a:ext cx="3333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>
                <a:solidFill>
                  <a:srgbClr val="000000"/>
                </a:solidFill>
              </a:rPr>
              <a:t>Tragen einer Person mit Tragegriff</a:t>
            </a:r>
            <a:endParaRPr lang="de-DE" altLang="de-DE"/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E68EF9B7-C18F-4865-B39C-ABE5490BC1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248400"/>
            <a:ext cx="1600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Tragen einer Person mit Tragegriff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>
            <a:extLst>
              <a:ext uri="{FF2B5EF4-FFF2-40B4-BE49-F238E27FC236}">
                <a16:creationId xmlns:a16="http://schemas.microsoft.com/office/drawing/2014/main" id="{4F4A3474-B9BB-49A0-AE91-FB088191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3034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11">
            <a:extLst>
              <a:ext uri="{FF2B5EF4-FFF2-40B4-BE49-F238E27FC236}">
                <a16:creationId xmlns:a16="http://schemas.microsoft.com/office/drawing/2014/main" id="{1986D5B0-FAF0-4D3C-861E-EA63C15526D6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524000"/>
            <a:ext cx="3343275" cy="3752850"/>
            <a:chOff x="864" y="960"/>
            <a:chExt cx="2106" cy="2364"/>
          </a:xfrm>
        </p:grpSpPr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3124C7C3-E1A9-4083-9A5D-09B622B65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632"/>
              <a:ext cx="1226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10">
              <a:extLst>
                <a:ext uri="{FF2B5EF4-FFF2-40B4-BE49-F238E27FC236}">
                  <a16:creationId xmlns:a16="http://schemas.microsoft.com/office/drawing/2014/main" id="{E9B72D09-8938-4E37-857D-847CAE1E1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1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Verschiedene Arten des Tragens</a:t>
              </a:r>
            </a:p>
            <a:p>
              <a:r>
                <a:rPr lang="de-DE" altLang="de-DE" sz="1600"/>
                <a:t>von Personen ohne Hilfsmittel</a:t>
              </a:r>
            </a:p>
          </p:txBody>
        </p:sp>
      </p:grpSp>
      <p:sp>
        <p:nvSpPr>
          <p:cNvPr id="14340" name="Rectangle 12">
            <a:extLst>
              <a:ext uri="{FF2B5EF4-FFF2-40B4-BE49-F238E27FC236}">
                <a16:creationId xmlns:a16="http://schemas.microsoft.com/office/drawing/2014/main" id="{0FF03D51-E4FC-47DD-AE6F-549B4D4EDE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1600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Verschiedene Arten des Tragens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91140429-C5F4-4819-84E1-97E24023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27670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6" name="Picture 4">
            <a:extLst>
              <a:ext uri="{FF2B5EF4-FFF2-40B4-BE49-F238E27FC236}">
                <a16:creationId xmlns:a16="http://schemas.microsoft.com/office/drawing/2014/main" id="{CEBC367E-6DDB-40B6-A76E-8438A46F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238125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7" name="Picture 5">
            <a:extLst>
              <a:ext uri="{FF2B5EF4-FFF2-40B4-BE49-F238E27FC236}">
                <a16:creationId xmlns:a16="http://schemas.microsoft.com/office/drawing/2014/main" id="{BCF667C4-77CF-4D57-8E09-089710F3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2744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1">
            <a:extLst>
              <a:ext uri="{FF2B5EF4-FFF2-40B4-BE49-F238E27FC236}">
                <a16:creationId xmlns:a16="http://schemas.microsoft.com/office/drawing/2014/main" id="{E93B26AB-FB27-449D-BDD5-54A7F807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1600"/>
            <a:ext cx="4756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Möglichkeiten der schonenden Aufnahme einer</a:t>
            </a:r>
          </a:p>
          <a:p>
            <a:r>
              <a:rPr lang="de-DE" altLang="de-DE" sz="1600"/>
              <a:t>Person ohne Hilfsmittel</a:t>
            </a:r>
          </a:p>
          <a:p>
            <a:r>
              <a:rPr lang="de-DE" altLang="de-DE" sz="1600"/>
              <a:t>zur Positionierung auf einer Trage</a:t>
            </a:r>
          </a:p>
        </p:txBody>
      </p:sp>
      <p:grpSp>
        <p:nvGrpSpPr>
          <p:cNvPr id="192525" name="Group 13">
            <a:extLst>
              <a:ext uri="{FF2B5EF4-FFF2-40B4-BE49-F238E27FC236}">
                <a16:creationId xmlns:a16="http://schemas.microsoft.com/office/drawing/2014/main" id="{2683A361-853F-450D-945F-23B066AB0927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191000"/>
            <a:ext cx="2825750" cy="1654175"/>
            <a:chOff x="3072" y="2640"/>
            <a:chExt cx="1780" cy="1042"/>
          </a:xfrm>
        </p:grpSpPr>
        <p:pic>
          <p:nvPicPr>
            <p:cNvPr id="15368" name="Picture 6">
              <a:extLst>
                <a:ext uri="{FF2B5EF4-FFF2-40B4-BE49-F238E27FC236}">
                  <a16:creationId xmlns:a16="http://schemas.microsoft.com/office/drawing/2014/main" id="{34C7E964-B868-4F54-9159-677C2F378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640"/>
              <a:ext cx="1780" cy="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AutoShape 12">
              <a:extLst>
                <a:ext uri="{FF2B5EF4-FFF2-40B4-BE49-F238E27FC236}">
                  <a16:creationId xmlns:a16="http://schemas.microsoft.com/office/drawing/2014/main" id="{05D7EF95-2833-4D50-BE2C-E68A8BCE00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93683">
              <a:off x="3696" y="3552"/>
              <a:ext cx="336" cy="96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0 h 21600"/>
                <a:gd name="T4" fmla="*/ 4 w 21600"/>
                <a:gd name="T5" fmla="*/ 0 h 21600"/>
                <a:gd name="T6" fmla="*/ 5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7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367" name="Rectangle 14">
            <a:extLst>
              <a:ext uri="{FF2B5EF4-FFF2-40B4-BE49-F238E27FC236}">
                <a16:creationId xmlns:a16="http://schemas.microsoft.com/office/drawing/2014/main" id="{6FBA17DA-1C21-4CDF-8C9D-564CDC11BB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19600" y="6248400"/>
            <a:ext cx="1905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Möglichkeiten der schonenden Aufnahme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FEA1E4FB-0370-439C-A54A-E8FB4685E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71600"/>
            <a:ext cx="2544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Retten mit Krankentrage</a:t>
            </a:r>
          </a:p>
        </p:txBody>
      </p:sp>
      <p:pic>
        <p:nvPicPr>
          <p:cNvPr id="16387" name="Picture 9" descr="Serie 05 017 Kopie">
            <a:extLst>
              <a:ext uri="{FF2B5EF4-FFF2-40B4-BE49-F238E27FC236}">
                <a16:creationId xmlns:a16="http://schemas.microsoft.com/office/drawing/2014/main" id="{963D599B-D425-4D78-A4CB-0A177D12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2098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8671" name="Group 15">
            <a:extLst>
              <a:ext uri="{FF2B5EF4-FFF2-40B4-BE49-F238E27FC236}">
                <a16:creationId xmlns:a16="http://schemas.microsoft.com/office/drawing/2014/main" id="{D3A15D5A-1BB1-42CA-9211-714EF55E769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905000"/>
            <a:ext cx="6172200" cy="2317750"/>
            <a:chOff x="576" y="1200"/>
            <a:chExt cx="3888" cy="1460"/>
          </a:xfrm>
        </p:grpSpPr>
        <p:pic>
          <p:nvPicPr>
            <p:cNvPr id="16391" name="Picture 11" descr="Serie 05 020 Kopie">
              <a:extLst>
                <a:ext uri="{FF2B5EF4-FFF2-40B4-BE49-F238E27FC236}">
                  <a16:creationId xmlns:a16="http://schemas.microsoft.com/office/drawing/2014/main" id="{1D2BF699-4426-4B14-A6C0-5B9A2C717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84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2" descr="Serie 05 023 Kopie">
              <a:extLst>
                <a:ext uri="{FF2B5EF4-FFF2-40B4-BE49-F238E27FC236}">
                  <a16:creationId xmlns:a16="http://schemas.microsoft.com/office/drawing/2014/main" id="{0C80ADEB-51F2-4E03-8E70-38D56E6A8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72" y="1728"/>
              <a:ext cx="1392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3" descr="Serie 05 024 Kopie">
              <a:extLst>
                <a:ext uri="{FF2B5EF4-FFF2-40B4-BE49-F238E27FC236}">
                  <a16:creationId xmlns:a16="http://schemas.microsoft.com/office/drawing/2014/main" id="{FC14876D-60D3-4404-A308-7B815A34E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92"/>
              <a:ext cx="1312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8670" name="Text Box 14">
            <a:extLst>
              <a:ext uri="{FF2B5EF4-FFF2-40B4-BE49-F238E27FC236}">
                <a16:creationId xmlns:a16="http://schemas.microsoft.com/office/drawing/2014/main" id="{09364116-8BAC-48AA-BAEC-E1FF2D0BC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0200"/>
            <a:ext cx="5262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CC3300"/>
                </a:solidFill>
              </a:rPr>
              <a:t>Beachte: Weitere Ausführungen zur praktischen Ausbildung</a:t>
            </a:r>
          </a:p>
          <a:p>
            <a:r>
              <a:rPr lang="de-DE" altLang="de-DE" sz="1400">
                <a:solidFill>
                  <a:srgbClr val="CC3300"/>
                </a:solidFill>
              </a:rPr>
              <a:t>                siehe FwDV 1</a:t>
            </a:r>
            <a:endParaRPr lang="de-DE" altLang="de-DE" sz="1400"/>
          </a:p>
        </p:txBody>
      </p:sp>
      <p:sp>
        <p:nvSpPr>
          <p:cNvPr id="16390" name="Rectangle 16">
            <a:extLst>
              <a:ext uri="{FF2B5EF4-FFF2-40B4-BE49-F238E27FC236}">
                <a16:creationId xmlns:a16="http://schemas.microsoft.com/office/drawing/2014/main" id="{65E56494-60B4-4947-A227-251FD89C1A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219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Retten mit Krankentrage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8">
            <a:extLst>
              <a:ext uri="{FF2B5EF4-FFF2-40B4-BE49-F238E27FC236}">
                <a16:creationId xmlns:a16="http://schemas.microsoft.com/office/drawing/2014/main" id="{77A93F8A-5CBA-49CE-BDB8-84F1026D4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19200"/>
            <a:ext cx="5413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>
                <a:solidFill>
                  <a:schemeClr val="accent2"/>
                </a:solidFill>
              </a:rPr>
              <a:t> Transportfähigkeit herstellen</a:t>
            </a:r>
          </a:p>
          <a:p>
            <a:r>
              <a:rPr lang="de-DE" altLang="de-DE">
                <a:solidFill>
                  <a:schemeClr val="accent2"/>
                </a:solidFill>
              </a:rPr>
              <a:t>   -Übergabe an den Rettungsdienst-</a:t>
            </a:r>
          </a:p>
        </p:txBody>
      </p:sp>
      <p:sp>
        <p:nvSpPr>
          <p:cNvPr id="194581" name="Text Box 21">
            <a:extLst>
              <a:ext uri="{FF2B5EF4-FFF2-40B4-BE49-F238E27FC236}">
                <a16:creationId xmlns:a16="http://schemas.microsoft.com/office/drawing/2014/main" id="{0F9524D9-9BAC-4C20-8393-2EEAC9F41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610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Nachdem die verletzte Person in Sicherheit gebracht wurde und</a:t>
            </a:r>
          </a:p>
          <a:p>
            <a:r>
              <a:rPr lang="de-DE" altLang="de-DE" sz="1600"/>
              <a:t>erstversorgt ist, wird sie zur weiteren Versorgung und Transport</a:t>
            </a:r>
          </a:p>
          <a:p>
            <a:r>
              <a:rPr lang="de-DE" altLang="de-DE" sz="1600"/>
              <a:t>dem Rettungsdienst  übergeben.</a:t>
            </a:r>
          </a:p>
        </p:txBody>
      </p:sp>
      <p:grpSp>
        <p:nvGrpSpPr>
          <p:cNvPr id="194599" name="Group 39">
            <a:extLst>
              <a:ext uri="{FF2B5EF4-FFF2-40B4-BE49-F238E27FC236}">
                <a16:creationId xmlns:a16="http://schemas.microsoft.com/office/drawing/2014/main" id="{C5110E9D-E80F-42E8-8541-587F9EDC031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4200"/>
            <a:ext cx="5283200" cy="2895600"/>
            <a:chOff x="384" y="1968"/>
            <a:chExt cx="3328" cy="1824"/>
          </a:xfrm>
        </p:grpSpPr>
        <p:grpSp>
          <p:nvGrpSpPr>
            <p:cNvPr id="17419" name="Group 33">
              <a:extLst>
                <a:ext uri="{FF2B5EF4-FFF2-40B4-BE49-F238E27FC236}">
                  <a16:creationId xmlns:a16="http://schemas.microsoft.com/office/drawing/2014/main" id="{4A7AC4A2-6D72-41DD-AD9F-BD9FCE908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968"/>
              <a:ext cx="976" cy="876"/>
              <a:chOff x="384" y="1968"/>
              <a:chExt cx="976" cy="876"/>
            </a:xfrm>
          </p:grpSpPr>
          <p:pic>
            <p:nvPicPr>
              <p:cNvPr id="17426" name="Picture 23" descr="IMG_0645">
                <a:extLst>
                  <a:ext uri="{FF2B5EF4-FFF2-40B4-BE49-F238E27FC236}">
                    <a16:creationId xmlns:a16="http://schemas.microsoft.com/office/drawing/2014/main" id="{80A7314C-1F11-40BB-99FB-111D3D6467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112"/>
                <a:ext cx="976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7" name="Text Box 29">
                <a:extLst>
                  <a:ext uri="{FF2B5EF4-FFF2-40B4-BE49-F238E27FC236}">
                    <a16:creationId xmlns:a16="http://schemas.microsoft.com/office/drawing/2014/main" id="{28EABC24-DA59-4894-9F65-F45159762C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968"/>
                <a:ext cx="7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/>
                  <a:t>Krankentrage</a:t>
                </a:r>
              </a:p>
            </p:txBody>
          </p:sp>
        </p:grpSp>
        <p:grpSp>
          <p:nvGrpSpPr>
            <p:cNvPr id="17420" name="Group 34">
              <a:extLst>
                <a:ext uri="{FF2B5EF4-FFF2-40B4-BE49-F238E27FC236}">
                  <a16:creationId xmlns:a16="http://schemas.microsoft.com/office/drawing/2014/main" id="{6C892344-C353-4485-A639-3BB7FD88F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592"/>
              <a:ext cx="1024" cy="912"/>
              <a:chOff x="1488" y="2592"/>
              <a:chExt cx="1024" cy="912"/>
            </a:xfrm>
          </p:grpSpPr>
          <p:pic>
            <p:nvPicPr>
              <p:cNvPr id="17424" name="Picture 28" descr="IMG_0680">
                <a:extLst>
                  <a:ext uri="{FF2B5EF4-FFF2-40B4-BE49-F238E27FC236}">
                    <a16:creationId xmlns:a16="http://schemas.microsoft.com/office/drawing/2014/main" id="{73793A49-8D6A-4012-B3F6-51BF353FAE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2736"/>
                <a:ext cx="1024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5" name="Text Box 30">
                <a:extLst>
                  <a:ext uri="{FF2B5EF4-FFF2-40B4-BE49-F238E27FC236}">
                    <a16:creationId xmlns:a16="http://schemas.microsoft.com/office/drawing/2014/main" id="{DC22E4E0-81BA-4438-8F44-6A70A662E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592"/>
                <a:ext cx="88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/>
                  <a:t>Vakuummatratze</a:t>
                </a:r>
              </a:p>
            </p:txBody>
          </p:sp>
        </p:grpSp>
        <p:grpSp>
          <p:nvGrpSpPr>
            <p:cNvPr id="17421" name="Group 35">
              <a:extLst>
                <a:ext uri="{FF2B5EF4-FFF2-40B4-BE49-F238E27FC236}">
                  <a16:creationId xmlns:a16="http://schemas.microsoft.com/office/drawing/2014/main" id="{FBFCE783-1DEB-4BC0-808F-12A9401A9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880"/>
              <a:ext cx="1024" cy="912"/>
              <a:chOff x="2688" y="2880"/>
              <a:chExt cx="1024" cy="912"/>
            </a:xfrm>
          </p:grpSpPr>
          <p:pic>
            <p:nvPicPr>
              <p:cNvPr id="17422" name="Picture 25" descr="IMG_0675">
                <a:extLst>
                  <a:ext uri="{FF2B5EF4-FFF2-40B4-BE49-F238E27FC236}">
                    <a16:creationId xmlns:a16="http://schemas.microsoft.com/office/drawing/2014/main" id="{A6DC3B4A-5811-4FE8-853A-2AA3589E18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024"/>
                <a:ext cx="1024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3" name="Text Box 31">
                <a:extLst>
                  <a:ext uri="{FF2B5EF4-FFF2-40B4-BE49-F238E27FC236}">
                    <a16:creationId xmlns:a16="http://schemas.microsoft.com/office/drawing/2014/main" id="{19191A03-3E66-4E08-BF20-6EC2EC03A9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2880"/>
                <a:ext cx="96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/>
                  <a:t>Krankentragestuhl</a:t>
                </a:r>
              </a:p>
            </p:txBody>
          </p:sp>
        </p:grpSp>
      </p:grpSp>
      <p:grpSp>
        <p:nvGrpSpPr>
          <p:cNvPr id="194598" name="Group 38">
            <a:extLst>
              <a:ext uri="{FF2B5EF4-FFF2-40B4-BE49-F238E27FC236}">
                <a16:creationId xmlns:a16="http://schemas.microsoft.com/office/drawing/2014/main" id="{00611EEF-D399-46B2-AF0C-E4537E01DC1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667000"/>
            <a:ext cx="2457450" cy="2876550"/>
            <a:chOff x="3888" y="1680"/>
            <a:chExt cx="1548" cy="1812"/>
          </a:xfrm>
        </p:grpSpPr>
        <p:pic>
          <p:nvPicPr>
            <p:cNvPr id="17415" name="Picture 27" descr="IMG_0673">
              <a:extLst>
                <a:ext uri="{FF2B5EF4-FFF2-40B4-BE49-F238E27FC236}">
                  <a16:creationId xmlns:a16="http://schemas.microsoft.com/office/drawing/2014/main" id="{D58CDC09-3959-4E0E-A9DA-AA26762FF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680"/>
              <a:ext cx="732" cy="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6" name="Group 36">
              <a:extLst>
                <a:ext uri="{FF2B5EF4-FFF2-40B4-BE49-F238E27FC236}">
                  <a16:creationId xmlns:a16="http://schemas.microsoft.com/office/drawing/2014/main" id="{CD17F709-AB15-4A38-A727-71BF5B685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592"/>
              <a:ext cx="1008" cy="900"/>
              <a:chOff x="3888" y="2592"/>
              <a:chExt cx="1008" cy="900"/>
            </a:xfrm>
          </p:grpSpPr>
          <p:pic>
            <p:nvPicPr>
              <p:cNvPr id="17417" name="Picture 24" descr="IMG_0669">
                <a:extLst>
                  <a:ext uri="{FF2B5EF4-FFF2-40B4-BE49-F238E27FC236}">
                    <a16:creationId xmlns:a16="http://schemas.microsoft.com/office/drawing/2014/main" id="{CF2A5855-B267-4561-A3F7-3AE63E2EDD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2736"/>
                <a:ext cx="1008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18" name="Text Box 32">
                <a:extLst>
                  <a:ext uri="{FF2B5EF4-FFF2-40B4-BE49-F238E27FC236}">
                    <a16:creationId xmlns:a16="http://schemas.microsoft.com/office/drawing/2014/main" id="{835D479A-175C-4E1B-83EF-065E1EBE5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2592"/>
                <a:ext cx="3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/>
                  <a:t>RTW</a:t>
                </a:r>
              </a:p>
            </p:txBody>
          </p:sp>
        </p:grpSp>
      </p:grpSp>
      <p:sp>
        <p:nvSpPr>
          <p:cNvPr id="17414" name="Rectangle 40">
            <a:extLst>
              <a:ext uri="{FF2B5EF4-FFF2-40B4-BE49-F238E27FC236}">
                <a16:creationId xmlns:a16="http://schemas.microsoft.com/office/drawing/2014/main" id="{1E555C8A-2EE4-4A75-B993-CF335BB449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52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Transportfähigkeit herstellen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FBCE73E2-A469-4215-A2A5-64212F486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19200"/>
            <a:ext cx="7161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>
                <a:solidFill>
                  <a:schemeClr val="accent2"/>
                </a:solidFill>
              </a:rPr>
              <a:t> Halten /Sichern von gefährdeten Personen und</a:t>
            </a:r>
          </a:p>
          <a:p>
            <a:r>
              <a:rPr lang="de-DE" altLang="de-DE">
                <a:solidFill>
                  <a:schemeClr val="accent2"/>
                </a:solidFill>
              </a:rPr>
              <a:t>  Einsatzpersonal</a:t>
            </a:r>
          </a:p>
        </p:txBody>
      </p:sp>
      <p:grpSp>
        <p:nvGrpSpPr>
          <p:cNvPr id="197654" name="Group 22">
            <a:extLst>
              <a:ext uri="{FF2B5EF4-FFF2-40B4-BE49-F238E27FC236}">
                <a16:creationId xmlns:a16="http://schemas.microsoft.com/office/drawing/2014/main" id="{B333E720-D458-4D7E-B036-A75B2897A56B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286000"/>
            <a:ext cx="2081213" cy="2941638"/>
            <a:chOff x="912" y="1296"/>
            <a:chExt cx="1311" cy="1853"/>
          </a:xfrm>
        </p:grpSpPr>
        <p:pic>
          <p:nvPicPr>
            <p:cNvPr id="18441" name="Picture 18" descr="024 Kopie">
              <a:extLst>
                <a:ext uri="{FF2B5EF4-FFF2-40B4-BE49-F238E27FC236}">
                  <a16:creationId xmlns:a16="http://schemas.microsoft.com/office/drawing/2014/main" id="{E2A3540C-8E6B-4EE7-AD49-EDBDC659E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96"/>
              <a:ext cx="1093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Text Box 20">
              <a:extLst>
                <a:ext uri="{FF2B5EF4-FFF2-40B4-BE49-F238E27FC236}">
                  <a16:creationId xmlns:a16="http://schemas.microsoft.com/office/drawing/2014/main" id="{9B776F73-3F01-401D-A1A2-365EFC5EC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976"/>
              <a:ext cx="131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/>
                <a:t>Halten mit Feuerwehrleine</a:t>
              </a:r>
            </a:p>
          </p:txBody>
        </p:sp>
      </p:grpSp>
      <p:grpSp>
        <p:nvGrpSpPr>
          <p:cNvPr id="197655" name="Group 23">
            <a:extLst>
              <a:ext uri="{FF2B5EF4-FFF2-40B4-BE49-F238E27FC236}">
                <a16:creationId xmlns:a16="http://schemas.microsoft.com/office/drawing/2014/main" id="{49F8BE83-2863-4A49-B5C9-7A7E229FE87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286000"/>
            <a:ext cx="3065463" cy="2941638"/>
            <a:chOff x="2976" y="1296"/>
            <a:chExt cx="1931" cy="1853"/>
          </a:xfrm>
        </p:grpSpPr>
        <p:pic>
          <p:nvPicPr>
            <p:cNvPr id="18439" name="Picture 19" descr="DSCF0020cc Kopie">
              <a:extLst>
                <a:ext uri="{FF2B5EF4-FFF2-40B4-BE49-F238E27FC236}">
                  <a16:creationId xmlns:a16="http://schemas.microsoft.com/office/drawing/2014/main" id="{C53E67F2-8C11-4D50-8123-609BB0514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296"/>
              <a:ext cx="109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 Box 21">
              <a:extLst>
                <a:ext uri="{FF2B5EF4-FFF2-40B4-BE49-F238E27FC236}">
                  <a16:creationId xmlns:a16="http://schemas.microsoft.com/office/drawing/2014/main" id="{8BC2BBFC-3320-45CB-A57D-A324E0492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976"/>
              <a:ext cx="19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/>
                <a:t>Eigensicherung mit Feuerwehrhaltegurt</a:t>
              </a:r>
            </a:p>
          </p:txBody>
        </p:sp>
      </p:grpSp>
      <p:sp>
        <p:nvSpPr>
          <p:cNvPr id="197656" name="Text Box 24">
            <a:extLst>
              <a:ext uri="{FF2B5EF4-FFF2-40B4-BE49-F238E27FC236}">
                <a16:creationId xmlns:a16="http://schemas.microsoft.com/office/drawing/2014/main" id="{2E5CAFE7-5301-4006-8573-406A5D66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497513"/>
            <a:ext cx="6454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CC3300"/>
                </a:solidFill>
              </a:rPr>
              <a:t>Beachte: Weitere Ausführungen zur praktischen Ausbildung siehe FwDV 1</a:t>
            </a:r>
            <a:endParaRPr lang="de-DE" altLang="de-DE" sz="1400"/>
          </a:p>
        </p:txBody>
      </p:sp>
      <p:sp>
        <p:nvSpPr>
          <p:cNvPr id="18438" name="Rectangle 25">
            <a:extLst>
              <a:ext uri="{FF2B5EF4-FFF2-40B4-BE49-F238E27FC236}">
                <a16:creationId xmlns:a16="http://schemas.microsoft.com/office/drawing/2014/main" id="{087B1CB8-41D3-4B26-AD63-73FEF66A95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990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Halten / Sichern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42">
            <a:extLst>
              <a:ext uri="{FF2B5EF4-FFF2-40B4-BE49-F238E27FC236}">
                <a16:creationId xmlns:a16="http://schemas.microsoft.com/office/drawing/2014/main" id="{3ECE8406-E7E9-44CC-A245-0B0C3806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95400"/>
            <a:ext cx="6075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>
                <a:solidFill>
                  <a:srgbClr val="0000CC"/>
                </a:solidFill>
              </a:rPr>
              <a:t>Retten</a:t>
            </a:r>
            <a:r>
              <a:rPr lang="de-DE" altLang="de-DE" sz="1800">
                <a:solidFill>
                  <a:srgbClr val="0000CC"/>
                </a:solidFill>
              </a:rPr>
              <a:t> gem. DIN 14011 Feuerwehrwesen - Begriffe</a:t>
            </a:r>
            <a:endParaRPr lang="de-DE" altLang="de-DE" sz="2800">
              <a:solidFill>
                <a:srgbClr val="0000CC"/>
              </a:solidFill>
            </a:endParaRPr>
          </a:p>
        </p:txBody>
      </p:sp>
      <p:sp>
        <p:nvSpPr>
          <p:cNvPr id="196627" name="Text Box 1043">
            <a:extLst>
              <a:ext uri="{FF2B5EF4-FFF2-40B4-BE49-F238E27FC236}">
                <a16:creationId xmlns:a16="http://schemas.microsoft.com/office/drawing/2014/main" id="{EC086CD0-DBD8-4750-BAC9-3A26E5301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89138"/>
            <a:ext cx="82264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800" i="1"/>
              <a:t>Retten</a:t>
            </a:r>
            <a:r>
              <a:rPr lang="de-DE" altLang="de-DE" sz="1800"/>
              <a:t> ist das Abwenden einer Gefahr von Menschen oder Tieren </a:t>
            </a:r>
          </a:p>
          <a:p>
            <a:pPr>
              <a:defRPr/>
            </a:pPr>
            <a:r>
              <a:rPr lang="de-DE" altLang="de-DE" sz="1800"/>
              <a:t>durch</a:t>
            </a:r>
          </a:p>
          <a:p>
            <a:pPr marL="285750" indent="-285750">
              <a:buFontTx/>
              <a:buChar char="-"/>
              <a:defRPr/>
            </a:pPr>
            <a:r>
              <a:rPr lang="de-DE" altLang="de-DE" sz="1800" i="1"/>
              <a:t>lebensrettende Sofortmaßnahmen</a:t>
            </a:r>
            <a:r>
              <a:rPr lang="de-DE" altLang="de-DE" sz="1800"/>
              <a:t>, die sich auf Erhaltung oder</a:t>
            </a:r>
          </a:p>
          <a:p>
            <a:pPr>
              <a:defRPr/>
            </a:pPr>
            <a:r>
              <a:rPr lang="de-DE" altLang="de-DE" sz="1800"/>
              <a:t>Wiederherstellung von Atmung, Kreislauf und Herztätigkeit richten </a:t>
            </a:r>
          </a:p>
          <a:p>
            <a:pPr>
              <a:defRPr/>
            </a:pPr>
            <a:r>
              <a:rPr lang="de-DE" altLang="de-DE" sz="1800"/>
              <a:t>und / oder durch </a:t>
            </a:r>
          </a:p>
          <a:p>
            <a:pPr>
              <a:defRPr/>
            </a:pPr>
            <a:r>
              <a:rPr lang="de-DE" altLang="de-DE" sz="1800"/>
              <a:t>- </a:t>
            </a:r>
            <a:r>
              <a:rPr lang="de-DE" altLang="de-DE" sz="1800" i="1"/>
              <a:t>Befreien</a:t>
            </a:r>
            <a:r>
              <a:rPr lang="de-DE" altLang="de-DE" sz="1800"/>
              <a:t> aus einer lebens- oder gesundheitsgefährdeten Zwangslage.</a:t>
            </a:r>
            <a:endParaRPr lang="de-DE" altLang="de-DE" sz="2000" b="0"/>
          </a:p>
        </p:txBody>
      </p:sp>
      <p:sp>
        <p:nvSpPr>
          <p:cNvPr id="196633" name="Text Box 1049">
            <a:extLst>
              <a:ext uri="{FF2B5EF4-FFF2-40B4-BE49-F238E27FC236}">
                <a16:creationId xmlns:a16="http://schemas.microsoft.com/office/drawing/2014/main" id="{D3912B87-A59E-4E7C-B652-A7D1497A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057650"/>
            <a:ext cx="1411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>
                <a:solidFill>
                  <a:srgbClr val="0000CC"/>
                </a:solidFill>
              </a:rPr>
              <a:t>Bergen</a:t>
            </a:r>
          </a:p>
        </p:txBody>
      </p:sp>
      <p:sp>
        <p:nvSpPr>
          <p:cNvPr id="196634" name="Text Box 1050">
            <a:extLst>
              <a:ext uri="{FF2B5EF4-FFF2-40B4-BE49-F238E27FC236}">
                <a16:creationId xmlns:a16="http://schemas.microsoft.com/office/drawing/2014/main" id="{3D4158A6-9172-448B-8B1A-4B0B06112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4706938"/>
            <a:ext cx="73850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Einbringen von Leichen, leblosen Tieren oder gefährdeten Sachen</a:t>
            </a:r>
          </a:p>
        </p:txBody>
      </p:sp>
      <p:sp>
        <p:nvSpPr>
          <p:cNvPr id="5126" name="Rectangle 1051">
            <a:extLst>
              <a:ext uri="{FF2B5EF4-FFF2-40B4-BE49-F238E27FC236}">
                <a16:creationId xmlns:a16="http://schemas.microsoft.com/office/drawing/2014/main" id="{D2C31161-E32E-4E7F-8BD8-27BE09C266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1219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Begriff-Retten / Bergen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7" grpId="0" autoUpdateAnimBg="0"/>
      <p:bldP spid="196633" grpId="0" autoUpdateAnimBg="0"/>
      <p:bldP spid="1966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1C70DFF7-9921-401A-8D9F-C376012D5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219200"/>
            <a:ext cx="39385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>
                <a:solidFill>
                  <a:schemeClr val="accent2"/>
                </a:solidFill>
              </a:rPr>
              <a:t>Der Rettungsgrundsatz</a:t>
            </a:r>
            <a:endParaRPr lang="de-DE" altLang="de-DE"/>
          </a:p>
        </p:txBody>
      </p:sp>
      <p:sp>
        <p:nvSpPr>
          <p:cNvPr id="178199" name="Text Box 23">
            <a:extLst>
              <a:ext uri="{FF2B5EF4-FFF2-40B4-BE49-F238E27FC236}">
                <a16:creationId xmlns:a16="http://schemas.microsoft.com/office/drawing/2014/main" id="{D8CB4C00-E4F7-4CBF-8612-EC3BC7280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3600"/>
            <a:ext cx="149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Sichern</a:t>
            </a:r>
          </a:p>
        </p:txBody>
      </p:sp>
      <p:sp>
        <p:nvSpPr>
          <p:cNvPr id="178200" name="Text Box 24">
            <a:extLst>
              <a:ext uri="{FF2B5EF4-FFF2-40B4-BE49-F238E27FC236}">
                <a16:creationId xmlns:a16="http://schemas.microsoft.com/office/drawing/2014/main" id="{E8C92AFA-5DD0-484A-A329-866E4E04E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281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Zugang schaffen</a:t>
            </a:r>
          </a:p>
        </p:txBody>
      </p:sp>
      <p:sp>
        <p:nvSpPr>
          <p:cNvPr id="178201" name="Text Box 25">
            <a:extLst>
              <a:ext uri="{FF2B5EF4-FFF2-40B4-BE49-F238E27FC236}">
                <a16:creationId xmlns:a16="http://schemas.microsoft.com/office/drawing/2014/main" id="{0F759958-A7CD-4F94-8618-7F9C4D567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729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Lebensrettende Sofortmaßnahmen durchführen</a:t>
            </a:r>
          </a:p>
        </p:txBody>
      </p:sp>
      <p:sp>
        <p:nvSpPr>
          <p:cNvPr id="178202" name="Text Box 26">
            <a:extLst>
              <a:ext uri="{FF2B5EF4-FFF2-40B4-BE49-F238E27FC236}">
                <a16:creationId xmlns:a16="http://schemas.microsoft.com/office/drawing/2014/main" id="{F9245D92-A89B-404E-8C8D-AC10A4EBE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91000"/>
            <a:ext cx="534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Befreien und in Sicherheit bringen</a:t>
            </a:r>
          </a:p>
        </p:txBody>
      </p:sp>
      <p:sp>
        <p:nvSpPr>
          <p:cNvPr id="178203" name="Text Box 27">
            <a:extLst>
              <a:ext uri="{FF2B5EF4-FFF2-40B4-BE49-F238E27FC236}">
                <a16:creationId xmlns:a16="http://schemas.microsoft.com/office/drawing/2014/main" id="{FC50699B-0E9E-4CEF-AC7E-6DCC76CE1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5413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Transportfähigkeit  herstellen</a:t>
            </a:r>
          </a:p>
          <a:p>
            <a:r>
              <a:rPr lang="de-DE" altLang="de-DE"/>
              <a:t>   -Übergabe an den Rettungsdienst-</a:t>
            </a:r>
          </a:p>
        </p:txBody>
      </p:sp>
      <p:sp>
        <p:nvSpPr>
          <p:cNvPr id="6152" name="Rectangle 29">
            <a:extLst>
              <a:ext uri="{FF2B5EF4-FFF2-40B4-BE49-F238E27FC236}">
                <a16:creationId xmlns:a16="http://schemas.microsoft.com/office/drawing/2014/main" id="{0D1B49C9-CE5A-4A72-A89E-C9F4E29639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0" y="6248400"/>
            <a:ext cx="1371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Der Rettungsgrundsatz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9" grpId="0" autoUpdateAnimBg="0"/>
      <p:bldP spid="178200" grpId="0" autoUpdateAnimBg="0"/>
      <p:bldP spid="178201" grpId="0" autoUpdateAnimBg="0"/>
      <p:bldP spid="178202" grpId="0" autoUpdateAnimBg="0"/>
      <p:bldP spid="17820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0" name="Text Box 10">
            <a:extLst>
              <a:ext uri="{FF2B5EF4-FFF2-40B4-BE49-F238E27FC236}">
                <a16:creationId xmlns:a16="http://schemas.microsoft.com/office/drawing/2014/main" id="{B68E34A7-E835-49C1-8CB7-40996367F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636838"/>
            <a:ext cx="255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0"/>
              <a:t>- fließendem Verkehr</a:t>
            </a:r>
          </a:p>
        </p:txBody>
      </p:sp>
      <p:sp>
        <p:nvSpPr>
          <p:cNvPr id="179211" name="Text Box 11">
            <a:extLst>
              <a:ext uri="{FF2B5EF4-FFF2-40B4-BE49-F238E27FC236}">
                <a16:creationId xmlns:a16="http://schemas.microsoft.com/office/drawing/2014/main" id="{12FD3F8E-D065-4BCC-9142-A6931DC92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824288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0"/>
              <a:t>- Brandgefahr</a:t>
            </a:r>
          </a:p>
        </p:txBody>
      </p:sp>
      <p:sp>
        <p:nvSpPr>
          <p:cNvPr id="179212" name="Text Box 12">
            <a:extLst>
              <a:ext uri="{FF2B5EF4-FFF2-40B4-BE49-F238E27FC236}">
                <a16:creationId xmlns:a16="http://schemas.microsoft.com/office/drawing/2014/main" id="{CCDFF7E7-781C-4D81-8158-BDE1B577C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221163"/>
            <a:ext cx="278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0"/>
              <a:t>- herabfallenden Teilen</a:t>
            </a:r>
          </a:p>
        </p:txBody>
      </p:sp>
      <p:sp>
        <p:nvSpPr>
          <p:cNvPr id="179213" name="Text Box 13">
            <a:extLst>
              <a:ext uri="{FF2B5EF4-FFF2-40B4-BE49-F238E27FC236}">
                <a16:creationId xmlns:a16="http://schemas.microsoft.com/office/drawing/2014/main" id="{F49DD906-A87E-48C3-ADA2-A2087BAC9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652963"/>
            <a:ext cx="153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0"/>
              <a:t>- Dunkelheit</a:t>
            </a:r>
          </a:p>
        </p:txBody>
      </p:sp>
      <p:sp>
        <p:nvSpPr>
          <p:cNvPr id="179214" name="Text Box 14">
            <a:extLst>
              <a:ext uri="{FF2B5EF4-FFF2-40B4-BE49-F238E27FC236}">
                <a16:creationId xmlns:a16="http://schemas.microsoft.com/office/drawing/2014/main" id="{3431E7CF-FE16-47CA-AB6C-54AD978D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018088"/>
            <a:ext cx="4740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altLang="de-DE" sz="2000" b="0"/>
              <a:t>- Betriebsstoffen und Energieversorgung</a:t>
            </a:r>
          </a:p>
        </p:txBody>
      </p:sp>
      <p:pic>
        <p:nvPicPr>
          <p:cNvPr id="7175" name="Picture 15" descr="DSCF0008 Kopie">
            <a:extLst>
              <a:ext uri="{FF2B5EF4-FFF2-40B4-BE49-F238E27FC236}">
                <a16:creationId xmlns:a16="http://schemas.microsoft.com/office/drawing/2014/main" id="{72B961EE-2024-4BD6-993D-295A2E42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2286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6">
            <a:extLst>
              <a:ext uri="{FF2B5EF4-FFF2-40B4-BE49-F238E27FC236}">
                <a16:creationId xmlns:a16="http://schemas.microsoft.com/office/drawing/2014/main" id="{380BC155-FFCC-4ECB-962E-99E074636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1125538"/>
            <a:ext cx="2546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>
                <a:solidFill>
                  <a:srgbClr val="0000CC"/>
                </a:solidFill>
              </a:rPr>
              <a:t> Sichern</a:t>
            </a:r>
          </a:p>
          <a:p>
            <a:pPr>
              <a:lnSpc>
                <a:spcPct val="90000"/>
              </a:lnSpc>
            </a:pPr>
            <a:r>
              <a:rPr lang="de-DE" altLang="de-DE" sz="1800">
                <a:solidFill>
                  <a:srgbClr val="0000CC"/>
                </a:solidFill>
              </a:rPr>
              <a:t>   gemäß FwDV 3 z.B.:</a:t>
            </a:r>
            <a:endParaRPr lang="de-DE" altLang="de-DE">
              <a:solidFill>
                <a:srgbClr val="0000CC"/>
              </a:solidFill>
            </a:endParaRP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8E3C9EC6-0D76-4823-ADF8-384A73BD94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00600" y="6248400"/>
            <a:ext cx="685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Sichern</a:t>
            </a:r>
          </a:p>
        </p:txBody>
      </p:sp>
      <p:sp>
        <p:nvSpPr>
          <p:cNvPr id="179219" name="Text Box 19">
            <a:extLst>
              <a:ext uri="{FF2B5EF4-FFF2-40B4-BE49-F238E27FC236}">
                <a16:creationId xmlns:a16="http://schemas.microsoft.com/office/drawing/2014/main" id="{55994809-6C9D-4F87-91C3-5E37DB0DD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068638"/>
            <a:ext cx="6430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0"/>
              <a:t>- Nachsacken, Wegrutschen, oder Wegrollen auf Grund</a:t>
            </a:r>
          </a:p>
          <a:p>
            <a:r>
              <a:rPr lang="de-DE" altLang="de-DE" sz="2000" b="0"/>
              <a:t>  unkontrollierter Bewegungen von Lasten</a:t>
            </a:r>
          </a:p>
        </p:txBody>
      </p:sp>
      <p:sp>
        <p:nvSpPr>
          <p:cNvPr id="179220" name="Text Box 20">
            <a:extLst>
              <a:ext uri="{FF2B5EF4-FFF2-40B4-BE49-F238E27FC236}">
                <a16:creationId xmlns:a16="http://schemas.microsoft.com/office/drawing/2014/main" id="{34CC13BB-FC3D-4B8F-A816-855B2F192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1844675"/>
            <a:ext cx="7675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/>
              <a:t>An Einsatzstellen muss insbesondere vor folgenden Gefahren</a:t>
            </a:r>
          </a:p>
          <a:p>
            <a:r>
              <a:rPr lang="de-DE" altLang="de-DE" sz="2000"/>
              <a:t>gesichert werden: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9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0" grpId="0"/>
      <p:bldP spid="179211" grpId="0"/>
      <p:bldP spid="179212" grpId="0"/>
      <p:bldP spid="179213" grpId="0"/>
      <p:bldP spid="179219" grpId="0"/>
      <p:bldP spid="17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2" name="Rectangle 8">
            <a:extLst>
              <a:ext uri="{FF2B5EF4-FFF2-40B4-BE49-F238E27FC236}">
                <a16:creationId xmlns:a16="http://schemas.microsoft.com/office/drawing/2014/main" id="{ABE8633E-0189-4338-B499-AEE44C2E3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86000"/>
            <a:ext cx="481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0000"/>
                </a:solidFill>
              </a:rPr>
              <a:t>- zu der zu rettenden Person vordringen</a:t>
            </a:r>
            <a:endParaRPr lang="de-DE" altLang="de-DE"/>
          </a:p>
        </p:txBody>
      </p:sp>
      <p:sp>
        <p:nvSpPr>
          <p:cNvPr id="180235" name="Rectangle 11">
            <a:extLst>
              <a:ext uri="{FF2B5EF4-FFF2-40B4-BE49-F238E27FC236}">
                <a16:creationId xmlns:a16="http://schemas.microsoft.com/office/drawing/2014/main" id="{0A994B6D-7E8D-4EE5-AB5F-FB2AFC9B3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971800"/>
            <a:ext cx="3865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0000"/>
                </a:solidFill>
              </a:rPr>
              <a:t>- Kontakt aufnehmen (Betreuen)</a:t>
            </a:r>
            <a:endParaRPr lang="de-DE" altLang="de-DE"/>
          </a:p>
        </p:txBody>
      </p:sp>
      <p:sp>
        <p:nvSpPr>
          <p:cNvPr id="180237" name="Rectangle 13">
            <a:extLst>
              <a:ext uri="{FF2B5EF4-FFF2-40B4-BE49-F238E27FC236}">
                <a16:creationId xmlns:a16="http://schemas.microsoft.com/office/drawing/2014/main" id="{44F13E7E-8B07-4288-8F0D-3BA4A722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101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0000"/>
                </a:solidFill>
              </a:rPr>
              <a:t>- Vitalfunktion überprüfen</a:t>
            </a:r>
            <a:endParaRPr lang="de-DE" altLang="de-DE"/>
          </a:p>
        </p:txBody>
      </p:sp>
      <p:sp>
        <p:nvSpPr>
          <p:cNvPr id="180239" name="Rectangle 15">
            <a:extLst>
              <a:ext uri="{FF2B5EF4-FFF2-40B4-BE49-F238E27FC236}">
                <a16:creationId xmlns:a16="http://schemas.microsoft.com/office/drawing/2014/main" id="{255CD0C2-3097-43DD-888C-61C3B0654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343400"/>
            <a:ext cx="3144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0000"/>
                </a:solidFill>
              </a:rPr>
              <a:t>- Erstversorgung einleiten</a:t>
            </a:r>
            <a:endParaRPr lang="de-DE" altLang="de-DE"/>
          </a:p>
        </p:txBody>
      </p:sp>
      <p:sp>
        <p:nvSpPr>
          <p:cNvPr id="8198" name="Text Box 30">
            <a:extLst>
              <a:ext uri="{FF2B5EF4-FFF2-40B4-BE49-F238E27FC236}">
                <a16:creationId xmlns:a16="http://schemas.microsoft.com/office/drawing/2014/main" id="{4553EEE0-1EBE-4C8A-9D94-D5C7983F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95400"/>
            <a:ext cx="281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>
                <a:solidFill>
                  <a:schemeClr val="accent2"/>
                </a:solidFill>
              </a:rPr>
              <a:t> Zugang schaffen</a:t>
            </a:r>
          </a:p>
        </p:txBody>
      </p:sp>
      <p:grpSp>
        <p:nvGrpSpPr>
          <p:cNvPr id="8199" name="Group 39">
            <a:extLst>
              <a:ext uri="{FF2B5EF4-FFF2-40B4-BE49-F238E27FC236}">
                <a16:creationId xmlns:a16="http://schemas.microsoft.com/office/drawing/2014/main" id="{BF6E7DB0-9806-4E43-B80C-D766C9E69C11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990600"/>
            <a:ext cx="1447800" cy="1181100"/>
            <a:chOff x="4128" y="624"/>
            <a:chExt cx="912" cy="744"/>
          </a:xfrm>
        </p:grpSpPr>
        <p:pic>
          <p:nvPicPr>
            <p:cNvPr id="8210" name="Picture 31">
              <a:extLst>
                <a:ext uri="{FF2B5EF4-FFF2-40B4-BE49-F238E27FC236}">
                  <a16:creationId xmlns:a16="http://schemas.microsoft.com/office/drawing/2014/main" id="{F9332833-CF30-4FB8-A75A-7F5AF5958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768"/>
              <a:ext cx="912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1" name="Text Box 35">
              <a:extLst>
                <a:ext uri="{FF2B5EF4-FFF2-40B4-BE49-F238E27FC236}">
                  <a16:creationId xmlns:a16="http://schemas.microsoft.com/office/drawing/2014/main" id="{DC6E2111-DED5-4BCC-83DF-8E5F9E3A6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624"/>
              <a:ext cx="6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/>
                <a:t>Pkw - Unfall</a:t>
              </a:r>
              <a:endParaRPr lang="de-DE" altLang="de-DE" sz="1400"/>
            </a:p>
          </p:txBody>
        </p:sp>
      </p:grpSp>
      <p:grpSp>
        <p:nvGrpSpPr>
          <p:cNvPr id="8200" name="Group 40">
            <a:extLst>
              <a:ext uri="{FF2B5EF4-FFF2-40B4-BE49-F238E27FC236}">
                <a16:creationId xmlns:a16="http://schemas.microsoft.com/office/drawing/2014/main" id="{60D07EB8-ADE5-4A26-BCC5-DFA34764331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09800"/>
            <a:ext cx="1295400" cy="1255713"/>
            <a:chOff x="4512" y="1392"/>
            <a:chExt cx="816" cy="791"/>
          </a:xfrm>
        </p:grpSpPr>
        <p:pic>
          <p:nvPicPr>
            <p:cNvPr id="8208" name="Picture 32">
              <a:extLst>
                <a:ext uri="{FF2B5EF4-FFF2-40B4-BE49-F238E27FC236}">
                  <a16:creationId xmlns:a16="http://schemas.microsoft.com/office/drawing/2014/main" id="{270B4E56-27F7-4726-90F5-02225D80E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536"/>
              <a:ext cx="816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9" name="Text Box 36">
              <a:extLst>
                <a:ext uri="{FF2B5EF4-FFF2-40B4-BE49-F238E27FC236}">
                  <a16:creationId xmlns:a16="http://schemas.microsoft.com/office/drawing/2014/main" id="{C58428B6-E71C-494A-BBA1-A014E2330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6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/>
                <a:t>Lkw - Unfall</a:t>
              </a:r>
            </a:p>
          </p:txBody>
        </p:sp>
      </p:grpSp>
      <p:grpSp>
        <p:nvGrpSpPr>
          <p:cNvPr id="8201" name="Group 41">
            <a:extLst>
              <a:ext uri="{FF2B5EF4-FFF2-40B4-BE49-F238E27FC236}">
                <a16:creationId xmlns:a16="http://schemas.microsoft.com/office/drawing/2014/main" id="{E0CA0A05-74F6-45B8-B68E-EE9181E72095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505200"/>
            <a:ext cx="1371600" cy="1252538"/>
            <a:chOff x="4032" y="2208"/>
            <a:chExt cx="864" cy="789"/>
          </a:xfrm>
        </p:grpSpPr>
        <p:pic>
          <p:nvPicPr>
            <p:cNvPr id="8206" name="Picture 33">
              <a:extLst>
                <a:ext uri="{FF2B5EF4-FFF2-40B4-BE49-F238E27FC236}">
                  <a16:creationId xmlns:a16="http://schemas.microsoft.com/office/drawing/2014/main" id="{2950B354-B077-49B2-9B9C-AECDCA87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52"/>
              <a:ext cx="864" cy="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7" name="Text Box 37">
              <a:extLst>
                <a:ext uri="{FF2B5EF4-FFF2-40B4-BE49-F238E27FC236}">
                  <a16:creationId xmlns:a16="http://schemas.microsoft.com/office/drawing/2014/main" id="{DCE868DF-D80A-48A7-AD69-64945D722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208"/>
              <a:ext cx="5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/>
                <a:t>Kranunfall</a:t>
              </a:r>
            </a:p>
          </p:txBody>
        </p:sp>
      </p:grpSp>
      <p:grpSp>
        <p:nvGrpSpPr>
          <p:cNvPr id="8202" name="Group 42">
            <a:extLst>
              <a:ext uri="{FF2B5EF4-FFF2-40B4-BE49-F238E27FC236}">
                <a16:creationId xmlns:a16="http://schemas.microsoft.com/office/drawing/2014/main" id="{7BBFC048-D15B-43E5-AC49-459269AA510A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724400"/>
            <a:ext cx="1397000" cy="1276350"/>
            <a:chOff x="3360" y="2976"/>
            <a:chExt cx="880" cy="804"/>
          </a:xfrm>
        </p:grpSpPr>
        <p:pic>
          <p:nvPicPr>
            <p:cNvPr id="8204" name="Picture 34" descr="IMG_0661">
              <a:extLst>
                <a:ext uri="{FF2B5EF4-FFF2-40B4-BE49-F238E27FC236}">
                  <a16:creationId xmlns:a16="http://schemas.microsoft.com/office/drawing/2014/main" id="{3800C163-06CC-4AF1-8AA5-650EB1ACF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120"/>
              <a:ext cx="88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38">
              <a:extLst>
                <a:ext uri="{FF2B5EF4-FFF2-40B4-BE49-F238E27FC236}">
                  <a16:creationId xmlns:a16="http://schemas.microsoft.com/office/drawing/2014/main" id="{1B17433D-93F3-4859-AECE-431B2372F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976"/>
              <a:ext cx="8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/>
                <a:t>Baugrubenunfall</a:t>
              </a:r>
            </a:p>
          </p:txBody>
        </p:sp>
      </p:grpSp>
      <p:sp>
        <p:nvSpPr>
          <p:cNvPr id="8203" name="Rectangle 43">
            <a:extLst>
              <a:ext uri="{FF2B5EF4-FFF2-40B4-BE49-F238E27FC236}">
                <a16:creationId xmlns:a16="http://schemas.microsoft.com/office/drawing/2014/main" id="{D84E8938-F5DC-4CCF-9967-E15E5C4EDC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990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Zugang schaffen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2" grpId="0" autoUpdateAnimBg="0"/>
      <p:bldP spid="180235" grpId="0" autoUpdateAnimBg="0"/>
      <p:bldP spid="180237" grpId="0" autoUpdateAnimBg="0"/>
      <p:bldP spid="18023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>
            <a:extLst>
              <a:ext uri="{FF2B5EF4-FFF2-40B4-BE49-F238E27FC236}">
                <a16:creationId xmlns:a16="http://schemas.microsoft.com/office/drawing/2014/main" id="{602CC348-BF87-4BB8-8E19-32331AA90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1268413"/>
            <a:ext cx="57277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>
                <a:solidFill>
                  <a:schemeClr val="accent2"/>
                </a:solidFill>
              </a:rPr>
              <a:t>Lebensrettende Sofortmaßnahmen / </a:t>
            </a:r>
          </a:p>
          <a:p>
            <a:pPr algn="ctr"/>
            <a:r>
              <a:rPr lang="de-DE" altLang="de-DE">
                <a:solidFill>
                  <a:schemeClr val="accent2"/>
                </a:solidFill>
              </a:rPr>
              <a:t>ERSTE HILFE durchführen</a:t>
            </a:r>
          </a:p>
        </p:txBody>
      </p:sp>
      <p:grpSp>
        <p:nvGrpSpPr>
          <p:cNvPr id="9219" name="Group 14">
            <a:extLst>
              <a:ext uri="{FF2B5EF4-FFF2-40B4-BE49-F238E27FC236}">
                <a16:creationId xmlns:a16="http://schemas.microsoft.com/office/drawing/2014/main" id="{1592C174-6339-466A-8628-018EFCCF984E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2246313"/>
            <a:ext cx="2160588" cy="3252787"/>
            <a:chOff x="3984" y="1472"/>
            <a:chExt cx="1164" cy="1712"/>
          </a:xfrm>
        </p:grpSpPr>
        <p:pic>
          <p:nvPicPr>
            <p:cNvPr id="9223" name="Picture 12" descr="IMG_0640">
              <a:extLst>
                <a:ext uri="{FF2B5EF4-FFF2-40B4-BE49-F238E27FC236}">
                  <a16:creationId xmlns:a16="http://schemas.microsoft.com/office/drawing/2014/main" id="{BA392088-184F-4028-BC13-5D5C429FE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632"/>
              <a:ext cx="1164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3">
              <a:extLst>
                <a:ext uri="{FF2B5EF4-FFF2-40B4-BE49-F238E27FC236}">
                  <a16:creationId xmlns:a16="http://schemas.microsoft.com/office/drawing/2014/main" id="{DB7694AC-4B35-493F-98F6-573AA8AE3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472"/>
              <a:ext cx="68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/>
                <a:t>Verbandkasten</a:t>
              </a:r>
            </a:p>
          </p:txBody>
        </p:sp>
      </p:grpSp>
      <p:sp>
        <p:nvSpPr>
          <p:cNvPr id="9220" name="Rectangle 15">
            <a:extLst>
              <a:ext uri="{FF2B5EF4-FFF2-40B4-BE49-F238E27FC236}">
                <a16:creationId xmlns:a16="http://schemas.microsoft.com/office/drawing/2014/main" id="{127E3F50-74ED-4EC0-B8E2-B0BD0ECE72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00600" y="6248400"/>
            <a:ext cx="1676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Lebensrettende Sofortmaßnahmen</a:t>
            </a:r>
          </a:p>
        </p:txBody>
      </p:sp>
      <p:pic>
        <p:nvPicPr>
          <p:cNvPr id="9221" name="Grafik 1">
            <a:extLst>
              <a:ext uri="{FF2B5EF4-FFF2-40B4-BE49-F238E27FC236}">
                <a16:creationId xmlns:a16="http://schemas.microsoft.com/office/drawing/2014/main" id="{0B055947-0A66-4AA8-A984-14509156A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750" r="20074" b="11020"/>
          <a:stretch>
            <a:fillRect/>
          </a:stretch>
        </p:blipFill>
        <p:spPr bwMode="auto">
          <a:xfrm>
            <a:off x="4640263" y="2538413"/>
            <a:ext cx="28717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3">
            <a:extLst>
              <a:ext uri="{FF2B5EF4-FFF2-40B4-BE49-F238E27FC236}">
                <a16:creationId xmlns:a16="http://schemas.microsoft.com/office/drawing/2014/main" id="{CE1457C4-9BEE-4711-84F8-5E6D18DB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2201863"/>
            <a:ext cx="1327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Notfallrucksack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0">
            <a:extLst>
              <a:ext uri="{FF2B5EF4-FFF2-40B4-BE49-F238E27FC236}">
                <a16:creationId xmlns:a16="http://schemas.microsoft.com/office/drawing/2014/main" id="{7D6D63F1-D518-4095-AD85-C6390252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5400"/>
            <a:ext cx="534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>
                <a:solidFill>
                  <a:schemeClr val="accent2"/>
                </a:solidFill>
              </a:rPr>
              <a:t> Befreien und in Sicherheit bringen</a:t>
            </a:r>
          </a:p>
        </p:txBody>
      </p:sp>
      <p:grpSp>
        <p:nvGrpSpPr>
          <p:cNvPr id="10243" name="Group 33">
            <a:extLst>
              <a:ext uri="{FF2B5EF4-FFF2-40B4-BE49-F238E27FC236}">
                <a16:creationId xmlns:a16="http://schemas.microsoft.com/office/drawing/2014/main" id="{1F3CD3C7-929C-4A80-8986-DA2DA1324C85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371600"/>
            <a:ext cx="1676400" cy="1160463"/>
            <a:chOff x="4224" y="720"/>
            <a:chExt cx="1056" cy="731"/>
          </a:xfrm>
        </p:grpSpPr>
        <p:pic>
          <p:nvPicPr>
            <p:cNvPr id="10267" name="Picture 25">
              <a:extLst>
                <a:ext uri="{FF2B5EF4-FFF2-40B4-BE49-F238E27FC236}">
                  <a16:creationId xmlns:a16="http://schemas.microsoft.com/office/drawing/2014/main" id="{DA741BBE-A009-496D-9F32-411751987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912"/>
              <a:ext cx="1056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8" name="Text Box 31">
              <a:extLst>
                <a:ext uri="{FF2B5EF4-FFF2-40B4-BE49-F238E27FC236}">
                  <a16:creationId xmlns:a16="http://schemas.microsoft.com/office/drawing/2014/main" id="{75C4F9BE-3A75-4BED-9DE1-8854B326E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720"/>
              <a:ext cx="7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chemeClr val="tx2"/>
                  </a:solidFill>
                </a:rPr>
                <a:t>Rautek-Griff</a:t>
              </a:r>
              <a:endParaRPr lang="de-DE" altLang="de-DE" sz="1600">
                <a:solidFill>
                  <a:schemeClr val="tx2"/>
                </a:solidFill>
              </a:endParaRPr>
            </a:p>
          </p:txBody>
        </p:sp>
      </p:grpSp>
      <p:sp>
        <p:nvSpPr>
          <p:cNvPr id="182304" name="Text Box 32">
            <a:extLst>
              <a:ext uri="{FF2B5EF4-FFF2-40B4-BE49-F238E27FC236}">
                <a16:creationId xmlns:a16="http://schemas.microsoft.com/office/drawing/2014/main" id="{A9C4F765-3C96-4213-8867-6FEE395F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4438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b="0"/>
              <a:t>Die zu rettende Person ist mit oder ohne</a:t>
            </a:r>
          </a:p>
          <a:p>
            <a:r>
              <a:rPr lang="de-DE" altLang="de-DE" sz="1800" b="0"/>
              <a:t>Technische Hilfsmittel aus dem Gefahren-</a:t>
            </a:r>
          </a:p>
          <a:p>
            <a:r>
              <a:rPr lang="de-DE" altLang="de-DE" sz="1800" b="0"/>
              <a:t>bereich an einen sicheren Ort zu bringen.</a:t>
            </a:r>
          </a:p>
          <a:p>
            <a:endParaRPr lang="de-DE" altLang="de-DE" sz="1800" b="0"/>
          </a:p>
        </p:txBody>
      </p:sp>
      <p:grpSp>
        <p:nvGrpSpPr>
          <p:cNvPr id="182323" name="Group 51">
            <a:extLst>
              <a:ext uri="{FF2B5EF4-FFF2-40B4-BE49-F238E27FC236}">
                <a16:creationId xmlns:a16="http://schemas.microsoft.com/office/drawing/2014/main" id="{A11C5FEF-A05D-476F-8A65-F1A3B4FE288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971800"/>
            <a:ext cx="6196013" cy="1446213"/>
            <a:chOff x="1008" y="1872"/>
            <a:chExt cx="3903" cy="911"/>
          </a:xfrm>
        </p:grpSpPr>
        <p:grpSp>
          <p:nvGrpSpPr>
            <p:cNvPr id="10257" name="Group 42">
              <a:extLst>
                <a:ext uri="{FF2B5EF4-FFF2-40B4-BE49-F238E27FC236}">
                  <a16:creationId xmlns:a16="http://schemas.microsoft.com/office/drawing/2014/main" id="{589B5603-F0F5-4D00-9FF9-4C24F957C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872"/>
              <a:ext cx="726" cy="911"/>
              <a:chOff x="1008" y="1893"/>
              <a:chExt cx="726" cy="911"/>
            </a:xfrm>
          </p:grpSpPr>
          <p:pic>
            <p:nvPicPr>
              <p:cNvPr id="10264" name="Picture 11">
                <a:extLst>
                  <a:ext uri="{FF2B5EF4-FFF2-40B4-BE49-F238E27FC236}">
                    <a16:creationId xmlns:a16="http://schemas.microsoft.com/office/drawing/2014/main" id="{51FECDAC-C05F-4D79-8473-FFB189986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2064"/>
                <a:ext cx="726" cy="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5" name="Text Box 36">
                <a:extLst>
                  <a:ext uri="{FF2B5EF4-FFF2-40B4-BE49-F238E27FC236}">
                    <a16:creationId xmlns:a16="http://schemas.microsoft.com/office/drawing/2014/main" id="{8CFFC670-8D90-45E2-90FB-132F5C821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" y="1893"/>
                <a:ext cx="11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 sz="1200"/>
              </a:p>
            </p:txBody>
          </p:sp>
          <p:sp>
            <p:nvSpPr>
              <p:cNvPr id="10266" name="Text Box 37">
                <a:extLst>
                  <a:ext uri="{FF2B5EF4-FFF2-40B4-BE49-F238E27FC236}">
                    <a16:creationId xmlns:a16="http://schemas.microsoft.com/office/drawing/2014/main" id="{F998D46F-C60A-4262-B18C-6E2423873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920"/>
                <a:ext cx="65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/>
                  <a:t>Wolldecken</a:t>
                </a:r>
              </a:p>
            </p:txBody>
          </p:sp>
        </p:grpSp>
        <p:grpSp>
          <p:nvGrpSpPr>
            <p:cNvPr id="10258" name="Group 43">
              <a:extLst>
                <a:ext uri="{FF2B5EF4-FFF2-40B4-BE49-F238E27FC236}">
                  <a16:creationId xmlns:a16="http://schemas.microsoft.com/office/drawing/2014/main" id="{8968E18C-15B8-4F40-A4D7-B43B7296D4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899"/>
              <a:ext cx="750" cy="864"/>
              <a:chOff x="2592" y="1920"/>
              <a:chExt cx="750" cy="864"/>
            </a:xfrm>
          </p:grpSpPr>
          <p:pic>
            <p:nvPicPr>
              <p:cNvPr id="10262" name="Picture 9">
                <a:extLst>
                  <a:ext uri="{FF2B5EF4-FFF2-40B4-BE49-F238E27FC236}">
                    <a16:creationId xmlns:a16="http://schemas.microsoft.com/office/drawing/2014/main" id="{1A628DC9-5189-4676-87A4-BEE9890365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064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3" name="Text Box 38">
                <a:extLst>
                  <a:ext uri="{FF2B5EF4-FFF2-40B4-BE49-F238E27FC236}">
                    <a16:creationId xmlns:a16="http://schemas.microsoft.com/office/drawing/2014/main" id="{D6D9654C-660A-4153-BF57-CC89B1AE52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920"/>
                <a:ext cx="75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/>
                  <a:t>Schaufeltrage</a:t>
                </a:r>
              </a:p>
            </p:txBody>
          </p:sp>
        </p:grpSp>
        <p:grpSp>
          <p:nvGrpSpPr>
            <p:cNvPr id="10259" name="Group 44">
              <a:extLst>
                <a:ext uri="{FF2B5EF4-FFF2-40B4-BE49-F238E27FC236}">
                  <a16:creationId xmlns:a16="http://schemas.microsoft.com/office/drawing/2014/main" id="{1B501223-13B4-4624-AB6B-BDFD057059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899"/>
              <a:ext cx="783" cy="864"/>
              <a:chOff x="4128" y="1920"/>
              <a:chExt cx="783" cy="864"/>
            </a:xfrm>
          </p:grpSpPr>
          <p:pic>
            <p:nvPicPr>
              <p:cNvPr id="10260" name="Picture 10">
                <a:extLst>
                  <a:ext uri="{FF2B5EF4-FFF2-40B4-BE49-F238E27FC236}">
                    <a16:creationId xmlns:a16="http://schemas.microsoft.com/office/drawing/2014/main" id="{BC4EBDD7-9D39-4D04-A61A-A460FEAC8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2064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1" name="Text Box 39">
                <a:extLst>
                  <a:ext uri="{FF2B5EF4-FFF2-40B4-BE49-F238E27FC236}">
                    <a16:creationId xmlns:a16="http://schemas.microsoft.com/office/drawing/2014/main" id="{FE969EFB-556B-41B1-8BF0-321D3F314D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1920"/>
                <a:ext cx="7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/>
                  <a:t>Rettungstuch</a:t>
                </a:r>
              </a:p>
            </p:txBody>
          </p:sp>
        </p:grpSp>
      </p:grpSp>
      <p:grpSp>
        <p:nvGrpSpPr>
          <p:cNvPr id="182322" name="Group 50">
            <a:extLst>
              <a:ext uri="{FF2B5EF4-FFF2-40B4-BE49-F238E27FC236}">
                <a16:creationId xmlns:a16="http://schemas.microsoft.com/office/drawing/2014/main" id="{BDD9C2CA-BD83-4BFC-AD35-219F6CA1AC3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572000"/>
            <a:ext cx="6338888" cy="1412875"/>
            <a:chOff x="960" y="2880"/>
            <a:chExt cx="3993" cy="890"/>
          </a:xfrm>
        </p:grpSpPr>
        <p:grpSp>
          <p:nvGrpSpPr>
            <p:cNvPr id="10248" name="Group 45">
              <a:extLst>
                <a:ext uri="{FF2B5EF4-FFF2-40B4-BE49-F238E27FC236}">
                  <a16:creationId xmlns:a16="http://schemas.microsoft.com/office/drawing/2014/main" id="{ABBC2397-0845-4256-B3F7-25EA945C2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928"/>
              <a:ext cx="864" cy="842"/>
              <a:chOff x="960" y="2928"/>
              <a:chExt cx="864" cy="842"/>
            </a:xfrm>
          </p:grpSpPr>
          <p:pic>
            <p:nvPicPr>
              <p:cNvPr id="10255" name="Picture 8">
                <a:extLst>
                  <a:ext uri="{FF2B5EF4-FFF2-40B4-BE49-F238E27FC236}">
                    <a16:creationId xmlns:a16="http://schemas.microsoft.com/office/drawing/2014/main" id="{8C4FF015-7BCF-498A-BBF6-68CD52425F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072"/>
                <a:ext cx="864" cy="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6" name="Text Box 40">
                <a:extLst>
                  <a:ext uri="{FF2B5EF4-FFF2-40B4-BE49-F238E27FC236}">
                    <a16:creationId xmlns:a16="http://schemas.microsoft.com/office/drawing/2014/main" id="{B500FD83-956D-470D-B9DA-1232DCC87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928"/>
                <a:ext cx="7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/>
                  <a:t>Krankentrage</a:t>
                </a:r>
              </a:p>
            </p:txBody>
          </p:sp>
        </p:grpSp>
        <p:grpSp>
          <p:nvGrpSpPr>
            <p:cNvPr id="10249" name="Group 46">
              <a:extLst>
                <a:ext uri="{FF2B5EF4-FFF2-40B4-BE49-F238E27FC236}">
                  <a16:creationId xmlns:a16="http://schemas.microsoft.com/office/drawing/2014/main" id="{6992BFB6-4258-4C35-A79F-FB49FB837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880"/>
              <a:ext cx="873" cy="864"/>
              <a:chOff x="4080" y="2880"/>
              <a:chExt cx="873" cy="864"/>
            </a:xfrm>
          </p:grpSpPr>
          <p:pic>
            <p:nvPicPr>
              <p:cNvPr id="10253" name="Picture 12">
                <a:extLst>
                  <a:ext uri="{FF2B5EF4-FFF2-40B4-BE49-F238E27FC236}">
                    <a16:creationId xmlns:a16="http://schemas.microsoft.com/office/drawing/2014/main" id="{1285D1AD-0F94-41A6-8C36-199A2ED14B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3024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4" name="Text Box 41">
                <a:extLst>
                  <a:ext uri="{FF2B5EF4-FFF2-40B4-BE49-F238E27FC236}">
                    <a16:creationId xmlns:a16="http://schemas.microsoft.com/office/drawing/2014/main" id="{50562546-099A-4FAA-8E1E-71229D6C44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2880"/>
                <a:ext cx="87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/>
                  <a:t>Schleifkorbtrage</a:t>
                </a:r>
              </a:p>
            </p:txBody>
          </p:sp>
        </p:grpSp>
        <p:grpSp>
          <p:nvGrpSpPr>
            <p:cNvPr id="10250" name="Group 48">
              <a:extLst>
                <a:ext uri="{FF2B5EF4-FFF2-40B4-BE49-F238E27FC236}">
                  <a16:creationId xmlns:a16="http://schemas.microsoft.com/office/drawing/2014/main" id="{CF528667-895D-489E-8938-2947224A24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928"/>
              <a:ext cx="1008" cy="813"/>
              <a:chOff x="2448" y="2928"/>
              <a:chExt cx="1008" cy="813"/>
            </a:xfrm>
          </p:grpSpPr>
          <p:pic>
            <p:nvPicPr>
              <p:cNvPr id="10251" name="Picture 35" descr="Serie 05 005 Kopie">
                <a:extLst>
                  <a:ext uri="{FF2B5EF4-FFF2-40B4-BE49-F238E27FC236}">
                    <a16:creationId xmlns:a16="http://schemas.microsoft.com/office/drawing/2014/main" id="{95C12F21-728D-47B9-AA66-6C223CDD6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3066"/>
                <a:ext cx="1008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2" name="Text Box 47">
                <a:extLst>
                  <a:ext uri="{FF2B5EF4-FFF2-40B4-BE49-F238E27FC236}">
                    <a16:creationId xmlns:a16="http://schemas.microsoft.com/office/drawing/2014/main" id="{86E5F08B-73D6-4682-93C0-C0197FD6E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2928"/>
                <a:ext cx="82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/>
                  <a:t>   Rettungsbrett</a:t>
                </a:r>
              </a:p>
            </p:txBody>
          </p:sp>
        </p:grpSp>
      </p:grpSp>
      <p:sp>
        <p:nvSpPr>
          <p:cNvPr id="10247" name="Rectangle 53">
            <a:extLst>
              <a:ext uri="{FF2B5EF4-FFF2-40B4-BE49-F238E27FC236}">
                <a16:creationId xmlns:a16="http://schemas.microsoft.com/office/drawing/2014/main" id="{6EF11506-A192-4AEC-9331-EBEAFD3DC7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1752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Befreien und in Sicherheit bringen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0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F3E0E905-5870-4215-95CF-A0C82F5E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18303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6" name="Text Box 10">
            <a:extLst>
              <a:ext uri="{FF2B5EF4-FFF2-40B4-BE49-F238E27FC236}">
                <a16:creationId xmlns:a16="http://schemas.microsoft.com/office/drawing/2014/main" id="{25812BF2-F062-42D7-8291-D99294AA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43200"/>
            <a:ext cx="4387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Einfaches Tragen von Kindern,</a:t>
            </a:r>
          </a:p>
          <a:p>
            <a:r>
              <a:rPr lang="de-DE" altLang="de-DE" sz="1800"/>
              <a:t>Jugendlichen und leichteren Personen</a:t>
            </a:r>
          </a:p>
        </p:txBody>
      </p:sp>
      <p:sp>
        <p:nvSpPr>
          <p:cNvPr id="11268" name="Rectangle 12">
            <a:extLst>
              <a:ext uri="{FF2B5EF4-FFF2-40B4-BE49-F238E27FC236}">
                <a16:creationId xmlns:a16="http://schemas.microsoft.com/office/drawing/2014/main" id="{8768DE34-6251-4C8E-885C-E8B2DDCBE3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00600" y="6248400"/>
            <a:ext cx="1447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Einfaches Tragen von Kindern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01795B96-1237-4DDB-964D-B5E77F2CB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295400"/>
            <a:ext cx="350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rgbClr val="000000"/>
                </a:solidFill>
              </a:rPr>
              <a:t>Verschiedene Rückentragegriffe</a:t>
            </a:r>
            <a:endParaRPr lang="de-DE" altLang="de-DE"/>
          </a:p>
        </p:txBody>
      </p:sp>
      <p:grpSp>
        <p:nvGrpSpPr>
          <p:cNvPr id="184348" name="Group 28">
            <a:extLst>
              <a:ext uri="{FF2B5EF4-FFF2-40B4-BE49-F238E27FC236}">
                <a16:creationId xmlns:a16="http://schemas.microsoft.com/office/drawing/2014/main" id="{578FE8CC-9E96-4E36-B17F-9060BCDCB2E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057400"/>
            <a:ext cx="1358900" cy="3232150"/>
            <a:chOff x="224" y="1296"/>
            <a:chExt cx="856" cy="2036"/>
          </a:xfrm>
        </p:grpSpPr>
        <p:pic>
          <p:nvPicPr>
            <p:cNvPr id="12305" name="Picture 7">
              <a:extLst>
                <a:ext uri="{FF2B5EF4-FFF2-40B4-BE49-F238E27FC236}">
                  <a16:creationId xmlns:a16="http://schemas.microsoft.com/office/drawing/2014/main" id="{5F2C6929-C3E5-45A3-8C84-7CDDA2F1E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1296"/>
              <a:ext cx="856" cy="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24">
              <a:extLst>
                <a:ext uri="{FF2B5EF4-FFF2-40B4-BE49-F238E27FC236}">
                  <a16:creationId xmlns:a16="http://schemas.microsoft.com/office/drawing/2014/main" id="{7A652ADF-0225-41D8-BD8E-3BDA66A9F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2966"/>
              <a:ext cx="83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Huckepack-</a:t>
              </a:r>
            </a:p>
            <a:p>
              <a:r>
                <a:rPr lang="de-DE" altLang="de-DE" sz="1600"/>
                <a:t>sitz</a:t>
              </a:r>
            </a:p>
          </p:txBody>
        </p:sp>
      </p:grpSp>
      <p:grpSp>
        <p:nvGrpSpPr>
          <p:cNvPr id="184349" name="Group 29">
            <a:extLst>
              <a:ext uri="{FF2B5EF4-FFF2-40B4-BE49-F238E27FC236}">
                <a16:creationId xmlns:a16="http://schemas.microsoft.com/office/drawing/2014/main" id="{E2A2A38A-0BF9-4E08-847A-ED40CFBBF62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057400"/>
            <a:ext cx="1503363" cy="3316288"/>
            <a:chOff x="1200" y="1296"/>
            <a:chExt cx="947" cy="2089"/>
          </a:xfrm>
        </p:grpSpPr>
        <p:pic>
          <p:nvPicPr>
            <p:cNvPr id="12302" name="Picture 5">
              <a:extLst>
                <a:ext uri="{FF2B5EF4-FFF2-40B4-BE49-F238E27FC236}">
                  <a16:creationId xmlns:a16="http://schemas.microsoft.com/office/drawing/2014/main" id="{0BFEB3EE-3404-4D5F-8A3D-FC0278492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96"/>
              <a:ext cx="947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Rectangle 13">
              <a:extLst>
                <a:ext uri="{FF2B5EF4-FFF2-40B4-BE49-F238E27FC236}">
                  <a16:creationId xmlns:a16="http://schemas.microsoft.com/office/drawing/2014/main" id="{F9CA1FAC-70E0-4CBA-8EAE-0E07CB4B7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2980"/>
              <a:ext cx="789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304" name="Text Box 25">
              <a:extLst>
                <a:ext uri="{FF2B5EF4-FFF2-40B4-BE49-F238E27FC236}">
                  <a16:creationId xmlns:a16="http://schemas.microsoft.com/office/drawing/2014/main" id="{171670A5-037D-426F-88F4-01070843A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976"/>
              <a:ext cx="75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Rucksack-</a:t>
              </a:r>
            </a:p>
            <a:p>
              <a:r>
                <a:rPr lang="de-DE" altLang="de-DE" sz="1600"/>
                <a:t>tragegriff</a:t>
              </a:r>
            </a:p>
          </p:txBody>
        </p:sp>
      </p:grpSp>
      <p:grpSp>
        <p:nvGrpSpPr>
          <p:cNvPr id="184350" name="Group 30">
            <a:extLst>
              <a:ext uri="{FF2B5EF4-FFF2-40B4-BE49-F238E27FC236}">
                <a16:creationId xmlns:a16="http://schemas.microsoft.com/office/drawing/2014/main" id="{9B6A6F83-57FE-4C72-B31F-EF509B83CBE4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057400"/>
            <a:ext cx="2784475" cy="3316288"/>
            <a:chOff x="2400" y="1296"/>
            <a:chExt cx="1754" cy="2089"/>
          </a:xfrm>
        </p:grpSpPr>
        <p:pic>
          <p:nvPicPr>
            <p:cNvPr id="12298" name="Picture 3">
              <a:extLst>
                <a:ext uri="{FF2B5EF4-FFF2-40B4-BE49-F238E27FC236}">
                  <a16:creationId xmlns:a16="http://schemas.microsoft.com/office/drawing/2014/main" id="{0EA5D17C-AEFA-4A8A-8227-C79A81331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96"/>
              <a:ext cx="732" cy="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4">
              <a:extLst>
                <a:ext uri="{FF2B5EF4-FFF2-40B4-BE49-F238E27FC236}">
                  <a16:creationId xmlns:a16="http://schemas.microsoft.com/office/drawing/2014/main" id="{AC9968C9-DAEE-413A-BA0A-FC21DC031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344"/>
              <a:ext cx="842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Rectangle 16">
              <a:extLst>
                <a:ext uri="{FF2B5EF4-FFF2-40B4-BE49-F238E27FC236}">
                  <a16:creationId xmlns:a16="http://schemas.microsoft.com/office/drawing/2014/main" id="{FF3747FE-6E55-4878-BBF6-1AC5959D3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" y="2980"/>
              <a:ext cx="125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2301" name="Text Box 26">
              <a:extLst>
                <a:ext uri="{FF2B5EF4-FFF2-40B4-BE49-F238E27FC236}">
                  <a16:creationId xmlns:a16="http://schemas.microsoft.com/office/drawing/2014/main" id="{69AD8257-62F7-495D-BB62-6DE3FCDD2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976"/>
              <a:ext cx="121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Rückentragegriffe</a:t>
              </a:r>
            </a:p>
            <a:p>
              <a:r>
                <a:rPr lang="de-DE" altLang="de-DE" sz="1600"/>
                <a:t>einhändig</a:t>
              </a:r>
            </a:p>
          </p:txBody>
        </p:sp>
      </p:grpSp>
      <p:grpSp>
        <p:nvGrpSpPr>
          <p:cNvPr id="184351" name="Group 31">
            <a:extLst>
              <a:ext uri="{FF2B5EF4-FFF2-40B4-BE49-F238E27FC236}">
                <a16:creationId xmlns:a16="http://schemas.microsoft.com/office/drawing/2014/main" id="{7B7D76E3-A17F-485C-850B-BD629BDEF01A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133600"/>
            <a:ext cx="2024063" cy="3171825"/>
            <a:chOff x="4272" y="1344"/>
            <a:chExt cx="1275" cy="1998"/>
          </a:xfrm>
        </p:grpSpPr>
        <p:pic>
          <p:nvPicPr>
            <p:cNvPr id="12296" name="Picture 6">
              <a:extLst>
                <a:ext uri="{FF2B5EF4-FFF2-40B4-BE49-F238E27FC236}">
                  <a16:creationId xmlns:a16="http://schemas.microsoft.com/office/drawing/2014/main" id="{9C49B8FF-AEB8-4578-BCE4-98D3DE9F1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344"/>
              <a:ext cx="1275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27">
              <a:extLst>
                <a:ext uri="{FF2B5EF4-FFF2-40B4-BE49-F238E27FC236}">
                  <a16:creationId xmlns:a16="http://schemas.microsoft.com/office/drawing/2014/main" id="{73D7223C-0ED7-48F0-B047-A15F861E6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976"/>
              <a:ext cx="114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Rückentragegriff</a:t>
              </a:r>
            </a:p>
            <a:p>
              <a:r>
                <a:rPr lang="de-DE" altLang="de-DE" sz="1600"/>
                <a:t>beidhändig</a:t>
              </a:r>
            </a:p>
          </p:txBody>
        </p:sp>
      </p:grpSp>
      <p:sp>
        <p:nvSpPr>
          <p:cNvPr id="12295" name="Rectangle 32">
            <a:extLst>
              <a:ext uri="{FF2B5EF4-FFF2-40B4-BE49-F238E27FC236}">
                <a16:creationId xmlns:a16="http://schemas.microsoft.com/office/drawing/2014/main" id="{1AAF9566-04E3-4BC6-BE73-04DEE91FE7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00600" y="6248400"/>
            <a:ext cx="1600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Verschiedene Rückentragegriffe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Truppmann Teil 1</Thema>
    <Dokumente xmlns="2daf07dc-52ac-4d71-aac0-a4dbd7e2abbc">Präsentationen</Dokumente>
  </documentManagement>
</p:properties>
</file>

<file path=customXml/itemProps1.xml><?xml version="1.0" encoding="utf-8"?>
<ds:datastoreItem xmlns:ds="http://schemas.openxmlformats.org/officeDocument/2006/customXml" ds:itemID="{4D560B25-52BF-45F1-ADE1-131A59771C5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E5724A4-335C-4C41-90C8-6F32F2A4D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2B3F61-F8C7-4EC0-BABF-0A0482CFE51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414</Words>
  <Application>Microsoft Office PowerPoint</Application>
  <PresentationFormat>Bildschirmpräsentation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_KAB-Folien-Layout-längsformat</vt:lpstr>
      <vt:lpstr>Deckblatt Rettung</vt:lpstr>
      <vt:lpstr>Begriff-Retten / Bergen</vt:lpstr>
      <vt:lpstr>Der Rettungsgrundsatz</vt:lpstr>
      <vt:lpstr>Sichern</vt:lpstr>
      <vt:lpstr>Zugang schaffen</vt:lpstr>
      <vt:lpstr>Lebensrettende Sofortmaßnahmen</vt:lpstr>
      <vt:lpstr>Befreien und in Sicherheit bringen</vt:lpstr>
      <vt:lpstr>Einfaches Tragen von Kindern</vt:lpstr>
      <vt:lpstr>Verschiedene Rückentragegriffe</vt:lpstr>
      <vt:lpstr>Tragen einer Person mit Tragegriff</vt:lpstr>
      <vt:lpstr>Verschiedene Arten des Tragens</vt:lpstr>
      <vt:lpstr>Möglichkeiten der schonenden Aufnahme</vt:lpstr>
      <vt:lpstr>Retten mit Krankentrage</vt:lpstr>
      <vt:lpstr>Transportfähigkeit herstellen</vt:lpstr>
      <vt:lpstr>Halten / Sichern</vt:lpstr>
    </vt:vector>
  </TitlesOfParts>
  <Company>LFKS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Flemming Götz</cp:lastModifiedBy>
  <cp:revision>234</cp:revision>
  <cp:lastPrinted>2005-06-16T06:53:28Z</cp:lastPrinted>
  <dcterms:created xsi:type="dcterms:W3CDTF">2001-08-31T10:43:20Z</dcterms:created>
  <dcterms:modified xsi:type="dcterms:W3CDTF">2024-07-18T11:23:14Z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27500.0000000000</vt:lpwstr>
  </property>
</Properties>
</file>