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025" r:id="rId5"/>
  </p:sldMasterIdLst>
  <p:notesMasterIdLst>
    <p:notesMasterId r:id="rId29"/>
  </p:notesMasterIdLst>
  <p:handoutMasterIdLst>
    <p:handoutMasterId r:id="rId30"/>
  </p:handoutMasterIdLst>
  <p:sldIdLst>
    <p:sldId id="570" r:id="rId6"/>
    <p:sldId id="479" r:id="rId7"/>
    <p:sldId id="435" r:id="rId8"/>
    <p:sldId id="438" r:id="rId9"/>
    <p:sldId id="478" r:id="rId10"/>
    <p:sldId id="439" r:id="rId11"/>
    <p:sldId id="388" r:id="rId12"/>
    <p:sldId id="470" r:id="rId13"/>
    <p:sldId id="389" r:id="rId14"/>
    <p:sldId id="390" r:id="rId15"/>
    <p:sldId id="437" r:id="rId16"/>
    <p:sldId id="456" r:id="rId17"/>
    <p:sldId id="457" r:id="rId18"/>
    <p:sldId id="458" r:id="rId19"/>
    <p:sldId id="459" r:id="rId20"/>
    <p:sldId id="463" r:id="rId21"/>
    <p:sldId id="474" r:id="rId22"/>
    <p:sldId id="475" r:id="rId23"/>
    <p:sldId id="466" r:id="rId24"/>
    <p:sldId id="467" r:id="rId25"/>
    <p:sldId id="468" r:id="rId26"/>
    <p:sldId id="378" r:id="rId27"/>
    <p:sldId id="374" r:id="rId28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ire Schmitt" initials="DS" lastIdx="1" clrIdx="0">
    <p:extLst>
      <p:ext uri="{19B8F6BF-5375-455C-9EA6-DF929625EA0E}">
        <p15:presenceInfo xmlns:p15="http://schemas.microsoft.com/office/powerpoint/2012/main" userId="S-1-5-21-2902444162-3300437224-1353918871-7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71A0"/>
    <a:srgbClr val="D7DFE9"/>
    <a:srgbClr val="AFBFD3"/>
    <a:srgbClr val="88A0BC"/>
    <a:srgbClr val="6080A6"/>
    <a:srgbClr val="386090"/>
    <a:srgbClr val="DAD0D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4016" autoAdjust="0"/>
  </p:normalViewPr>
  <p:slideViewPr>
    <p:cSldViewPr showGuides="1">
      <p:cViewPr varScale="1">
        <p:scale>
          <a:sx n="106" d="100"/>
          <a:sy n="106" d="100"/>
        </p:scale>
        <p:origin x="83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061EF004-8AE8-4851-BFD9-ED5DFF37B03E}" type="datetime1">
              <a:rPr lang="de-DE"/>
              <a:pPr>
                <a:defRPr/>
              </a:pPr>
              <a:t>02.07.2025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113BE717-0813-4DB8-92A2-2A8A7DEC13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515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35C26736-5859-444D-BC53-CB511B99F12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866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Inhalte sind in Physikalisch-technische Grundlagen und Sprechfunkbetrieb integriert,</a:t>
            </a:r>
            <a:r>
              <a:rPr lang="de-DE" baseline="0" dirty="0"/>
              <a:t> da sie die Grundlage bilden.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6061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Grundgesetz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945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0" dirty="0"/>
              <a:t>Die</a:t>
            </a:r>
            <a:r>
              <a:rPr lang="de-DE" b="0" baseline="0" dirty="0"/>
              <a:t> ? Sind verlinkt zum Gesetzestext.</a:t>
            </a:r>
            <a:endParaRPr lang="de-DE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6300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Telekommunikationsgesetz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5069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8850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Strafgesetzbuch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373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516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Verpflichtungsgesetz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26736-5859-444D-BC53-CB511B99F126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879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Folie </a:t>
            </a:r>
            <a:fld id="{D4C4D611-EC41-44D8-8BB5-EAC916575E24}" type="slidenum">
              <a:rPr lang="de-DE" altLang="de-DE" sz="900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1673227"/>
            <a:ext cx="12192000" cy="4937125"/>
          </a:xfrm>
          <a:prstGeom prst="rect">
            <a:avLst/>
          </a:prstGeom>
          <a:solidFill>
            <a:srgbClr val="8F1936">
              <a:alpha val="9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>
              <a:defRPr/>
            </a:pPr>
            <a:endParaRPr lang="de-DE" sz="2400">
              <a:ea typeface="ＭＳ Ｐゴシック" pitchFamily="-65" charset="-128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7466" y="2525623"/>
            <a:ext cx="10335685" cy="2185215"/>
          </a:xfrm>
        </p:spPr>
        <p:txBody>
          <a:bodyPr anchor="t"/>
          <a:lstStyle>
            <a:lvl1pPr>
              <a:defRPr sz="4800" cap="all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14405" y="4800600"/>
            <a:ext cx="10318751" cy="92333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457178" indent="0" algn="ctr">
              <a:buNone/>
              <a:defRPr/>
            </a:lvl2pPr>
            <a:lvl3pPr marL="914354" indent="0" algn="ctr">
              <a:buNone/>
              <a:defRPr/>
            </a:lvl3pPr>
            <a:lvl4pPr marL="1371532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2" indent="0" algn="ctr">
              <a:buNone/>
              <a:defRPr/>
            </a:lvl7pPr>
            <a:lvl8pPr marL="3200240" indent="0" algn="ctr">
              <a:buNone/>
              <a:defRPr/>
            </a:lvl8pPr>
            <a:lvl9pPr marL="3657418" indent="0" algn="ctr">
              <a:buNone/>
              <a:defRPr/>
            </a:lvl9pPr>
          </a:lstStyle>
          <a:p>
            <a:pPr lvl="0"/>
            <a:r>
              <a:rPr lang="de-DE"/>
              <a:t>Formatvorlage des Untertitelmasters durch Klicken bearbeiten</a:t>
            </a:r>
            <a:endParaRPr lang="de-DE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  <p:grpSp>
        <p:nvGrpSpPr>
          <p:cNvPr id="14" name="Group 36"/>
          <p:cNvGrpSpPr>
            <a:grpSpLocks/>
          </p:cNvGrpSpPr>
          <p:nvPr userDrawn="1"/>
        </p:nvGrpSpPr>
        <p:grpSpPr bwMode="auto">
          <a:xfrm>
            <a:off x="0" y="1584325"/>
            <a:ext cx="10128448" cy="90488"/>
            <a:chOff x="0" y="671"/>
            <a:chExt cx="4576" cy="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2018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6600825"/>
            <a:ext cx="12192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24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 dirty="0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B7B64A30-FA59-4D60-A97A-2E8D466683A1}" type="slidenum"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900" dirty="0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005238" y="6604000"/>
            <a:ext cx="168063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algn="r" eaLnBrk="0" hangingPunct="0">
              <a:defRPr/>
            </a:pPr>
            <a:fld id="{DE74BDF7-63C4-4B25-BDC5-617530EC59B7}" type="datetime4">
              <a:rPr lang="de-DE" sz="90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2. Juli 2025</a:t>
            </a:fld>
            <a:endParaRPr lang="de-DE" sz="900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668466"/>
            <a:ext cx="12192000" cy="4935537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de-DE" sz="2400">
                <a:ea typeface="ＭＳ Ｐゴシック" pitchFamily="-65" charset="-128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2505" y="2667000"/>
            <a:ext cx="10293351" cy="9239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5" y="4114802"/>
            <a:ext cx="10331449" cy="2338388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rgbClr val="CCCCCC"/>
                </a:solidFill>
              </a:defRPr>
            </a:lvl1pPr>
            <a:lvl2pPr marL="0" indent="-1588" algn="l">
              <a:lnSpc>
                <a:spcPct val="100000"/>
              </a:lnSpc>
              <a:spcBef>
                <a:spcPts val="0"/>
              </a:spcBef>
              <a:defRPr sz="2400">
                <a:solidFill>
                  <a:srgbClr val="CCCCCC"/>
                </a:solidFill>
              </a:defRPr>
            </a:lvl2pPr>
            <a:lvl3pPr marL="0" indent="-1588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CCCCCC"/>
                </a:solidFill>
              </a:defRPr>
            </a:lvl3pPr>
            <a:lvl4pPr marL="0" indent="-1588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CCCCCC"/>
                </a:solidFill>
              </a:defRPr>
            </a:lvl4pPr>
            <a:lvl5pPr marL="0" indent="-1588" algn="l">
              <a:lnSpc>
                <a:spcPct val="100000"/>
              </a:lnSpc>
              <a:spcBef>
                <a:spcPts val="0"/>
              </a:spcBef>
              <a:defRPr sz="2400">
                <a:solidFill>
                  <a:srgbClr val="CCCCCC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  <p:grpSp>
        <p:nvGrpSpPr>
          <p:cNvPr id="16" name="Group 36"/>
          <p:cNvGrpSpPr>
            <a:grpSpLocks/>
          </p:cNvGrpSpPr>
          <p:nvPr userDrawn="1"/>
        </p:nvGrpSpPr>
        <p:grpSpPr bwMode="auto">
          <a:xfrm>
            <a:off x="0" y="1584325"/>
            <a:ext cx="10128448" cy="90488"/>
            <a:chOff x="0" y="671"/>
            <a:chExt cx="4576" cy="57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477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6604000"/>
            <a:ext cx="12192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24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Folie </a:t>
            </a:r>
            <a:fld id="{0A52D750-A4E4-42DB-B0EF-A3D541BEF80E}" type="slidenum">
              <a:rPr lang="de-DE" altLang="de-DE" sz="900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3237" y="2538378"/>
            <a:ext cx="10339919" cy="2185215"/>
          </a:xfrm>
        </p:spPr>
        <p:txBody>
          <a:bodyPr anchor="t"/>
          <a:lstStyle>
            <a:lvl1pPr>
              <a:defRPr sz="4800" cap="all">
                <a:solidFill>
                  <a:srgbClr val="8F193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14405" y="4800600"/>
            <a:ext cx="10318751" cy="92333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8F1936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457178" indent="0" algn="ctr">
              <a:buNone/>
              <a:defRPr/>
            </a:lvl2pPr>
            <a:lvl3pPr marL="914354" indent="0" algn="ctr">
              <a:buNone/>
              <a:defRPr/>
            </a:lvl3pPr>
            <a:lvl4pPr marL="1371532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2" indent="0" algn="ctr">
              <a:buNone/>
              <a:defRPr/>
            </a:lvl7pPr>
            <a:lvl8pPr marL="3200240" indent="0" algn="ctr">
              <a:buNone/>
              <a:defRPr/>
            </a:lvl8pPr>
            <a:lvl9pPr marL="3657418" indent="0" algn="ctr">
              <a:buNone/>
              <a:defRPr/>
            </a:lvl9pPr>
          </a:lstStyle>
          <a:p>
            <a:pPr lvl="0"/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  <p:grpSp>
        <p:nvGrpSpPr>
          <p:cNvPr id="14" name="Group 36"/>
          <p:cNvGrpSpPr>
            <a:grpSpLocks/>
          </p:cNvGrpSpPr>
          <p:nvPr userDrawn="1"/>
        </p:nvGrpSpPr>
        <p:grpSpPr bwMode="auto">
          <a:xfrm>
            <a:off x="0" y="1584325"/>
            <a:ext cx="10128448" cy="90488"/>
            <a:chOff x="0" y="671"/>
            <a:chExt cx="4576" cy="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7481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Folie </a:t>
            </a:r>
            <a:fld id="{826D3A0A-ED06-48D5-AD33-2022D126F767}" type="slidenum">
              <a:rPr lang="de-DE" altLang="de-DE" sz="900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668466"/>
            <a:ext cx="12192000" cy="4935537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de-DE" sz="2400">
                <a:ea typeface="ＭＳ Ｐゴシック" pitchFamily="-65" charset="-128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9787" y="2591871"/>
            <a:ext cx="10313365" cy="1872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3200" b="0" i="0" u="none" strike="noStrike" kern="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  <p:grpSp>
        <p:nvGrpSpPr>
          <p:cNvPr id="13" name="Group 36"/>
          <p:cNvGrpSpPr>
            <a:grpSpLocks/>
          </p:cNvGrpSpPr>
          <p:nvPr userDrawn="1"/>
        </p:nvGrpSpPr>
        <p:grpSpPr bwMode="auto">
          <a:xfrm>
            <a:off x="0" y="1584325"/>
            <a:ext cx="10128448" cy="90488"/>
            <a:chOff x="0" y="671"/>
            <a:chExt cx="4576" cy="57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8580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1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Folie </a:t>
            </a:r>
            <a:fld id="{2DA30F1B-19B2-4F90-B804-962DFBA4693A}" type="slidenum">
              <a:rPr lang="de-DE" altLang="de-DE" sz="900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9787" y="2591871"/>
            <a:ext cx="10313365" cy="1872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3200" b="0" i="0" u="none" strike="noStrike" kern="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  <p:grpSp>
        <p:nvGrpSpPr>
          <p:cNvPr id="12" name="Group 36"/>
          <p:cNvGrpSpPr>
            <a:grpSpLocks/>
          </p:cNvGrpSpPr>
          <p:nvPr userDrawn="1"/>
        </p:nvGrpSpPr>
        <p:grpSpPr bwMode="auto">
          <a:xfrm>
            <a:off x="0" y="1584325"/>
            <a:ext cx="10128448" cy="90488"/>
            <a:chOff x="0" y="671"/>
            <a:chExt cx="4576" cy="57"/>
          </a:xfrm>
        </p:grpSpPr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7302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5" y="1879602"/>
            <a:ext cx="10318751" cy="4573588"/>
          </a:xfrm>
        </p:spPr>
        <p:txBody>
          <a:bodyPr/>
          <a:lstStyle>
            <a:lvl5pPr marL="360346" indent="4763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797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01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54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0" y="1584325"/>
            <a:ext cx="9685867" cy="90488"/>
            <a:chOff x="0" y="671"/>
            <a:chExt cx="4576" cy="57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  <p:sp>
        <p:nvSpPr>
          <p:cNvPr id="6" name="Line 32"/>
          <p:cNvSpPr>
            <a:spLocks noChangeShapeType="1"/>
          </p:cNvSpPr>
          <p:nvPr/>
        </p:nvSpPr>
        <p:spPr bwMode="auto">
          <a:xfrm>
            <a:off x="0" y="6600825"/>
            <a:ext cx="12192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24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30C34A14-197D-42AE-89B8-4EA67B3577AD}" type="slidenum"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5" y="1571627"/>
            <a:ext cx="10079567" cy="1444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2400">
              <a:ea typeface="ＭＳ Ｐゴシック" pitchFamily="-65" charset="-128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916221" y="446175"/>
            <a:ext cx="7785100" cy="43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00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98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2" y="438151"/>
            <a:ext cx="7785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5" y="1879602"/>
            <a:ext cx="10318751" cy="457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grpSp>
        <p:nvGrpSpPr>
          <p:cNvPr id="3076" name="Group 36"/>
          <p:cNvGrpSpPr>
            <a:grpSpLocks/>
          </p:cNvGrpSpPr>
          <p:nvPr/>
        </p:nvGrpSpPr>
        <p:grpSpPr bwMode="auto">
          <a:xfrm>
            <a:off x="0" y="1584325"/>
            <a:ext cx="10128448" cy="90488"/>
            <a:chOff x="0" y="671"/>
            <a:chExt cx="4576" cy="57"/>
          </a:xfrm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2400">
                <a:ea typeface="ＭＳ Ｐゴシック" pitchFamily="-65" charset="-128"/>
              </a:endParaRPr>
            </a:p>
          </p:txBody>
        </p:sp>
      </p:grp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0" y="6600825"/>
            <a:ext cx="12192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24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9685871" y="6604000"/>
            <a:ext cx="1547284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E667EC9E-8CD3-44C8-8C39-F38DB932C193}" type="slidenum"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952505" y="6604000"/>
            <a:ext cx="6720417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900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2"/>
          <a:srcRect/>
          <a:stretch/>
        </p:blipFill>
        <p:spPr>
          <a:xfrm>
            <a:off x="9607792" y="265810"/>
            <a:ext cx="2409952" cy="108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07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6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  <p:sldLayoutId id="2147484035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cap="all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178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6pPr>
      <a:lvl7pPr marL="914354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7pPr>
      <a:lvl8pPr marL="1371532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8pPr>
      <a:lvl9pPr marL="1828709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882" indent="-342882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defRPr sz="3200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marL="1588" indent="-158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defRPr sz="28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2pPr>
      <a:lvl3pPr marL="363522" indent="-363522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rgbClr val="8F1936"/>
        </a:buClr>
        <a:buFont typeface="Bliss Regular" charset="0"/>
        <a:buAutoNum type="arabicPeriod"/>
        <a:tabLst>
          <a:tab pos="357170" algn="l"/>
        </a:tabLst>
        <a:defRPr sz="28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3pPr>
      <a:lvl4pPr marL="358758" indent="-358758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rgbClr val="8F1936"/>
        </a:buClr>
        <a:buFont typeface="Wingdings" panose="05000000000000000000" pitchFamily="2" charset="2"/>
        <a:buChar char="§"/>
        <a:tabLst>
          <a:tab pos="363522" algn="l"/>
        </a:tabLst>
        <a:defRPr sz="28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4pPr>
      <a:lvl5pPr marL="360346" indent="4763" algn="l" rtl="0" eaLnBrk="1" fontAlgn="base" hangingPunct="1">
        <a:lnSpc>
          <a:spcPct val="90000"/>
        </a:lnSpc>
        <a:spcBef>
          <a:spcPts val="400"/>
        </a:spcBef>
        <a:spcAft>
          <a:spcPct val="0"/>
        </a:spcAft>
        <a:defRPr sz="2400">
          <a:solidFill>
            <a:srgbClr val="404040"/>
          </a:solidFill>
          <a:latin typeface="Arial"/>
          <a:ea typeface="ＭＳ Ｐゴシック" pitchFamily="-65" charset="-128"/>
          <a:cs typeface="Arial"/>
        </a:defRPr>
      </a:lvl5pPr>
      <a:lvl6pPr marL="84609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6pPr>
      <a:lvl7pPr marL="1303274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7pPr>
      <a:lvl8pPr marL="1760451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8pPr>
      <a:lvl9pPr marL="2217627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setze-im-internet.de/gg/art_10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esetze-im-internet.de/gg/art_73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setze-im-internet.de/ttdsg/__5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setze-im-internet.de/stgb/__201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gesetze-im-internet.de/stgb/__353b.html" TargetMode="External"/><Relationship Id="rId5" Type="http://schemas.openxmlformats.org/officeDocument/2006/relationships/hyperlink" Target="https://www.gesetze-im-internet.de/stgb/__206.html" TargetMode="External"/><Relationship Id="rId4" Type="http://schemas.openxmlformats.org/officeDocument/2006/relationships/hyperlink" Target="https://www.gesetze-im-internet.de/stgb/__203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setze-im-internet.de/stgb/__332.html" TargetMode="External"/><Relationship Id="rId2" Type="http://schemas.openxmlformats.org/officeDocument/2006/relationships/hyperlink" Target="https://www.gesetze-im-internet.de/stgb/__331.html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esetze-im-internet.de/stgb/__358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setze-im-internet.de/verpflg/BJNR005470974.html" TargetMode="Externa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bks-portal.rlp.de/aus-und-fortbildung/kreisausbildung/sprechfunker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ks-portal.rlp.de/sites/default/files/og-group/24275/dokumente/FwDV%20810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2197099" y="2525621"/>
            <a:ext cx="8219381" cy="2185214"/>
          </a:xfrm>
        </p:spPr>
        <p:txBody>
          <a:bodyPr/>
          <a:lstStyle/>
          <a:p>
            <a:r>
              <a:rPr lang="de-DE" sz="4000" dirty="0"/>
              <a:t>Kapitel 2</a:t>
            </a:r>
            <a:r>
              <a:rPr lang="de-DE" dirty="0"/>
              <a:t>	</a:t>
            </a:r>
            <a:br>
              <a:rPr lang="de-DE" dirty="0"/>
            </a:br>
            <a:r>
              <a:rPr lang="de-DE" sz="4000" dirty="0"/>
              <a:t>Rechtliche Grundlagen</a:t>
            </a:r>
            <a:endParaRPr lang="de-DE" dirty="0"/>
          </a:p>
        </p:txBody>
      </p:sp>
      <p:sp>
        <p:nvSpPr>
          <p:cNvPr id="2" name="Untertitel 1">
            <a:extLst>
              <a:ext uri="{FF2B5EF4-FFF2-40B4-BE49-F238E27FC236}">
                <a16:creationId xmlns:a16="http://schemas.microsoft.com/office/drawing/2014/main" id="{5DB8D6A8-8608-46BC-A75B-346B6DEA17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Kreisausbildung Sprechfunk</a:t>
            </a:r>
          </a:p>
        </p:txBody>
      </p:sp>
    </p:spTree>
    <p:extLst>
      <p:ext uri="{BB962C8B-B14F-4D97-AF65-F5344CB8AC3E}">
        <p14:creationId xmlns:p14="http://schemas.microsoft.com/office/powerpoint/2010/main" val="162455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Infobriefe Digitalfunk AS RLP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2060848"/>
            <a:ext cx="7739063" cy="4573588"/>
          </a:xfrm>
        </p:spPr>
        <p:txBody>
          <a:bodyPr/>
          <a:lstStyle/>
          <a:p>
            <a:r>
              <a:rPr lang="de-DE" sz="1800" dirty="0"/>
              <a:t>-	Infobrief Taktik Sprachaufzeichnung in der FEZ Nr. 1_2015</a:t>
            </a:r>
          </a:p>
          <a:p>
            <a:r>
              <a:rPr lang="de-DE" sz="1800" dirty="0"/>
              <a:t>-	Information zum Tetra Status Dienst V1.0</a:t>
            </a:r>
          </a:p>
          <a:p>
            <a:r>
              <a:rPr lang="de-DE" sz="1800" dirty="0"/>
              <a:t>-	Infobrief IT-Anbindung an die Leitstellen</a:t>
            </a:r>
          </a:p>
          <a:p>
            <a:r>
              <a:rPr lang="de-DE" sz="1800" dirty="0"/>
              <a:t>-	Infobrief_2_2019_Dienste im </a:t>
            </a:r>
            <a:r>
              <a:rPr lang="de-DE" sz="1800" dirty="0" err="1"/>
              <a:t>Digitalfunk_Notruf</a:t>
            </a:r>
            <a:endParaRPr lang="de-DE" sz="1800" dirty="0"/>
          </a:p>
          <a:p>
            <a:r>
              <a:rPr lang="de-DE" sz="1800" dirty="0"/>
              <a:t>-	Informationen zum Dienst im </a:t>
            </a:r>
            <a:r>
              <a:rPr lang="de-DE" sz="1800" dirty="0" err="1"/>
              <a:t>Digitalfunk_TETRA_Notruf</a:t>
            </a:r>
            <a:endParaRPr lang="de-DE" sz="1800" dirty="0"/>
          </a:p>
          <a:p>
            <a:r>
              <a:rPr lang="de-DE" sz="1800" dirty="0"/>
              <a:t>-	Infobrief 2-2017 – Gruppenkommunikation in </a:t>
            </a:r>
            <a:r>
              <a:rPr lang="de-DE" sz="1800" dirty="0" err="1"/>
              <a:t>zeitkrit</a:t>
            </a:r>
            <a:r>
              <a:rPr lang="de-DE" sz="1800" dirty="0"/>
              <a:t>. E-Lagen</a:t>
            </a:r>
          </a:p>
          <a:p>
            <a:pPr>
              <a:buFontTx/>
              <a:buChar char="-"/>
            </a:pPr>
            <a:r>
              <a:rPr lang="de-DE" sz="1800" dirty="0" err="1"/>
              <a:t>BetrReg</a:t>
            </a:r>
            <a:r>
              <a:rPr lang="de-DE" sz="1800" dirty="0"/>
              <a:t> FRT Anmeldung</a:t>
            </a:r>
          </a:p>
          <a:p>
            <a:pPr marL="0" indent="0"/>
            <a:endParaRPr lang="de-DE" sz="1800" dirty="0"/>
          </a:p>
          <a:p>
            <a:pPr marL="0" indent="0" algn="ctr"/>
            <a:r>
              <a:rPr lang="de-DE" sz="2000" b="1" dirty="0"/>
              <a:t>https://bks-portal.rlp.de/brandschutz/iuk-technik</a:t>
            </a:r>
          </a:p>
          <a:p>
            <a:pPr marL="0" indent="0"/>
            <a:endParaRPr lang="de-DE" sz="1800" dirty="0"/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519781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2.3 	Verschwiegenheitspflicht / 	Verpflichtungsgesetz</a:t>
            </a:r>
          </a:p>
        </p:txBody>
      </p:sp>
    </p:spTree>
    <p:extLst>
      <p:ext uri="{BB962C8B-B14F-4D97-AF65-F5344CB8AC3E}">
        <p14:creationId xmlns:p14="http://schemas.microsoft.com/office/powerpoint/2010/main" val="2397575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Rechtliche Grundlagen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             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106" y="2030513"/>
            <a:ext cx="2201863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013347" y="4941169"/>
            <a:ext cx="623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tx2"/>
                </a:solidFill>
              </a:rPr>
              <a:t>Grundgesetz Artikel10 &amp; 73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1670477"/>
            <a:ext cx="3312368" cy="264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6672064" y="2255759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tx2"/>
                </a:solidFill>
              </a:rPr>
              <a:t>Welches wichtige Gesetz ist da relevant?</a:t>
            </a:r>
          </a:p>
        </p:txBody>
      </p:sp>
      <p:pic>
        <p:nvPicPr>
          <p:cNvPr id="9" name="Picture 6" descr="C:\Users\Referendar-1\AppData\Local\Microsoft\Windows\Temporary Internet Files\Content.IE5\EGOVG5FM\MC900078711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313" y="4221089"/>
            <a:ext cx="975147" cy="236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00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91858E-6 L -0.40955 0.210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86" y="105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 bwMode="auto">
          <a:xfrm>
            <a:off x="2063552" y="3911750"/>
            <a:ext cx="7848872" cy="2253555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5" name="Abgerundetes Rechteck 4"/>
          <p:cNvSpPr/>
          <p:nvPr/>
        </p:nvSpPr>
        <p:spPr bwMode="auto">
          <a:xfrm>
            <a:off x="2063552" y="1772816"/>
            <a:ext cx="7848872" cy="172819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1879600"/>
            <a:ext cx="7739063" cy="4285704"/>
          </a:xfrm>
        </p:spPr>
        <p:txBody>
          <a:bodyPr/>
          <a:lstStyle/>
          <a:p>
            <a:r>
              <a:rPr lang="de-DE" dirty="0"/>
              <a:t>Artikel 10 Absatz 1 </a:t>
            </a:r>
          </a:p>
          <a:p>
            <a:pPr marL="0"/>
            <a:r>
              <a:rPr lang="de-DE" sz="2800" i="1" dirty="0">
                <a:solidFill>
                  <a:schemeClr val="tx1"/>
                </a:solidFill>
              </a:rPr>
              <a:t>„Das Briefgeheimnis sowie das Post- und Fernmeldegeheimnis sind unverletzlich.“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Artikel 73 Absatz1 Nr.7 </a:t>
            </a:r>
          </a:p>
          <a:p>
            <a:pPr marL="0"/>
            <a:r>
              <a:rPr lang="de-DE" sz="2800" i="1" dirty="0">
                <a:solidFill>
                  <a:schemeClr val="tx1"/>
                </a:solidFill>
              </a:rPr>
              <a:t>„Der Bund hat die </a:t>
            </a:r>
            <a:r>
              <a:rPr lang="de-DE" sz="2800" b="1" i="1" dirty="0">
                <a:solidFill>
                  <a:schemeClr val="tx1"/>
                </a:solidFill>
              </a:rPr>
              <a:t>ausschließliche</a:t>
            </a:r>
            <a:r>
              <a:rPr lang="de-DE" sz="2800" i="1" dirty="0">
                <a:solidFill>
                  <a:schemeClr val="tx1"/>
                </a:solidFill>
              </a:rPr>
              <a:t> Gesetz-</a:t>
            </a:r>
            <a:r>
              <a:rPr lang="de-DE" sz="2800" i="1" dirty="0" err="1">
                <a:solidFill>
                  <a:schemeClr val="tx1"/>
                </a:solidFill>
              </a:rPr>
              <a:t>gebung</a:t>
            </a:r>
            <a:r>
              <a:rPr lang="de-DE" sz="2800" i="1" dirty="0">
                <a:solidFill>
                  <a:schemeClr val="tx1"/>
                </a:solidFill>
              </a:rPr>
              <a:t> über das Postwesen und die Tele-kommunikation“</a:t>
            </a:r>
          </a:p>
          <a:p>
            <a:endParaRPr lang="de-DE" dirty="0"/>
          </a:p>
        </p:txBody>
      </p:sp>
      <p:sp>
        <p:nvSpPr>
          <p:cNvPr id="4" name="Interaktive Schaltfläche: Hilfe 3">
            <a:hlinkClick r:id="rId3" highlightClick="1"/>
          </p:cNvPr>
          <p:cNvSpPr/>
          <p:nvPr/>
        </p:nvSpPr>
        <p:spPr bwMode="auto">
          <a:xfrm>
            <a:off x="6312024" y="1879600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7" name="Interaktive Schaltfläche: Hilfe 6">
            <a:hlinkClick r:id="rId4" highlightClick="1"/>
          </p:cNvPr>
          <p:cNvSpPr/>
          <p:nvPr/>
        </p:nvSpPr>
        <p:spPr bwMode="auto">
          <a:xfrm>
            <a:off x="6600056" y="4022452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0715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590" y="2117309"/>
            <a:ext cx="1095245" cy="158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Rechtliche Grundlagen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             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106" y="2030513"/>
            <a:ext cx="2201863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5735960" y="5890778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2"/>
                </a:solidFill>
              </a:rPr>
              <a:t>§5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1670477"/>
            <a:ext cx="3240360" cy="264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6600056" y="2376041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tx2"/>
                </a:solidFill>
              </a:rPr>
              <a:t>Gibt es ein Gesetz, dass sich spezieller mit dem Thema befasst?</a:t>
            </a:r>
          </a:p>
        </p:txBody>
      </p:sp>
      <p:pic>
        <p:nvPicPr>
          <p:cNvPr id="10" name="Picture 6" descr="C:\Users\Referendar-1\AppData\Local\Microsoft\Windows\Temporary Internet Files\Content.IE5\EGOVG5FM\MC900078711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819" y="4105057"/>
            <a:ext cx="975147" cy="236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/>
        </p:nvSpPr>
        <p:spPr>
          <a:xfrm>
            <a:off x="2096595" y="2030512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b="1" dirty="0"/>
              <a:t>Gesetz über den Datenschutz und den Schutz der Privatsphäre in der Telekommunikation und bei digitalen Diensten </a:t>
            </a:r>
            <a:br>
              <a:rPr lang="de-DE" b="1" dirty="0"/>
            </a:br>
            <a:r>
              <a:rPr lang="de-DE" b="1" dirty="0"/>
              <a:t>(TDDDG)</a:t>
            </a:r>
          </a:p>
          <a:p>
            <a:endParaRPr lang="de-DE" b="1" dirty="0"/>
          </a:p>
          <a:p>
            <a:r>
              <a:rPr lang="de-DE" b="1" dirty="0"/>
              <a:t>(ehemals Telekommunikation-Telemedien-Datenschutz-Gesetz - </a:t>
            </a:r>
            <a:r>
              <a:rPr lang="de-DE" b="1" dirty="0">
                <a:solidFill>
                  <a:schemeClr val="accent5"/>
                </a:solidFill>
              </a:rPr>
              <a:t>TTDSG</a:t>
            </a:r>
            <a:r>
              <a:rPr lang="de-DE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769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 bwMode="auto">
          <a:xfrm>
            <a:off x="2063552" y="1772816"/>
            <a:ext cx="7920880" cy="172819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TDDDG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1879600"/>
            <a:ext cx="7739063" cy="4141688"/>
          </a:xfrm>
        </p:spPr>
        <p:txBody>
          <a:bodyPr/>
          <a:lstStyle/>
          <a:p>
            <a:r>
              <a:rPr lang="de-DE" dirty="0"/>
              <a:t>§5 TDDDG</a:t>
            </a:r>
          </a:p>
          <a:p>
            <a:pPr marL="0"/>
            <a:r>
              <a:rPr lang="de-DE" sz="2800" i="1" dirty="0">
                <a:solidFill>
                  <a:schemeClr val="tx1"/>
                </a:solidFill>
              </a:rPr>
              <a:t>„Abhörverbot, Geheimhaltungspflicht der Betreiber von Funkanlagen “</a:t>
            </a:r>
          </a:p>
          <a:p>
            <a:endParaRPr lang="de-DE" dirty="0"/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Teilnehmer unterliegen Verschwiegenheitspflicht 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Beim Betrieb von Funkanlagen ist das Fernmeldegeheimnis zu wahren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Die Verpflichtung ist zu dokumentieren</a:t>
            </a:r>
          </a:p>
        </p:txBody>
      </p:sp>
      <p:sp>
        <p:nvSpPr>
          <p:cNvPr id="6" name="Interaktive Schaltfläche: Hilfe 5">
            <a:hlinkClick r:id="rId3" highlightClick="1"/>
          </p:cNvPr>
          <p:cNvSpPr/>
          <p:nvPr/>
        </p:nvSpPr>
        <p:spPr bwMode="auto">
          <a:xfrm>
            <a:off x="4733168" y="1853456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1780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094" y="2043034"/>
            <a:ext cx="942546" cy="1505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Rechtliche Grundlagen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             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106" y="2030513"/>
            <a:ext cx="2201863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125060" y="4580100"/>
            <a:ext cx="66352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tx2"/>
                </a:solidFill>
              </a:rPr>
              <a:t>StGB§201, §203, §206, §331, §332, §353b, §358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1670477"/>
            <a:ext cx="3240360" cy="264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6788258" y="2203622"/>
            <a:ext cx="22082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tx2"/>
                </a:solidFill>
              </a:rPr>
              <a:t>Gibt es Straftatbestände in diesem Zusammenhang?</a:t>
            </a:r>
          </a:p>
        </p:txBody>
      </p:sp>
      <p:pic>
        <p:nvPicPr>
          <p:cNvPr id="10" name="Picture 6" descr="C:\Users\Referendar-1\AppData\Local\Microsoft\Windows\Temporary Internet Files\Content.IE5\EGOVG5FM\MC900078711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457" y="4092763"/>
            <a:ext cx="975147" cy="236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08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99722E-6 L -0.39756 0.197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78" y="98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1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 bwMode="auto">
          <a:xfrm>
            <a:off x="2063552" y="3023356"/>
            <a:ext cx="8424936" cy="93610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9" name="Abgerundetes Rechteck 8"/>
          <p:cNvSpPr/>
          <p:nvPr/>
        </p:nvSpPr>
        <p:spPr bwMode="auto">
          <a:xfrm>
            <a:off x="2063552" y="5589240"/>
            <a:ext cx="8424936" cy="100811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Abgerundetes Rechteck 7"/>
          <p:cNvSpPr/>
          <p:nvPr/>
        </p:nvSpPr>
        <p:spPr bwMode="auto">
          <a:xfrm>
            <a:off x="2063552" y="4293096"/>
            <a:ext cx="8424936" cy="93610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6" name="Abgerundetes Rechteck 5"/>
          <p:cNvSpPr/>
          <p:nvPr/>
        </p:nvSpPr>
        <p:spPr bwMode="auto">
          <a:xfrm>
            <a:off x="2063552" y="1772816"/>
            <a:ext cx="8424936" cy="93610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Strafgesetzbuch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79577" y="1862287"/>
            <a:ext cx="8208912" cy="4573588"/>
          </a:xfrm>
        </p:spPr>
        <p:txBody>
          <a:bodyPr/>
          <a:lstStyle/>
          <a:p>
            <a:r>
              <a:rPr lang="de-DE" sz="2000" dirty="0"/>
              <a:t>§ 201 StGB</a:t>
            </a:r>
          </a:p>
          <a:p>
            <a:r>
              <a:rPr lang="de-DE" sz="1800" dirty="0">
                <a:solidFill>
                  <a:schemeClr val="tx1"/>
                </a:solidFill>
              </a:rPr>
              <a:t>Verletzung der Vertraulichkeit des Wortes (bis zu 5 Jahren)</a:t>
            </a:r>
          </a:p>
          <a:p>
            <a:endParaRPr lang="de-DE" sz="2000" dirty="0"/>
          </a:p>
          <a:p>
            <a:r>
              <a:rPr lang="de-DE" sz="2000" dirty="0"/>
              <a:t>§ 203 StGB</a:t>
            </a:r>
          </a:p>
          <a:p>
            <a:r>
              <a:rPr lang="de-DE" sz="1800" dirty="0">
                <a:solidFill>
                  <a:schemeClr val="tx1"/>
                </a:solidFill>
              </a:rPr>
              <a:t>Verletzung von Privatgeheimnissen (bis zu 1 Jahr)</a:t>
            </a:r>
          </a:p>
          <a:p>
            <a:endParaRPr lang="de-DE" sz="1600" dirty="0"/>
          </a:p>
          <a:p>
            <a:r>
              <a:rPr lang="de-DE" sz="2000" dirty="0"/>
              <a:t>§ 206 StGB</a:t>
            </a:r>
          </a:p>
          <a:p>
            <a:r>
              <a:rPr lang="de-DE" sz="1800" dirty="0">
                <a:solidFill>
                  <a:schemeClr val="tx1"/>
                </a:solidFill>
              </a:rPr>
              <a:t>Verletzung des Fernmeldegeheimnisses (bis zu 5 Jahren)</a:t>
            </a:r>
          </a:p>
          <a:p>
            <a:endParaRPr lang="de-DE" sz="2000" dirty="0"/>
          </a:p>
          <a:p>
            <a:r>
              <a:rPr lang="de-DE" sz="2000" dirty="0"/>
              <a:t>§353b StGB</a:t>
            </a:r>
          </a:p>
          <a:p>
            <a:r>
              <a:rPr lang="de-DE" sz="1600" dirty="0">
                <a:solidFill>
                  <a:schemeClr val="tx1"/>
                </a:solidFill>
              </a:rPr>
              <a:t>Verletzung d. Dienstgeheimnisses u. einer bes. </a:t>
            </a:r>
            <a:r>
              <a:rPr lang="de-DE" sz="1600" dirty="0" err="1">
                <a:solidFill>
                  <a:schemeClr val="tx1"/>
                </a:solidFill>
              </a:rPr>
              <a:t>Geheimhaltungspfl</a:t>
            </a:r>
            <a:r>
              <a:rPr lang="de-DE" sz="1600" dirty="0">
                <a:solidFill>
                  <a:schemeClr val="tx1"/>
                </a:solidFill>
              </a:rPr>
              <a:t>. (bis zu 5 Jahren)</a:t>
            </a:r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Interaktive Schaltfläche: Hilfe 9">
            <a:hlinkClick r:id="rId3" highlightClick="1"/>
          </p:cNvPr>
          <p:cNvSpPr/>
          <p:nvPr/>
        </p:nvSpPr>
        <p:spPr bwMode="auto">
          <a:xfrm>
            <a:off x="9983754" y="2022410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1" name="Interaktive Schaltfläche: Hilfe 10">
            <a:hlinkClick r:id="rId4" highlightClick="1"/>
          </p:cNvPr>
          <p:cNvSpPr/>
          <p:nvPr/>
        </p:nvSpPr>
        <p:spPr bwMode="auto">
          <a:xfrm>
            <a:off x="9983754" y="3275384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2" name="Interaktive Schaltfläche: Hilfe 11">
            <a:hlinkClick r:id="rId5" highlightClick="1"/>
          </p:cNvPr>
          <p:cNvSpPr/>
          <p:nvPr/>
        </p:nvSpPr>
        <p:spPr bwMode="auto">
          <a:xfrm>
            <a:off x="9983754" y="4545124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3" name="Interaktive Schaltfläche: Hilfe 12">
            <a:hlinkClick r:id="rId6" highlightClick="1"/>
          </p:cNvPr>
          <p:cNvSpPr/>
          <p:nvPr/>
        </p:nvSpPr>
        <p:spPr bwMode="auto">
          <a:xfrm>
            <a:off x="9983754" y="5877272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6845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 bwMode="auto">
          <a:xfrm>
            <a:off x="2063552" y="4725144"/>
            <a:ext cx="7848872" cy="172804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6" name="Abgerundetes Rechteck 5"/>
          <p:cNvSpPr/>
          <p:nvPr/>
        </p:nvSpPr>
        <p:spPr bwMode="auto">
          <a:xfrm>
            <a:off x="2083276" y="3275860"/>
            <a:ext cx="7848872" cy="101723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5" name="Abgerundetes Rechteck 4"/>
          <p:cNvSpPr/>
          <p:nvPr/>
        </p:nvSpPr>
        <p:spPr bwMode="auto">
          <a:xfrm>
            <a:off x="2063552" y="1772816"/>
            <a:ext cx="7848872" cy="10801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Strafgesetzbuch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11867" y="1884711"/>
            <a:ext cx="6045691" cy="4573588"/>
          </a:xfrm>
        </p:spPr>
        <p:txBody>
          <a:bodyPr/>
          <a:lstStyle/>
          <a:p>
            <a:r>
              <a:rPr lang="de-DE" sz="2400" dirty="0"/>
              <a:t>§ 331 StGB</a:t>
            </a:r>
          </a:p>
          <a:p>
            <a:r>
              <a:rPr lang="de-DE" sz="2000" dirty="0">
                <a:solidFill>
                  <a:schemeClr val="tx1"/>
                </a:solidFill>
              </a:rPr>
              <a:t>Vorteilsannahme (bis zu 3 Jahren)</a:t>
            </a:r>
          </a:p>
          <a:p>
            <a:endParaRPr lang="de-DE" sz="2400" dirty="0"/>
          </a:p>
          <a:p>
            <a:r>
              <a:rPr lang="de-DE" sz="2400" dirty="0"/>
              <a:t>§ 332 StGB</a:t>
            </a:r>
          </a:p>
          <a:p>
            <a:r>
              <a:rPr lang="de-DE" sz="2000" dirty="0">
                <a:solidFill>
                  <a:schemeClr val="tx1"/>
                </a:solidFill>
              </a:rPr>
              <a:t>Bestechlichkeit (bis zu 5 Jahren)</a:t>
            </a:r>
          </a:p>
          <a:p>
            <a:endParaRPr lang="de-DE" sz="2400" dirty="0"/>
          </a:p>
          <a:p>
            <a:r>
              <a:rPr lang="de-DE" sz="2400" dirty="0"/>
              <a:t>§358 StGB</a:t>
            </a:r>
          </a:p>
          <a:p>
            <a:r>
              <a:rPr lang="de-DE" sz="2000" dirty="0">
                <a:solidFill>
                  <a:schemeClr val="tx1"/>
                </a:solidFill>
              </a:rPr>
              <a:t>Nebenfolgen</a:t>
            </a:r>
          </a:p>
          <a:p>
            <a:pPr>
              <a:buFont typeface="Wingdings" pitchFamily="2" charset="2"/>
              <a:buChar char="Ø"/>
            </a:pPr>
            <a:r>
              <a:rPr lang="de-DE" sz="2000" dirty="0">
                <a:solidFill>
                  <a:schemeClr val="tx1"/>
                </a:solidFill>
              </a:rPr>
              <a:t>Verlust der Berechtigung Ämter zu begleiten </a:t>
            </a:r>
            <a:br>
              <a:rPr lang="de-DE" sz="2000" dirty="0">
                <a:solidFill>
                  <a:schemeClr val="tx1"/>
                </a:solidFill>
              </a:rPr>
            </a:br>
            <a:r>
              <a:rPr lang="de-DE" sz="2000" dirty="0">
                <a:solidFill>
                  <a:schemeClr val="tx1"/>
                </a:solidFill>
              </a:rPr>
              <a:t>(bei §332, §353b)</a:t>
            </a:r>
          </a:p>
        </p:txBody>
      </p:sp>
      <p:sp>
        <p:nvSpPr>
          <p:cNvPr id="8" name="Interaktive Schaltfläche: Hilfe 7">
            <a:hlinkClick r:id="rId2" highlightClick="1"/>
          </p:cNvPr>
          <p:cNvSpPr/>
          <p:nvPr/>
        </p:nvSpPr>
        <p:spPr bwMode="auto">
          <a:xfrm>
            <a:off x="9369968" y="2096852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9" name="Interaktive Schaltfläche: Hilfe 8">
            <a:hlinkClick r:id="rId3" highlightClick="1"/>
          </p:cNvPr>
          <p:cNvSpPr/>
          <p:nvPr/>
        </p:nvSpPr>
        <p:spPr bwMode="auto">
          <a:xfrm>
            <a:off x="9369968" y="3568454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0" name="Interaktive Schaltfläche: Hilfe 9">
            <a:hlinkClick r:id="rId4" highlightClick="1"/>
          </p:cNvPr>
          <p:cNvSpPr/>
          <p:nvPr/>
        </p:nvSpPr>
        <p:spPr bwMode="auto">
          <a:xfrm>
            <a:off x="9373017" y="5440662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9835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2" y="2050492"/>
            <a:ext cx="1080120" cy="1715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Rechtliche Grundlagen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             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106" y="2030513"/>
            <a:ext cx="2201863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322281" y="4720832"/>
            <a:ext cx="6005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tx2"/>
                </a:solidFill>
              </a:rPr>
              <a:t>Verpflichtungsgesetz</a:t>
            </a:r>
          </a:p>
          <a:p>
            <a:r>
              <a:rPr lang="de-DE" sz="3600" dirty="0">
                <a:solidFill>
                  <a:schemeClr val="tx2"/>
                </a:solidFill>
              </a:rPr>
              <a:t>§1 &amp; 2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10" y="1670477"/>
            <a:ext cx="3836782" cy="312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6389717" y="2448983"/>
            <a:ext cx="2448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tx2"/>
                </a:solidFill>
              </a:rPr>
              <a:t>Wie werde ich über meine Pflichten belehrt?</a:t>
            </a:r>
          </a:p>
        </p:txBody>
      </p:sp>
      <p:pic>
        <p:nvPicPr>
          <p:cNvPr id="10" name="Picture 6" descr="C:\Users\Referendar-1\AppData\Local\Microsoft\Windows\Temporary Internet Files\Content.IE5\EGOVG5FM\MC900078711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819" y="4105058"/>
            <a:ext cx="975147" cy="236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0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17442E-7 L -0.40555 0.138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78" y="6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92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1879600"/>
            <a:ext cx="7739063" cy="3565624"/>
          </a:xfrm>
        </p:spPr>
        <p:txBody>
          <a:bodyPr/>
          <a:lstStyle/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Behörden und Organisationen mit Sicherheitsaufgaben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Dienstvorschriften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Verschwiegenheitspflicht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6456040" y="3212976"/>
            <a:ext cx="3096344" cy="2880320"/>
            <a:chOff x="5220072" y="3662412"/>
            <a:chExt cx="2304256" cy="2307201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3662412"/>
              <a:ext cx="2304256" cy="2307201"/>
            </a:xfrm>
            <a:prstGeom prst="rect">
              <a:avLst/>
            </a:prstGeom>
          </p:spPr>
        </p:pic>
        <p:sp>
          <p:nvSpPr>
            <p:cNvPr id="5" name="Rechteck 4"/>
            <p:cNvSpPr/>
            <p:nvPr/>
          </p:nvSpPr>
          <p:spPr>
            <a:xfrm>
              <a:off x="5648771" y="4239212"/>
              <a:ext cx="1448297" cy="125733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de-DE" sz="96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accent5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rPr>
                <a:t>§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6152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 bwMode="auto">
          <a:xfrm>
            <a:off x="1971395" y="2510210"/>
            <a:ext cx="7920880" cy="331236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Verpflichtungsgesetz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3592" y="2758228"/>
            <a:ext cx="7990656" cy="4573588"/>
          </a:xfrm>
        </p:spPr>
        <p:txBody>
          <a:bodyPr/>
          <a:lstStyle/>
          <a:p>
            <a:r>
              <a:rPr lang="de-DE" dirty="0"/>
              <a:t>§1, 2 VerpflG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Gilt für </a:t>
            </a:r>
            <a:r>
              <a:rPr lang="de-DE" sz="2400" u="sng" dirty="0">
                <a:solidFill>
                  <a:schemeClr val="tx1"/>
                </a:solidFill>
              </a:rPr>
              <a:t>NICHT</a:t>
            </a:r>
            <a:r>
              <a:rPr lang="de-DE" sz="2400" dirty="0">
                <a:solidFill>
                  <a:schemeClr val="tx1"/>
                </a:solidFill>
              </a:rPr>
              <a:t> verbeamtete Personen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Verpflichtung zur gewissenhaften Erfüllung seiner Obliegenheiten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Unterzeichnungspflichtige Niederschrift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Verschwiegenheitsverpflichtung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Interaktive Schaltfläche: Hilfe 4">
            <a:hlinkClick r:id="rId2" highlightClick="1"/>
          </p:cNvPr>
          <p:cNvSpPr/>
          <p:nvPr/>
        </p:nvSpPr>
        <p:spPr bwMode="auto">
          <a:xfrm>
            <a:off x="5339916" y="1844824"/>
            <a:ext cx="396044" cy="432048"/>
          </a:xfrm>
          <a:prstGeom prst="actionButtonHelp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de-DE">
              <a:solidFill>
                <a:schemeClr val="tx1"/>
              </a:solidFill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3270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Verpflichtungserklärung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447928" y="1844824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2"/>
                </a:solidFill>
              </a:rPr>
              <a:t>Muster unter:</a:t>
            </a:r>
          </a:p>
          <a:p>
            <a:endParaRPr lang="de-DE" dirty="0">
              <a:solidFill>
                <a:schemeClr val="tx2"/>
              </a:solidFill>
            </a:endParaRPr>
          </a:p>
          <a:p>
            <a:r>
              <a:rPr lang="de-DE" dirty="0">
                <a:solidFill>
                  <a:schemeClr val="tx2"/>
                </a:solidFill>
                <a:hlinkClick r:id="rId2"/>
              </a:rPr>
              <a:t>https://bks-portal.rlp.de/aus-und-fortbildung/kreisausbildung/sprechfunker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38" t="16641" r="34250" b="3590"/>
          <a:stretch/>
        </p:blipFill>
        <p:spPr>
          <a:xfrm>
            <a:off x="1991545" y="1844824"/>
            <a:ext cx="3261645" cy="45997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183" y="4005064"/>
            <a:ext cx="259228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27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359697" y="3429001"/>
            <a:ext cx="5838825" cy="923925"/>
          </a:xfrm>
        </p:spPr>
        <p:txBody>
          <a:bodyPr/>
          <a:lstStyle/>
          <a:p>
            <a:r>
              <a:rPr lang="de-DE" sz="8800" dirty="0"/>
              <a:t>Fragen?</a:t>
            </a:r>
          </a:p>
        </p:txBody>
      </p:sp>
    </p:spTree>
    <p:extLst>
      <p:ext uri="{BB962C8B-B14F-4D97-AF65-F5344CB8AC3E}">
        <p14:creationId xmlns:p14="http://schemas.microsoft.com/office/powerpoint/2010/main" val="37484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cap="none">
                <a:latin typeface="Arial" panose="020B0604020202020204" pitchFamily="34" charset="0"/>
                <a:ea typeface="ＭＳ Ｐゴシック" panose="020B0600070205080204" pitchFamily="34" charset="-128"/>
              </a:rPr>
              <a:t>VIELEN DANK FÜR IHRE AUFMERKSAMKEIT</a:t>
            </a:r>
          </a:p>
        </p:txBody>
      </p:sp>
      <p:sp>
        <p:nvSpPr>
          <p:cNvPr id="3993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spcBef>
                <a:spcPct val="0"/>
              </a:spcBef>
            </a:pPr>
            <a:endParaRPr lang="de-DE" altLang="de-DE" dirty="0">
              <a:latin typeface="Arial" panose="020B0604020202020204" pitchFamily="34" charset="0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indent="0">
              <a:spcBef>
                <a:spcPct val="0"/>
              </a:spcBef>
            </a:pPr>
            <a:r>
              <a:rPr lang="de-DE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Landesamt für Brand- und Katastrophenschutz</a:t>
            </a:r>
          </a:p>
          <a:p>
            <a:pPr indent="0">
              <a:spcBef>
                <a:spcPct val="0"/>
              </a:spcBef>
            </a:pPr>
            <a:r>
              <a:rPr lang="de-DE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Rheinland-Pfalz</a:t>
            </a:r>
          </a:p>
          <a:p>
            <a:pPr indent="0">
              <a:spcBef>
                <a:spcPct val="0"/>
              </a:spcBef>
            </a:pPr>
            <a:r>
              <a:rPr lang="de-DE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Lindenallee 41- 43</a:t>
            </a:r>
          </a:p>
          <a:p>
            <a:pPr indent="0">
              <a:spcBef>
                <a:spcPct val="0"/>
              </a:spcBef>
            </a:pPr>
            <a:r>
              <a:rPr lang="de-DE" altLang="de-DE" dirty="0"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56077 Koblenz</a:t>
            </a:r>
          </a:p>
          <a:p>
            <a:pPr indent="0">
              <a:spcBef>
                <a:spcPct val="0"/>
              </a:spcBef>
            </a:pPr>
            <a:endParaRPr lang="de-DE" altLang="de-DE" dirty="0">
              <a:latin typeface="Arial" panose="020B0604020202020204" pitchFamily="34" charset="0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indent="0">
              <a:spcBef>
                <a:spcPct val="0"/>
              </a:spcBef>
            </a:pPr>
            <a:endParaRPr lang="de-DE" altLang="de-DE" dirty="0">
              <a:latin typeface="Arial" panose="020B0604020202020204" pitchFamily="34" charset="0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indent="0">
              <a:spcBef>
                <a:spcPct val="0"/>
              </a:spcBef>
            </a:pPr>
            <a:endParaRPr lang="de-DE" altLang="de-DE" dirty="0">
              <a:latin typeface="Arial" panose="020B0604020202020204" pitchFamily="34" charset="0"/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06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000" dirty="0"/>
              <a:t>Kapitel 2.1 </a:t>
            </a:r>
            <a:r>
              <a:rPr lang="de-DE" dirty="0"/>
              <a:t>	</a:t>
            </a:r>
            <a:br>
              <a:rPr lang="de-DE" dirty="0"/>
            </a:br>
            <a:r>
              <a:rPr lang="de-DE" sz="4000" b="1" dirty="0">
                <a:solidFill>
                  <a:schemeClr val="tx1"/>
                </a:solidFill>
              </a:rPr>
              <a:t>B</a:t>
            </a:r>
            <a:r>
              <a:rPr lang="de-DE" sz="4000" dirty="0"/>
              <a:t>ehörden &amp;</a:t>
            </a:r>
            <a:r>
              <a:rPr lang="de-DE" sz="3600" dirty="0"/>
              <a:t> </a:t>
            </a:r>
            <a:r>
              <a:rPr lang="de-DE" sz="4000" b="1" dirty="0">
                <a:solidFill>
                  <a:schemeClr val="tx1"/>
                </a:solidFill>
              </a:rPr>
              <a:t>O</a:t>
            </a:r>
            <a:r>
              <a:rPr lang="de-DE" sz="4000" dirty="0"/>
              <a:t>rganisationen mit </a:t>
            </a:r>
            <a:r>
              <a:rPr lang="de-DE" sz="4400" b="1" dirty="0">
                <a:solidFill>
                  <a:schemeClr val="tx1"/>
                </a:solidFill>
              </a:rPr>
              <a:t>S</a:t>
            </a:r>
            <a:r>
              <a:rPr lang="de-DE" sz="4000" dirty="0"/>
              <a:t>icherheitsaufgaben</a:t>
            </a:r>
          </a:p>
        </p:txBody>
      </p:sp>
    </p:spTree>
    <p:extLst>
      <p:ext uri="{BB962C8B-B14F-4D97-AF65-F5344CB8AC3E}">
        <p14:creationId xmlns:p14="http://schemas.microsoft.com/office/powerpoint/2010/main" val="2589154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Funkdienste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4079776" y="1905091"/>
            <a:ext cx="1653952" cy="4320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Landfunk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949752" y="1916832"/>
            <a:ext cx="1653952" cy="4184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Flugfunk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2209800" y="1916833"/>
            <a:ext cx="1653952" cy="4203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Seefunk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2463788" y="2771931"/>
            <a:ext cx="2799928" cy="4320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Fester Landfunk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5447928" y="2764308"/>
            <a:ext cx="2799928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Mobiler Landfunk</a:t>
            </a:r>
          </a:p>
        </p:txBody>
      </p:sp>
      <p:cxnSp>
        <p:nvCxnSpPr>
          <p:cNvPr id="19" name="Gerader Verbinder 18"/>
          <p:cNvCxnSpPr>
            <a:stCxn id="16" idx="0"/>
          </p:cNvCxnSpPr>
          <p:nvPr/>
        </p:nvCxnSpPr>
        <p:spPr bwMode="auto">
          <a:xfrm flipV="1">
            <a:off x="3863752" y="2542387"/>
            <a:ext cx="0" cy="22954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Gerader Verbinder 20"/>
          <p:cNvCxnSpPr/>
          <p:nvPr/>
        </p:nvCxnSpPr>
        <p:spPr bwMode="auto">
          <a:xfrm flipV="1">
            <a:off x="3863753" y="2534827"/>
            <a:ext cx="2984139" cy="756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Gerader Verbinder 22"/>
          <p:cNvCxnSpPr>
            <a:stCxn id="17" idx="0"/>
          </p:cNvCxnSpPr>
          <p:nvPr/>
        </p:nvCxnSpPr>
        <p:spPr bwMode="auto">
          <a:xfrm flipH="1" flipV="1">
            <a:off x="6847892" y="2536026"/>
            <a:ext cx="1" cy="22828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Gerader Verbinder 25"/>
          <p:cNvCxnSpPr>
            <a:endCxn id="13" idx="2"/>
          </p:cNvCxnSpPr>
          <p:nvPr/>
        </p:nvCxnSpPr>
        <p:spPr bwMode="auto">
          <a:xfrm flipV="1">
            <a:off x="4906752" y="2337142"/>
            <a:ext cx="0" cy="19555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Rechteck 34"/>
          <p:cNvSpPr/>
          <p:nvPr/>
        </p:nvSpPr>
        <p:spPr bwMode="auto">
          <a:xfrm>
            <a:off x="2856484" y="3705446"/>
            <a:ext cx="2877244" cy="10196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Öffentlicher mobiler Landfunk</a:t>
            </a:r>
          </a:p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(</a:t>
            </a:r>
            <a:r>
              <a:rPr lang="de-DE" sz="2000" dirty="0" err="1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ömL</a:t>
            </a:r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)</a:t>
            </a:r>
          </a:p>
        </p:txBody>
      </p:sp>
      <p:sp>
        <p:nvSpPr>
          <p:cNvPr id="36" name="Rechteck 35"/>
          <p:cNvSpPr/>
          <p:nvPr/>
        </p:nvSpPr>
        <p:spPr bwMode="auto">
          <a:xfrm>
            <a:off x="6023992" y="3699935"/>
            <a:ext cx="2952328" cy="10282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Nicht-öffentlicher mobiler Landfunk</a:t>
            </a:r>
          </a:p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(</a:t>
            </a:r>
            <a:r>
              <a:rPr lang="de-DE" sz="2000" dirty="0" err="1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nömL</a:t>
            </a:r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)</a:t>
            </a:r>
          </a:p>
        </p:txBody>
      </p:sp>
      <p:cxnSp>
        <p:nvCxnSpPr>
          <p:cNvPr id="33" name="Gerader Verbinder 32"/>
          <p:cNvCxnSpPr>
            <a:endCxn id="35" idx="0"/>
          </p:cNvCxnSpPr>
          <p:nvPr/>
        </p:nvCxnSpPr>
        <p:spPr bwMode="auto">
          <a:xfrm>
            <a:off x="4295106" y="3498274"/>
            <a:ext cx="0" cy="20717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Rechteck 81"/>
          <p:cNvSpPr/>
          <p:nvPr/>
        </p:nvSpPr>
        <p:spPr bwMode="auto">
          <a:xfrm>
            <a:off x="6960097" y="5231210"/>
            <a:ext cx="3424573" cy="129614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Behörden und Organisationen mit Sicherheitsaufgaben</a:t>
            </a:r>
          </a:p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(BOS)</a:t>
            </a:r>
          </a:p>
        </p:txBody>
      </p:sp>
      <p:sp>
        <p:nvSpPr>
          <p:cNvPr id="97" name="Rechteck 96"/>
          <p:cNvSpPr/>
          <p:nvPr/>
        </p:nvSpPr>
        <p:spPr bwMode="auto">
          <a:xfrm>
            <a:off x="3194466" y="5231210"/>
            <a:ext cx="3424573" cy="12961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de-DE" sz="20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  <a:p>
            <a:pPr algn="ctr" eaLnBrk="0" hangingPunct="0"/>
            <a:r>
              <a:rPr lang="de-DE" sz="2000" dirty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t>Betriebsfunk</a:t>
            </a:r>
          </a:p>
        </p:txBody>
      </p:sp>
      <p:cxnSp>
        <p:nvCxnSpPr>
          <p:cNvPr id="98" name="Gerader Verbinder 97"/>
          <p:cNvCxnSpPr/>
          <p:nvPr/>
        </p:nvCxnSpPr>
        <p:spPr bwMode="auto">
          <a:xfrm flipH="1">
            <a:off x="6847892" y="3196356"/>
            <a:ext cx="1" cy="29425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Gerader Verbinder 98"/>
          <p:cNvCxnSpPr>
            <a:stCxn id="36" idx="2"/>
          </p:cNvCxnSpPr>
          <p:nvPr/>
        </p:nvCxnSpPr>
        <p:spPr bwMode="auto">
          <a:xfrm>
            <a:off x="7500156" y="4728200"/>
            <a:ext cx="0" cy="28497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Gerader Verbinder 101"/>
          <p:cNvCxnSpPr/>
          <p:nvPr/>
        </p:nvCxnSpPr>
        <p:spPr bwMode="auto">
          <a:xfrm flipH="1">
            <a:off x="4295108" y="3495520"/>
            <a:ext cx="3205048" cy="551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Gerader Verbinder 102"/>
          <p:cNvCxnSpPr/>
          <p:nvPr/>
        </p:nvCxnSpPr>
        <p:spPr bwMode="auto">
          <a:xfrm flipH="1">
            <a:off x="4906753" y="5004610"/>
            <a:ext cx="3781537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Gerader Verbinder 103"/>
          <p:cNvCxnSpPr/>
          <p:nvPr/>
        </p:nvCxnSpPr>
        <p:spPr bwMode="auto">
          <a:xfrm flipV="1">
            <a:off x="7500156" y="3495519"/>
            <a:ext cx="0" cy="2044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Gerader Verbinder 104"/>
          <p:cNvCxnSpPr>
            <a:stCxn id="82" idx="0"/>
          </p:cNvCxnSpPr>
          <p:nvPr/>
        </p:nvCxnSpPr>
        <p:spPr bwMode="auto">
          <a:xfrm flipH="1" flipV="1">
            <a:off x="8672383" y="5007666"/>
            <a:ext cx="1" cy="22354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Gerader Verbinder 110"/>
          <p:cNvCxnSpPr>
            <a:stCxn id="97" idx="0"/>
          </p:cNvCxnSpPr>
          <p:nvPr/>
        </p:nvCxnSpPr>
        <p:spPr bwMode="auto">
          <a:xfrm flipV="1">
            <a:off x="4906752" y="5004610"/>
            <a:ext cx="0" cy="2266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32776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Rechtliche Grundlagen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1879600"/>
            <a:ext cx="7739063" cy="3565624"/>
          </a:xfrm>
        </p:spPr>
        <p:txBody>
          <a:bodyPr/>
          <a:lstStyle/>
          <a:p>
            <a:r>
              <a:rPr lang="de-DE" sz="2400" dirty="0"/>
              <a:t>Wer darf am Funkverkehr teilnehmen?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Berechtigte des BOS-Funks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im Zusammenhang mit  ihren Aufgaben (lt. Gesetz oder öffentlich-rechtlicher Vereinbarung)</a:t>
            </a:r>
          </a:p>
          <a:p>
            <a:pPr marL="0" indent="0">
              <a:buClr>
                <a:schemeClr val="accent5"/>
              </a:buClr>
            </a:pPr>
            <a:endParaRPr lang="de-DE" sz="2000" dirty="0">
              <a:solidFill>
                <a:schemeClr val="tx1"/>
              </a:solidFill>
            </a:endParaRP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Der Anwender ist auszubilden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032" y="3861049"/>
            <a:ext cx="1216372" cy="866513"/>
          </a:xfrm>
          <a:prstGeom prst="rect">
            <a:avLst/>
          </a:prstGeom>
        </p:spPr>
      </p:pic>
      <p:grpSp>
        <p:nvGrpSpPr>
          <p:cNvPr id="7" name="Gruppieren 6"/>
          <p:cNvGrpSpPr/>
          <p:nvPr/>
        </p:nvGrpSpPr>
        <p:grpSpPr>
          <a:xfrm>
            <a:off x="2567608" y="5805264"/>
            <a:ext cx="4968552" cy="536374"/>
            <a:chOff x="1043608" y="5805264"/>
            <a:chExt cx="4968552" cy="536374"/>
          </a:xfrm>
        </p:grpSpPr>
        <p:pic>
          <p:nvPicPr>
            <p:cNvPr id="5" name="Grafik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3608" y="5805264"/>
              <a:ext cx="576064" cy="536374"/>
            </a:xfrm>
            <a:prstGeom prst="rect">
              <a:avLst/>
            </a:prstGeom>
          </p:spPr>
        </p:pic>
        <p:sp>
          <p:nvSpPr>
            <p:cNvPr id="6" name="Textfeld 5"/>
            <p:cNvSpPr txBox="1"/>
            <p:nvPr/>
          </p:nvSpPr>
          <p:spPr>
            <a:xfrm>
              <a:off x="1619672" y="5888785"/>
              <a:ext cx="43924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dirty="0"/>
                <a:t>§1 BOS-Funkrichtlinie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299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Berechtigte des BOS-funks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1988840"/>
            <a:ext cx="7739063" cy="3565624"/>
          </a:xfrm>
        </p:spPr>
        <p:txBody>
          <a:bodyPr/>
          <a:lstStyle/>
          <a:p>
            <a:r>
              <a:rPr lang="de-DE" sz="2400" dirty="0"/>
              <a:t>Behörden und Organisationen mit Sicherheitsaufgaben: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Polizei (des Bundes und der Länder)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Bevölkerungsschutzbehörden (des Bundes, der Länder und der Gemeinden)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Bundeszollverwaltung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Technisches Hilfswerk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Feuerwehren</a:t>
            </a:r>
          </a:p>
          <a:p>
            <a:pPr marL="285750" indent="-285750"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Anerkannte Hilfsorganisationen (ASB, DLRG, DRK, </a:t>
            </a:r>
            <a:r>
              <a:rPr lang="de-DE" sz="1800" dirty="0" err="1">
                <a:solidFill>
                  <a:schemeClr val="tx1"/>
                </a:solidFill>
              </a:rPr>
              <a:t>JUH</a:t>
            </a:r>
            <a:r>
              <a:rPr lang="de-DE" sz="1800" dirty="0">
                <a:solidFill>
                  <a:schemeClr val="tx1"/>
                </a:solidFill>
              </a:rPr>
              <a:t>, MHD) </a:t>
            </a:r>
            <a:r>
              <a:rPr lang="de-DE" sz="1800" i="1" dirty="0">
                <a:solidFill>
                  <a:schemeClr val="tx1"/>
                </a:solidFill>
              </a:rPr>
              <a:t>inkl. Öffentlich-rechtlicher Rettungsdienst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2567608" y="5805264"/>
            <a:ext cx="4968552" cy="536374"/>
            <a:chOff x="1043608" y="5805264"/>
            <a:chExt cx="4968552" cy="536374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43608" y="5805264"/>
              <a:ext cx="576064" cy="536374"/>
            </a:xfrm>
            <a:prstGeom prst="rect">
              <a:avLst/>
            </a:prstGeom>
          </p:spPr>
        </p:pic>
        <p:sp>
          <p:nvSpPr>
            <p:cNvPr id="7" name="Textfeld 6"/>
            <p:cNvSpPr txBox="1"/>
            <p:nvPr/>
          </p:nvSpPr>
          <p:spPr>
            <a:xfrm>
              <a:off x="1619672" y="5888785"/>
              <a:ext cx="43924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dirty="0"/>
                <a:t>§4 BOS-Funkrichtlinie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1642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000" dirty="0"/>
              <a:t>Kapitel 2.2</a:t>
            </a:r>
            <a:r>
              <a:rPr lang="de-DE" dirty="0"/>
              <a:t> </a:t>
            </a:r>
            <a:r>
              <a:rPr lang="de-DE" sz="4000" dirty="0"/>
              <a:t>Dienstvorschriften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5113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FwDV</a:t>
            </a:r>
            <a:r>
              <a:rPr lang="de-DE" dirty="0"/>
              <a:t> / DV 810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1" y="1879600"/>
            <a:ext cx="7739063" cy="1333376"/>
          </a:xfrm>
        </p:spPr>
        <p:txBody>
          <a:bodyPr/>
          <a:lstStyle/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Allgemeine Regelungen zur Durchführung des Funk- und Datenverkehrs</a:t>
            </a:r>
          </a:p>
          <a:p>
            <a:pPr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Spezielle Regelungen zur Durchführung des Funk- und Datenverkehrs in den einzelnen Betriebsarten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 bwMode="auto">
          <a:xfrm>
            <a:off x="2209800" y="3573016"/>
            <a:ext cx="773906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1400"/>
              </a:spcBef>
              <a:spcAft>
                <a:spcPct val="0"/>
              </a:spcAft>
              <a:defRPr sz="3200">
                <a:solidFill>
                  <a:srgbClr val="8F1936"/>
                </a:solidFill>
                <a:latin typeface="Arial"/>
                <a:ea typeface="ＭＳ Ｐゴシック" pitchFamily="-107" charset="-128"/>
                <a:cs typeface="ＭＳ Ｐゴシック" pitchFamily="-107" charset="-128"/>
              </a:defRPr>
            </a:lvl1pPr>
            <a:lvl2pPr marL="1588" indent="-1588" algn="l" rtl="0" eaLnBrk="1" fontAlgn="base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/>
                <a:ea typeface="ＭＳ Ｐゴシック" pitchFamily="-65" charset="-128"/>
                <a:cs typeface="Arial"/>
              </a:defRPr>
            </a:lvl2pPr>
            <a:lvl3pPr marL="363538" indent="-363538" algn="l" rtl="0" eaLnBrk="1" fontAlgn="base" hangingPunct="1">
              <a:lnSpc>
                <a:spcPct val="90000"/>
              </a:lnSpc>
              <a:spcBef>
                <a:spcPts val="1400"/>
              </a:spcBef>
              <a:spcAft>
                <a:spcPct val="0"/>
              </a:spcAft>
              <a:buClr>
                <a:srgbClr val="8F1936"/>
              </a:buClr>
              <a:buFont typeface="Bliss Regular" charset="0"/>
              <a:buAutoNum type="arabicPeriod"/>
              <a:tabLst>
                <a:tab pos="357188" algn="l"/>
              </a:tabLst>
              <a:defRPr sz="2800">
                <a:solidFill>
                  <a:schemeClr val="tx1"/>
                </a:solidFill>
                <a:latin typeface="Arial"/>
                <a:ea typeface="ＭＳ Ｐゴシック" pitchFamily="-65" charset="-128"/>
                <a:cs typeface="Arial"/>
              </a:defRPr>
            </a:lvl3pPr>
            <a:lvl4pPr marL="358775" indent="-358775" algn="l" rtl="0" eaLnBrk="1" fontAlgn="base" hangingPunct="1">
              <a:lnSpc>
                <a:spcPct val="90000"/>
              </a:lnSpc>
              <a:spcBef>
                <a:spcPts val="1400"/>
              </a:spcBef>
              <a:spcAft>
                <a:spcPct val="0"/>
              </a:spcAft>
              <a:buClr>
                <a:srgbClr val="8F1936"/>
              </a:buClr>
              <a:buFont typeface="Wingdings" pitchFamily="2" charset="2"/>
              <a:buChar char="§"/>
              <a:tabLst>
                <a:tab pos="363538" algn="l"/>
              </a:tabLst>
              <a:defRPr sz="2800">
                <a:solidFill>
                  <a:schemeClr val="tx1"/>
                </a:solidFill>
                <a:latin typeface="Arial"/>
                <a:ea typeface="ＭＳ Ｐゴシック" pitchFamily="-65" charset="-128"/>
                <a:cs typeface="Arial"/>
              </a:defRPr>
            </a:lvl4pPr>
            <a:lvl5pPr marL="360363" indent="4763" algn="l" rtl="0" eaLnBrk="1" fontAlgn="base" hangingPunct="1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ＭＳ Ｐゴシック" pitchFamily="-65" charset="-128"/>
                <a:cs typeface="Arial"/>
              </a:defRPr>
            </a:lvl5pPr>
            <a:lvl6pPr marL="846138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20000"/>
              </a:spcAft>
              <a:defRPr sz="2600">
                <a:solidFill>
                  <a:schemeClr val="bg2"/>
                </a:solidFill>
                <a:latin typeface="+mn-lt"/>
                <a:ea typeface="+mn-ea"/>
              </a:defRPr>
            </a:lvl6pPr>
            <a:lvl7pPr marL="1303338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20000"/>
              </a:spcAft>
              <a:defRPr sz="2600">
                <a:solidFill>
                  <a:schemeClr val="bg2"/>
                </a:solidFill>
                <a:latin typeface="+mn-lt"/>
                <a:ea typeface="+mn-ea"/>
              </a:defRPr>
            </a:lvl7pPr>
            <a:lvl8pPr marL="1760538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20000"/>
              </a:spcAft>
              <a:defRPr sz="2600">
                <a:solidFill>
                  <a:schemeClr val="bg2"/>
                </a:solidFill>
                <a:latin typeface="+mn-lt"/>
                <a:ea typeface="+mn-ea"/>
              </a:defRPr>
            </a:lvl8pPr>
            <a:lvl9pPr marL="2217738"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20000"/>
              </a:spcAft>
              <a:defRPr sz="2600"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de-DE" sz="2000" kern="0" dirty="0">
                <a:solidFill>
                  <a:srgbClr val="871D33"/>
                </a:solidFill>
              </a:rPr>
              <a:t>Gliederung der </a:t>
            </a:r>
            <a:r>
              <a:rPr lang="de-DE" sz="2000" kern="0" dirty="0" err="1">
                <a:solidFill>
                  <a:srgbClr val="871D33"/>
                </a:solidFill>
              </a:rPr>
              <a:t>FwDV</a:t>
            </a:r>
            <a:r>
              <a:rPr lang="de-DE" sz="2000" kern="0" dirty="0">
                <a:solidFill>
                  <a:srgbClr val="871D33"/>
                </a:solidFill>
              </a:rPr>
              <a:t> / DV 810: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1800" kern="0" dirty="0">
                <a:solidFill>
                  <a:srgbClr val="000000"/>
                </a:solidFill>
              </a:rPr>
              <a:t>Teil I: Digitaler Sprech- und Datenfunkverkehr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1800" kern="0" dirty="0">
                <a:solidFill>
                  <a:srgbClr val="000000"/>
                </a:solidFill>
              </a:rPr>
              <a:t>Teil II: Analoger Sprechfunkverkehr</a:t>
            </a:r>
          </a:p>
          <a:p>
            <a:pPr marL="0" indent="0" algn="ctr"/>
            <a:endParaRPr lang="de-DE" sz="1800" kern="0" dirty="0">
              <a:solidFill>
                <a:srgbClr val="000000"/>
              </a:solidFill>
              <a:hlinkClick r:id="rId3"/>
            </a:endParaRPr>
          </a:p>
          <a:p>
            <a:pPr marL="0" indent="0" algn="ctr"/>
            <a:r>
              <a:rPr lang="de-DE" sz="1800" kern="0" dirty="0">
                <a:solidFill>
                  <a:srgbClr val="C0C0C0">
                    <a:lumMod val="60000"/>
                    <a:lumOff val="40000"/>
                  </a:srgbClr>
                </a:solidFill>
                <a:hlinkClick r:id="rId3"/>
              </a:rPr>
              <a:t>https://bks-portal.rlp.de/sites/default/files/og-group/24275/dokumente/FwDV%20810.pdf</a:t>
            </a:r>
            <a:endParaRPr lang="de-DE" sz="1800" kern="0" dirty="0">
              <a:solidFill>
                <a:srgbClr val="C0C0C0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540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>
                <a:solidFill>
                  <a:schemeClr val="tx2"/>
                </a:solidFill>
                <a:latin typeface="Arial" panose="020B0604020202020204" pitchFamily="34" charset="0"/>
              </a:rPr>
              <a:t>Rechtliche Grundlagen Analog-/Digitalfunk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19536" y="1846262"/>
            <a:ext cx="8352928" cy="4573588"/>
          </a:xfrm>
          <a:ln>
            <a:noFill/>
          </a:ln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4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-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den Bestimmungen für Frequenzzuteilungen zur Nutzung für das Betreiben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 von digitalen  Funkanlagen der BOS im Frequenzband </a:t>
            </a:r>
            <a:b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</a:b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 380 bis 385 MHz und 390 bis 395 MHz 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(Funkrichtlinie Digitalfunk BOS)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vom 07/2021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endParaRPr lang="de-DE" altLang="de-DE" sz="1600" kern="1200" dirty="0">
              <a:solidFill>
                <a:srgbClr val="871D3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- den Bestimmungen für Frequenzzuteilungen zur Nutzung für das Betreiben von Funkanlagen der BOS 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(BOS - Funkrichtlinie)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vom 11/2021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endParaRPr lang="de-DE" altLang="de-DE" sz="1600" kern="1200" dirty="0">
              <a:solidFill>
                <a:srgbClr val="871D3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- der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FwDV/DV 800 „Informations- und Kommunikationstechnik im Einsatz“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vom 11/2017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endParaRPr lang="de-DE" altLang="de-DE" sz="1600" kern="1200" dirty="0">
              <a:solidFill>
                <a:srgbClr val="871D33"/>
              </a:solidFill>
              <a:highlight>
                <a:srgbClr val="808000"/>
              </a:highlight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- der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FwDV / DV 810 „Sprech- und Datenfunkverkehr“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vom 09/2018</a:t>
            </a:r>
            <a:b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</a:br>
            <a:endParaRPr lang="de-DE" altLang="de-DE" sz="1600" kern="1200" dirty="0">
              <a:solidFill>
                <a:srgbClr val="871D3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- der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PDV/DV 810.1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„Formelle elektronische Kommunikation“ Ausgabe 2016, </a:t>
            </a:r>
          </a:p>
          <a:p>
            <a:pPr marL="341312" indent="-341312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 den Länderbetriebskonzepten, sowie den ggf. hierzu ergänzend herausgegebenen</a:t>
            </a:r>
          </a:p>
          <a:p>
            <a:pPr marL="341312" indent="-341312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 Sicherheitsbestimmungen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„</a:t>
            </a:r>
            <a:r>
              <a:rPr lang="de-DE" altLang="de-DE" sz="1600" kern="1200" dirty="0" err="1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Kryptokonzept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“</a:t>
            </a:r>
          </a:p>
          <a:p>
            <a:pPr marL="341312" indent="-341312">
              <a:lnSpc>
                <a:spcPct val="100000"/>
              </a:lnSpc>
              <a:spcBef>
                <a:spcPct val="0"/>
              </a:spcBef>
              <a:defRPr/>
            </a:pPr>
            <a:endParaRPr lang="de-DE" altLang="de-DE" sz="1600" kern="1200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341312" indent="-341312">
              <a:lnSpc>
                <a:spcPct val="100000"/>
              </a:lnSpc>
              <a:spcBef>
                <a:spcPct val="0"/>
              </a:spcBef>
              <a:defRPr/>
            </a:pP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-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Betriebshandbuch </a:t>
            </a:r>
            <a:r>
              <a:rPr lang="de-DE" altLang="de-DE" sz="1600" kern="120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„Digitalfunk BOS Rheinland- Pfalz“ </a:t>
            </a:r>
            <a:r>
              <a:rPr lang="de-DE" altLang="de-DE" sz="1600" kern="1200" dirty="0">
                <a:solidFill>
                  <a:srgbClr val="871D3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(Ausgabe 2023)</a:t>
            </a:r>
          </a:p>
          <a:p>
            <a:endParaRPr lang="de-DE" altLang="de-DE" sz="1600" kern="1200" dirty="0">
              <a:solidFill>
                <a:srgbClr val="871D3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4072087"/>
      </p:ext>
    </p:extLst>
  </p:cSld>
  <p:clrMapOvr>
    <a:masterClrMapping/>
  </p:clrMapOvr>
</p:sld>
</file>

<file path=ppt/theme/theme1.xml><?xml version="1.0" encoding="utf-8"?>
<a:theme xmlns:a="http://schemas.openxmlformats.org/drawingml/2006/main" name="2_Aufzählung Standart">
  <a:themeElements>
    <a:clrScheme name="Landes-Rot">
      <a:dk1>
        <a:srgbClr val="000000"/>
      </a:dk1>
      <a:lt1>
        <a:srgbClr val="FFFFFF"/>
      </a:lt1>
      <a:dk2>
        <a:srgbClr val="871D33"/>
      </a:dk2>
      <a:lt2>
        <a:srgbClr val="2D2015"/>
      </a:lt2>
      <a:accent1>
        <a:srgbClr val="E7D2D6"/>
      </a:accent1>
      <a:accent2>
        <a:srgbClr val="CFA5AD"/>
      </a:accent2>
      <a:accent3>
        <a:srgbClr val="B77785"/>
      </a:accent3>
      <a:accent4>
        <a:srgbClr val="9F4A5C"/>
      </a:accent4>
      <a:accent5>
        <a:srgbClr val="871D33"/>
      </a:accent5>
      <a:accent6>
        <a:srgbClr val="C0C0C0"/>
      </a:accent6>
      <a:hlink>
        <a:srgbClr val="CCB400"/>
      </a:hlink>
      <a:folHlink>
        <a:srgbClr val="8C9EA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fzählung Standart 1">
        <a:dk1>
          <a:srgbClr val="000000"/>
        </a:dk1>
        <a:lt1>
          <a:srgbClr val="FFFFFF"/>
        </a:lt1>
        <a:dk2>
          <a:srgbClr val="871D33"/>
        </a:dk2>
        <a:lt2>
          <a:srgbClr val="2D2015"/>
        </a:lt2>
        <a:accent1>
          <a:srgbClr val="F6D1C6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FAE5DF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http://intranet/_cts/Word-Dokument (2007)/220cfe8ec6df9e16customXsn.xsn</xsnLocation>
  <cached>True</cached>
  <openByDefault>True</openByDefault>
  <xsnScope>http://intranet</xsnScope>
</customXs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rgaenzendeInfos xmlns="7e132b99-a126-4418-9f0f-d82c01e3054b" xsi:nil="true"/>
    <Unterrichtseinheit xmlns="7e132b99-a126-4418-9f0f-d82c01e3054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ord-Datei (2007)" ma:contentTypeID="0x0101004BFDAE3AACC7E14A848B43DB703D43EA009D5A0F31896E004FAC62277B73DEB69A" ma:contentTypeVersion="7" ma:contentTypeDescription="" ma:contentTypeScope="" ma:versionID="90b7d608e74570253b40d74e866bedfa">
  <xsd:schema xmlns:xsd="http://www.w3.org/2001/XMLSchema" xmlns:xs="http://www.w3.org/2001/XMLSchema" xmlns:p="http://schemas.microsoft.com/office/2006/metadata/properties" xmlns:ns2="7e132b99-a126-4418-9f0f-d82c01e3054b" targetNamespace="http://schemas.microsoft.com/office/2006/metadata/properties" ma:root="true" ma:fieldsID="3990ea2898aef24dd4c604f2fcb49371" ns2:_="">
    <xsd:import namespace="7e132b99-a126-4418-9f0f-d82c01e3054b"/>
    <xsd:element name="properties">
      <xsd:complexType>
        <xsd:sequence>
          <xsd:element name="documentManagement">
            <xsd:complexType>
              <xsd:all>
                <xsd:element ref="ns2:Unterrichtseinheit" minOccurs="0"/>
                <xsd:element ref="ns2:ErgaenzendeInfo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132b99-a126-4418-9f0f-d82c01e3054b" elementFormDefault="qualified">
    <xsd:import namespace="http://schemas.microsoft.com/office/2006/documentManagement/types"/>
    <xsd:import namespace="http://schemas.microsoft.com/office/infopath/2007/PartnerControls"/>
    <xsd:element name="Unterrichtseinheit" ma:index="8" nillable="true" ma:displayName="Unterrichtseinheit" ma:format="Dropdown" ma:internalName="Unterrichtseinheit">
      <xsd:simpleType>
        <xsd:restriction base="dms:Choice">
          <xsd:enumeration value="ABC"/>
          <xsd:enumeration value="Ausbilden"/>
        </xsd:restriction>
      </xsd:simpleType>
    </xsd:element>
    <xsd:element name="ErgaenzendeInfos" ma:index="9" nillable="true" ma:displayName="Ergänzende Infos" ma:format="Dropdown" ma:internalName="ErgaenzendeInfos">
      <xsd:simpleType>
        <xsd:restriction base="dms:Choice">
          <xsd:enumeration value="Erg. Info´s"/>
          <xsd:enumeration value="Präsentationen"/>
          <xsd:enumeration value="Vorbereitung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50EE16-9336-4DD8-93E4-8EC68285A27E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58AA3FDB-AF5E-41D5-98E4-CCC88D19B6E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e132b99-a126-4418-9f0f-d82c01e3054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E8B254F-4BBF-4DB5-9DD3-712B84D729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132b99-a126-4418-9f0f-d82c01e305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9957E8E-56FE-4995-ACD7-E7064668B0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783</Words>
  <Application>Microsoft Office PowerPoint</Application>
  <PresentationFormat>Breitbild</PresentationFormat>
  <Paragraphs>171</Paragraphs>
  <Slides>23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Arial</vt:lpstr>
      <vt:lpstr>Bliss Light</vt:lpstr>
      <vt:lpstr>Bliss Regular</vt:lpstr>
      <vt:lpstr>Symbol</vt:lpstr>
      <vt:lpstr>Wingdings</vt:lpstr>
      <vt:lpstr>2_Aufzählung Standart</vt:lpstr>
      <vt:lpstr>Kapitel 2  Rechtliche Grundlagen</vt:lpstr>
      <vt:lpstr>Gliederung</vt:lpstr>
      <vt:lpstr>Kapitel 2.1   Behörden &amp; Organisationen mit Sicherheitsaufgaben</vt:lpstr>
      <vt:lpstr>Funkdienste</vt:lpstr>
      <vt:lpstr>Rechtliche Grundlagen</vt:lpstr>
      <vt:lpstr>Berechtigte des BOS-funks</vt:lpstr>
      <vt:lpstr>Kapitel 2.2 Dienstvorschriften</vt:lpstr>
      <vt:lpstr>FwDV / DV 810</vt:lpstr>
      <vt:lpstr>Rechtliche Grundlagen Analog-/Digitalfunk</vt:lpstr>
      <vt:lpstr>Infobriefe Digitalfunk AS RLP</vt:lpstr>
      <vt:lpstr>2.3  Verschwiegenheitspflicht /  Verpflichtungsgesetz</vt:lpstr>
      <vt:lpstr>Rechtliche Grundlagen</vt:lpstr>
      <vt:lpstr>Grundgesetz</vt:lpstr>
      <vt:lpstr>Rechtliche Grundlagen</vt:lpstr>
      <vt:lpstr>TDDDG</vt:lpstr>
      <vt:lpstr>Rechtliche Grundlagen</vt:lpstr>
      <vt:lpstr>Strafgesetzbuch</vt:lpstr>
      <vt:lpstr>Strafgesetzbuch</vt:lpstr>
      <vt:lpstr>Rechtliche Grundlagen</vt:lpstr>
      <vt:lpstr>Verpflichtungsgesetz</vt:lpstr>
      <vt:lpstr>Verpflichtungserklärung</vt:lpstr>
      <vt:lpstr>Fragen?</vt:lpstr>
      <vt:lpstr>VIELEN DANK FÜR IHRE AUFMERKSAMKEIT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Kreisausbildung_Sprechfunk_2_Rechtliche_Grundlagen</dc:title>
  <dc:creator>Referendar-1</dc:creator>
  <cp:lastModifiedBy>Schmitt, Desiré (LfBK)</cp:lastModifiedBy>
  <cp:revision>162</cp:revision>
  <cp:lastPrinted>2009-02-09T14:57:03Z</cp:lastPrinted>
  <dcterms:created xsi:type="dcterms:W3CDTF">2013-08-06T07:01:55Z</dcterms:created>
  <dcterms:modified xsi:type="dcterms:W3CDTF">2025-07-02T12:03:49Z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0x0101004BFDAE3AACC7E14A848B43DB703D43EA009D5A0F31896E004FAC62277B73DEB69A</vt:lpwstr>
  </property>
</Properties>
</file>