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5"/>
  </p:sldMasterIdLst>
  <p:notesMasterIdLst>
    <p:notesMasterId r:id="rId41"/>
  </p:notesMasterIdLst>
  <p:sldIdLst>
    <p:sldId id="266" r:id="rId6"/>
    <p:sldId id="309" r:id="rId7"/>
    <p:sldId id="267" r:id="rId8"/>
    <p:sldId id="271" r:id="rId9"/>
    <p:sldId id="268" r:id="rId10"/>
    <p:sldId id="269" r:id="rId11"/>
    <p:sldId id="273" r:id="rId12"/>
    <p:sldId id="274" r:id="rId13"/>
    <p:sldId id="275" r:id="rId14"/>
    <p:sldId id="276" r:id="rId15"/>
    <p:sldId id="307" r:id="rId16"/>
    <p:sldId id="277" r:id="rId17"/>
    <p:sldId id="279" r:id="rId18"/>
    <p:sldId id="308" r:id="rId19"/>
    <p:sldId id="280" r:id="rId20"/>
    <p:sldId id="31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311" r:id="rId29"/>
    <p:sldId id="288" r:id="rId30"/>
    <p:sldId id="293" r:id="rId31"/>
    <p:sldId id="296" r:id="rId32"/>
    <p:sldId id="297" r:id="rId33"/>
    <p:sldId id="300" r:id="rId34"/>
    <p:sldId id="301" r:id="rId35"/>
    <p:sldId id="302" r:id="rId36"/>
    <p:sldId id="303" r:id="rId37"/>
    <p:sldId id="304" r:id="rId38"/>
    <p:sldId id="305" r:id="rId39"/>
    <p:sldId id="306" r:id="rId40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66FF"/>
    <a:srgbClr val="0099FF"/>
    <a:srgbClr val="CCFF99"/>
    <a:srgbClr val="FFFF00"/>
    <a:srgbClr val="FF9900"/>
    <a:srgbClr val="FF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22" autoAdjust="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890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3.png"/><Relationship Id="rId4" Type="http://schemas.openxmlformats.org/officeDocument/2006/relationships/image" Target="../media/image8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7213"/>
            <a:ext cx="2971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DFDE08B-5B49-489F-A816-445871785A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3705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93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42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69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0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489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7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6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06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87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590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90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33400" y="228600"/>
            <a:ext cx="8369300" cy="6281738"/>
            <a:chOff x="336" y="144"/>
            <a:chExt cx="5272" cy="3957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defRPr/>
              </a:pPr>
              <a:r>
                <a:rPr lang="de-DE" altLang="de-DE" sz="1000" b="1" smtClean="0">
                  <a:cs typeface="+mn-cs"/>
                </a:rPr>
                <a:t>Feuerwehr-Kreisausbildung</a:t>
              </a:r>
            </a:p>
            <a:p>
              <a:pPr algn="ctr" eaLnBrk="0" hangingPunct="0">
                <a:defRPr/>
              </a:pPr>
              <a:r>
                <a:rPr lang="de-DE" altLang="de-DE" sz="1000" b="1" smtClean="0">
                  <a:cs typeface="+mn-cs"/>
                </a:rPr>
                <a:t>Rheinland-Pfalz</a:t>
              </a:r>
              <a:endParaRPr lang="de-DE" altLang="de-DE" sz="1600" b="1" smtClean="0">
                <a:cs typeface="+mn-cs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3840" y="144"/>
              <a:ext cx="176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r>
                <a:rPr lang="de-DE" altLang="de-DE" b="1" dirty="0" smtClean="0">
                  <a:cs typeface="+mn-cs"/>
                </a:rPr>
                <a:t>Lehrgang: Truppführer</a:t>
              </a:r>
            </a:p>
            <a:p>
              <a:pPr eaLnBrk="0" hangingPunct="0">
                <a:defRPr/>
              </a:pPr>
              <a:r>
                <a:rPr lang="de-DE" altLang="de-DE" b="1" dirty="0" smtClean="0">
                  <a:cs typeface="+mn-cs"/>
                </a:rPr>
                <a:t>Thema:      ABC - Gefahrstoffe</a:t>
              </a:r>
            </a:p>
            <a:p>
              <a:pPr eaLnBrk="0" hangingPunct="0">
                <a:defRPr/>
              </a:pPr>
              <a:r>
                <a:rPr lang="de-DE" altLang="de-DE" b="1" dirty="0" smtClean="0">
                  <a:cs typeface="+mn-cs"/>
                </a:rPr>
                <a:t>                   - Kennzeichnungen im Transportbereich</a:t>
              </a:r>
            </a:p>
            <a:p>
              <a:pPr eaLnBrk="0" hangingPunct="0">
                <a:defRPr/>
              </a:pPr>
              <a:r>
                <a:rPr lang="de-DE" altLang="de-DE" b="1" dirty="0" smtClean="0">
                  <a:cs typeface="+mn-cs"/>
                </a:rPr>
                <a:t>                     sowie im ortsfesten Bereich / Gefahrstoff-</a:t>
              </a:r>
            </a:p>
            <a:p>
              <a:pPr eaLnBrk="0" hangingPunct="0">
                <a:defRPr/>
              </a:pPr>
              <a:r>
                <a:rPr lang="de-DE" altLang="de-DE" b="1" dirty="0" smtClean="0">
                  <a:cs typeface="+mn-cs"/>
                </a:rPr>
                <a:t>                     </a:t>
              </a:r>
              <a:r>
                <a:rPr lang="de-DE" altLang="de-DE" b="1" dirty="0" err="1" smtClean="0">
                  <a:cs typeface="+mn-cs"/>
                </a:rPr>
                <a:t>eigenschaften</a:t>
              </a:r>
              <a:r>
                <a:rPr lang="de-DE" altLang="de-DE" b="1" dirty="0" smtClean="0">
                  <a:cs typeface="+mn-cs"/>
                </a:rPr>
                <a:t> / Verhalten im Einsatz -</a:t>
              </a:r>
            </a:p>
            <a:p>
              <a:pPr eaLnBrk="0" hangingPunct="0">
                <a:defRPr/>
              </a:pPr>
              <a:r>
                <a:rPr lang="de-DE" altLang="de-DE" b="1" dirty="0" smtClean="0">
                  <a:cs typeface="+mn-cs"/>
                </a:rPr>
                <a:t>Stand:         </a:t>
              </a:r>
              <a:r>
                <a:rPr lang="de-DE" altLang="de-DE" b="1" dirty="0" smtClean="0">
                  <a:cs typeface="+mn-cs"/>
                </a:rPr>
                <a:t>01/2023</a:t>
              </a:r>
              <a:endParaRPr lang="de-DE" altLang="de-DE" sz="1000" b="1" dirty="0" smtClean="0">
                <a:cs typeface="+mn-cs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7" descr="Rplfarb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384" y="3888"/>
              <a:ext cx="19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r>
                <a:rPr lang="de-DE" altLang="de-DE" dirty="0" smtClean="0">
                  <a:cs typeface="+mn-cs"/>
                </a:rPr>
                <a:t>© Feuerwehr- und Katastrophenschutzakademie Rheinland-Pfalz</a:t>
              </a:r>
            </a:p>
            <a:p>
              <a:pPr eaLnBrk="0" hangingPunct="0">
                <a:defRPr/>
              </a:pPr>
              <a:r>
                <a:rPr lang="de-DE" altLang="de-DE" dirty="0" smtClean="0">
                  <a:cs typeface="+mn-cs"/>
                </a:rPr>
                <a:t>Bildquelle: </a:t>
              </a:r>
              <a:r>
                <a:rPr lang="de-DE" altLang="de-DE" dirty="0" smtClean="0">
                  <a:cs typeface="+mn-cs"/>
                </a:rPr>
                <a:t>LFKA</a:t>
              </a:r>
              <a:endParaRPr lang="de-DE" altLang="de-DE" dirty="0" smtClean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3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11" Type="http://schemas.openxmlformats.org/officeDocument/2006/relationships/image" Target="../media/image35.png"/><Relationship Id="rId5" Type="http://schemas.openxmlformats.org/officeDocument/2006/relationships/image" Target="../media/image38.png"/><Relationship Id="rId15" Type="http://schemas.openxmlformats.org/officeDocument/2006/relationships/image" Target="../media/image44.gi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4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8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5"/>
          <p:cNvSpPr>
            <a:spLocks noChangeArrowheads="1"/>
          </p:cNvSpPr>
          <p:nvPr/>
        </p:nvSpPr>
        <p:spPr bwMode="auto">
          <a:xfrm>
            <a:off x="1050925" y="2049463"/>
            <a:ext cx="19129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051" name="Rectangle 126"/>
          <p:cNvSpPr>
            <a:spLocks noChangeArrowheads="1"/>
          </p:cNvSpPr>
          <p:nvPr/>
        </p:nvSpPr>
        <p:spPr bwMode="auto">
          <a:xfrm>
            <a:off x="1050925" y="2065338"/>
            <a:ext cx="17414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800" b="1">
                <a:solidFill>
                  <a:srgbClr val="000000"/>
                </a:solidFill>
              </a:rPr>
              <a:t>Lehrgang:</a:t>
            </a:r>
            <a:endParaRPr lang="de-DE" altLang="de-DE"/>
          </a:p>
        </p:txBody>
      </p:sp>
      <p:sp>
        <p:nvSpPr>
          <p:cNvPr id="2052" name="Rectangle 127"/>
          <p:cNvSpPr>
            <a:spLocks noChangeArrowheads="1"/>
          </p:cNvSpPr>
          <p:nvPr/>
        </p:nvSpPr>
        <p:spPr bwMode="auto">
          <a:xfrm>
            <a:off x="2879725" y="2065338"/>
            <a:ext cx="2036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800" b="1">
                <a:solidFill>
                  <a:srgbClr val="000000"/>
                </a:solidFill>
              </a:rPr>
              <a:t>Truppführer</a:t>
            </a:r>
            <a:endParaRPr lang="de-DE" altLang="de-DE"/>
          </a:p>
        </p:txBody>
      </p:sp>
      <p:sp>
        <p:nvSpPr>
          <p:cNvPr id="2053" name="Rectangle 128"/>
          <p:cNvSpPr>
            <a:spLocks noChangeArrowheads="1"/>
          </p:cNvSpPr>
          <p:nvPr/>
        </p:nvSpPr>
        <p:spPr bwMode="auto">
          <a:xfrm>
            <a:off x="2251075" y="3298825"/>
            <a:ext cx="3602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800" b="1">
                <a:solidFill>
                  <a:srgbClr val="0000CC"/>
                </a:solidFill>
              </a:rPr>
              <a:t>5. </a:t>
            </a:r>
            <a:r>
              <a:rPr lang="de-DE" altLang="de-DE" sz="2800" b="1">
                <a:solidFill>
                  <a:schemeClr val="accent2"/>
                </a:solidFill>
              </a:rPr>
              <a:t>ABC - Gefahrstoffe</a:t>
            </a:r>
            <a:endParaRPr lang="de-DE" altLang="de-DE"/>
          </a:p>
        </p:txBody>
      </p:sp>
      <p:sp>
        <p:nvSpPr>
          <p:cNvPr id="2054" name="Text Box 129"/>
          <p:cNvSpPr txBox="1">
            <a:spLocks noChangeArrowheads="1"/>
          </p:cNvSpPr>
          <p:nvPr/>
        </p:nvSpPr>
        <p:spPr bwMode="auto">
          <a:xfrm>
            <a:off x="2174875" y="3836988"/>
            <a:ext cx="527526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600" b="1">
                <a:solidFill>
                  <a:schemeClr val="accent2"/>
                </a:solidFill>
              </a:rPr>
              <a:t>- Kennzeichnungen im Transportbereich sowie im</a:t>
            </a:r>
          </a:p>
          <a:p>
            <a:r>
              <a:rPr lang="de-DE" altLang="de-DE" sz="1600" b="1">
                <a:solidFill>
                  <a:schemeClr val="accent2"/>
                </a:solidFill>
              </a:rPr>
              <a:t>  ortsfesten Bereich</a:t>
            </a:r>
          </a:p>
          <a:p>
            <a:r>
              <a:rPr lang="de-DE" altLang="de-DE" sz="1600" b="1">
                <a:solidFill>
                  <a:schemeClr val="accent2"/>
                </a:solidFill>
              </a:rPr>
              <a:t>- Gefahrstoffeigenschaften (Grundlagen)</a:t>
            </a:r>
          </a:p>
          <a:p>
            <a:r>
              <a:rPr lang="de-DE" altLang="de-DE" sz="1600" b="1">
                <a:solidFill>
                  <a:schemeClr val="accent2"/>
                </a:solidFill>
              </a:rPr>
              <a:t>- Besonderheiten des ABC - Einsatzes und Verhalten</a:t>
            </a:r>
          </a:p>
          <a:p>
            <a:r>
              <a:rPr lang="de-DE" altLang="de-DE" sz="1600" b="1">
                <a:solidFill>
                  <a:schemeClr val="accent2"/>
                </a:solidFill>
              </a:rPr>
              <a:t>  im Einsatz</a:t>
            </a:r>
            <a:endParaRPr lang="de-DE" altLang="de-DE"/>
          </a:p>
        </p:txBody>
      </p:sp>
      <p:sp>
        <p:nvSpPr>
          <p:cNvPr id="2055" name="Rectangle 1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7763" y="6237288"/>
            <a:ext cx="5873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Deckblatt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"/>
          <p:cNvSpPr txBox="1">
            <a:spLocks noChangeArrowheads="1"/>
          </p:cNvSpPr>
          <p:nvPr/>
        </p:nvSpPr>
        <p:spPr bwMode="auto">
          <a:xfrm>
            <a:off x="1878996" y="1106488"/>
            <a:ext cx="5344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chemeClr val="accent2"/>
                </a:solidFill>
              </a:rPr>
              <a:t>Kennzeichnung von 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Gefahrguttransporten</a:t>
            </a:r>
            <a:endParaRPr lang="de-DE" altLang="de-DE" sz="2000" b="1" dirty="0">
              <a:solidFill>
                <a:schemeClr val="accent2"/>
              </a:solidFill>
            </a:endParaRPr>
          </a:p>
        </p:txBody>
      </p:sp>
      <p:grpSp>
        <p:nvGrpSpPr>
          <p:cNvPr id="140310" name="Group 22"/>
          <p:cNvGrpSpPr>
            <a:grpSpLocks/>
          </p:cNvGrpSpPr>
          <p:nvPr/>
        </p:nvGrpSpPr>
        <p:grpSpPr bwMode="auto">
          <a:xfrm>
            <a:off x="1547813" y="2322513"/>
            <a:ext cx="5222875" cy="1727200"/>
            <a:chOff x="975" y="1298"/>
            <a:chExt cx="3290" cy="1088"/>
          </a:xfrm>
        </p:grpSpPr>
        <p:sp>
          <p:nvSpPr>
            <p:cNvPr id="11270" name="Text Box 13"/>
            <p:cNvSpPr txBox="1">
              <a:spLocks noChangeArrowheads="1"/>
            </p:cNvSpPr>
            <p:nvPr/>
          </p:nvSpPr>
          <p:spPr bwMode="auto">
            <a:xfrm>
              <a:off x="1837" y="1298"/>
              <a:ext cx="2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 b="1"/>
                <a:t>Neutrale orangefarbene Warntafel</a:t>
              </a:r>
            </a:p>
          </p:txBody>
        </p:sp>
        <p:grpSp>
          <p:nvGrpSpPr>
            <p:cNvPr id="11271" name="Group 15"/>
            <p:cNvGrpSpPr>
              <a:grpSpLocks/>
            </p:cNvGrpSpPr>
            <p:nvPr/>
          </p:nvGrpSpPr>
          <p:grpSpPr bwMode="auto">
            <a:xfrm>
              <a:off x="975" y="1661"/>
              <a:ext cx="2708" cy="725"/>
              <a:chOff x="1066" y="1207"/>
              <a:chExt cx="2708" cy="725"/>
            </a:xfrm>
          </p:grpSpPr>
          <p:sp>
            <p:nvSpPr>
              <p:cNvPr id="11272" name="Rectangle 16"/>
              <p:cNvSpPr>
                <a:spLocks noChangeArrowheads="1"/>
              </p:cNvSpPr>
              <p:nvPr/>
            </p:nvSpPr>
            <p:spPr bwMode="auto">
              <a:xfrm>
                <a:off x="1066" y="1207"/>
                <a:ext cx="1089" cy="725"/>
              </a:xfrm>
              <a:prstGeom prst="rect">
                <a:avLst/>
              </a:prstGeom>
              <a:solidFill>
                <a:srgbClr val="FF99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1273" name="Text Box 17"/>
              <p:cNvSpPr txBox="1">
                <a:spLocks noChangeArrowheads="1"/>
              </p:cNvSpPr>
              <p:nvPr/>
            </p:nvSpPr>
            <p:spPr bwMode="auto">
              <a:xfrm>
                <a:off x="2290" y="1434"/>
                <a:ext cx="1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800" b="1"/>
                  <a:t>Keine Beschriftung!</a:t>
                </a:r>
              </a:p>
            </p:txBody>
          </p:sp>
        </p:grpSp>
      </p:grp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3490913" y="4149725"/>
            <a:ext cx="53530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Warntafeln ohne Kennzeichnungsnummern weisen</a:t>
            </a:r>
          </a:p>
          <a:p>
            <a:r>
              <a:rPr lang="de-DE" altLang="de-DE" sz="1800"/>
              <a:t>darauf hin, dass das Fahrzeug gefährliche Güter</a:t>
            </a:r>
          </a:p>
          <a:p>
            <a:r>
              <a:rPr lang="de-DE" altLang="de-DE" sz="1800"/>
              <a:t>transportiert.</a:t>
            </a:r>
          </a:p>
          <a:p>
            <a:r>
              <a:rPr lang="de-DE" altLang="de-DE" sz="1800"/>
              <a:t>Das können verschiedene Stückgüter, Tanks mit</a:t>
            </a:r>
          </a:p>
          <a:p>
            <a:r>
              <a:rPr lang="de-DE" altLang="de-DE" sz="1800"/>
              <a:t>unterschiedlichem Inhalt oder explosive Stoffe der</a:t>
            </a:r>
          </a:p>
          <a:p>
            <a:r>
              <a:rPr lang="de-DE" altLang="de-DE" sz="1800"/>
              <a:t>Klasse 1 sein.</a:t>
            </a:r>
          </a:p>
        </p:txBody>
      </p:sp>
      <p:sp>
        <p:nvSpPr>
          <p:cNvPr id="11269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87900" y="6381750"/>
            <a:ext cx="224313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Kennzeichnung (GGVSE) orange Tafel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2"/>
          <p:cNvSpPr txBox="1">
            <a:spLocks noChangeArrowheads="1"/>
          </p:cNvSpPr>
          <p:nvPr/>
        </p:nvSpPr>
        <p:spPr bwMode="auto">
          <a:xfrm>
            <a:off x="946850" y="1106488"/>
            <a:ext cx="7209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chemeClr val="accent2"/>
                </a:solidFill>
              </a:rPr>
              <a:t>Kennzeichnung von Gefahrguttransporten auf der 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Straße</a:t>
            </a:r>
            <a:endParaRPr lang="de-DE" altLang="de-DE" sz="2000" b="1" dirty="0">
              <a:solidFill>
                <a:schemeClr val="accent2"/>
              </a:solidFill>
            </a:endParaRPr>
          </a:p>
        </p:txBody>
      </p:sp>
      <p:grpSp>
        <p:nvGrpSpPr>
          <p:cNvPr id="154643" name="Group 19"/>
          <p:cNvGrpSpPr>
            <a:grpSpLocks/>
          </p:cNvGrpSpPr>
          <p:nvPr/>
        </p:nvGrpSpPr>
        <p:grpSpPr bwMode="auto">
          <a:xfrm>
            <a:off x="4859338" y="4221163"/>
            <a:ext cx="3455987" cy="671512"/>
            <a:chOff x="3061" y="2659"/>
            <a:chExt cx="2177" cy="423"/>
          </a:xfrm>
        </p:grpSpPr>
        <p:sp>
          <p:nvSpPr>
            <p:cNvPr id="12303" name="Text Box 2"/>
            <p:cNvSpPr txBox="1">
              <a:spLocks noChangeArrowheads="1"/>
            </p:cNvSpPr>
            <p:nvPr/>
          </p:nvSpPr>
          <p:spPr bwMode="auto">
            <a:xfrm>
              <a:off x="3288" y="2659"/>
              <a:ext cx="195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2000" b="1"/>
                <a:t>Gefahrnummer</a:t>
              </a:r>
            </a:p>
            <a:p>
              <a:r>
                <a:rPr lang="de-DE" altLang="de-DE" sz="1800"/>
                <a:t>(Kennzeichnung der Gefahr)</a:t>
              </a:r>
            </a:p>
          </p:txBody>
        </p:sp>
        <p:sp>
          <p:nvSpPr>
            <p:cNvPr id="12304" name="Line 5"/>
            <p:cNvSpPr>
              <a:spLocks noChangeShapeType="1"/>
            </p:cNvSpPr>
            <p:nvPr/>
          </p:nvSpPr>
          <p:spPr bwMode="auto">
            <a:xfrm flipH="1">
              <a:off x="3061" y="2795"/>
              <a:ext cx="1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4645" name="Group 21"/>
          <p:cNvGrpSpPr>
            <a:grpSpLocks/>
          </p:cNvGrpSpPr>
          <p:nvPr/>
        </p:nvGrpSpPr>
        <p:grpSpPr bwMode="auto">
          <a:xfrm>
            <a:off x="2268538" y="4221163"/>
            <a:ext cx="2406650" cy="1579562"/>
            <a:chOff x="1429" y="2659"/>
            <a:chExt cx="1516" cy="995"/>
          </a:xfrm>
        </p:grpSpPr>
        <p:sp>
          <p:nvSpPr>
            <p:cNvPr id="12301" name="Rectangle 7"/>
            <p:cNvSpPr>
              <a:spLocks noChangeArrowheads="1"/>
            </p:cNvSpPr>
            <p:nvPr/>
          </p:nvSpPr>
          <p:spPr bwMode="auto">
            <a:xfrm>
              <a:off x="1429" y="2659"/>
              <a:ext cx="1516" cy="504"/>
            </a:xfrm>
            <a:prstGeom prst="rect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4800" b="1"/>
                <a:t>33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12302" name="Rectangle 8"/>
            <p:cNvSpPr>
              <a:spLocks noChangeArrowheads="1"/>
            </p:cNvSpPr>
            <p:nvPr/>
          </p:nvSpPr>
          <p:spPr bwMode="auto">
            <a:xfrm>
              <a:off x="1429" y="3158"/>
              <a:ext cx="1516" cy="496"/>
            </a:xfrm>
            <a:prstGeom prst="rect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4800" b="1"/>
                <a:t>1203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2916238" y="2060575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Orangefarbene Warntafel</a:t>
            </a:r>
          </a:p>
        </p:txBody>
      </p:sp>
      <p:grpSp>
        <p:nvGrpSpPr>
          <p:cNvPr id="154646" name="Group 22"/>
          <p:cNvGrpSpPr>
            <a:grpSpLocks/>
          </p:cNvGrpSpPr>
          <p:nvPr/>
        </p:nvGrpSpPr>
        <p:grpSpPr bwMode="auto">
          <a:xfrm>
            <a:off x="539750" y="2565400"/>
            <a:ext cx="3382963" cy="1584325"/>
            <a:chOff x="340" y="1616"/>
            <a:chExt cx="2131" cy="998"/>
          </a:xfrm>
        </p:grpSpPr>
        <p:pic>
          <p:nvPicPr>
            <p:cNvPr id="1229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616"/>
              <a:ext cx="2131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00" name="Line 14"/>
            <p:cNvSpPr>
              <a:spLocks noChangeShapeType="1"/>
            </p:cNvSpPr>
            <p:nvPr/>
          </p:nvSpPr>
          <p:spPr bwMode="auto">
            <a:xfrm>
              <a:off x="1474" y="2160"/>
              <a:ext cx="181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4644" name="Group 20"/>
          <p:cNvGrpSpPr>
            <a:grpSpLocks/>
          </p:cNvGrpSpPr>
          <p:nvPr/>
        </p:nvGrpSpPr>
        <p:grpSpPr bwMode="auto">
          <a:xfrm>
            <a:off x="4859338" y="4941888"/>
            <a:ext cx="3529012" cy="671512"/>
            <a:chOff x="3061" y="3113"/>
            <a:chExt cx="2223" cy="423"/>
          </a:xfrm>
        </p:grpSpPr>
        <p:sp>
          <p:nvSpPr>
            <p:cNvPr id="12297" name="Line 4"/>
            <p:cNvSpPr>
              <a:spLocks noChangeShapeType="1"/>
            </p:cNvSpPr>
            <p:nvPr/>
          </p:nvSpPr>
          <p:spPr bwMode="auto">
            <a:xfrm flipH="1">
              <a:off x="3061" y="3249"/>
              <a:ext cx="1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98" name="Text Box 15"/>
            <p:cNvSpPr txBox="1">
              <a:spLocks noChangeArrowheads="1"/>
            </p:cNvSpPr>
            <p:nvPr/>
          </p:nvSpPr>
          <p:spPr bwMode="auto">
            <a:xfrm>
              <a:off x="3288" y="3113"/>
              <a:ext cx="199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2000" b="1"/>
                <a:t>Stoffnummer</a:t>
              </a:r>
            </a:p>
            <a:p>
              <a:r>
                <a:rPr lang="de-DE" altLang="de-DE" sz="1800"/>
                <a:t>(Kennzeichnung des Stoffes)</a:t>
              </a:r>
            </a:p>
          </p:txBody>
        </p:sp>
      </p:grpSp>
      <p:sp>
        <p:nvSpPr>
          <p:cNvPr id="12296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48263" y="6308725"/>
            <a:ext cx="210026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Kennzeichnung an Beispiel Tankfahrzeug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2116138" y="1106488"/>
            <a:ext cx="4824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Bedeutung der Warntafel - Kennziffern</a:t>
            </a:r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755650" y="1773238"/>
            <a:ext cx="1728788" cy="1223962"/>
            <a:chOff x="1414" y="1298"/>
            <a:chExt cx="1883" cy="1300"/>
          </a:xfrm>
        </p:grpSpPr>
        <p:sp>
          <p:nvSpPr>
            <p:cNvPr id="13323" name="Rectangle 5"/>
            <p:cNvSpPr>
              <a:spLocks noChangeArrowheads="1"/>
            </p:cNvSpPr>
            <p:nvPr/>
          </p:nvSpPr>
          <p:spPr bwMode="auto">
            <a:xfrm>
              <a:off x="1414" y="1298"/>
              <a:ext cx="1883" cy="658"/>
            </a:xfrm>
            <a:prstGeom prst="rect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4800" b="1"/>
                <a:t>336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13324" name="Rectangle 6"/>
            <p:cNvSpPr>
              <a:spLocks noChangeArrowheads="1"/>
            </p:cNvSpPr>
            <p:nvPr/>
          </p:nvSpPr>
          <p:spPr bwMode="auto">
            <a:xfrm>
              <a:off x="1414" y="1950"/>
              <a:ext cx="1883" cy="648"/>
            </a:xfrm>
            <a:prstGeom prst="rect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de-DE" altLang="de-DE" sz="2400">
                <a:latin typeface="Times New Roman" pitchFamily="18" charset="0"/>
              </a:endParaRPr>
            </a:p>
          </p:txBody>
        </p:sp>
      </p:grp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3563938" y="1557338"/>
            <a:ext cx="5238750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u="sng"/>
              <a:t>Bedeutung der Ziffern der Gefahrnummer:</a:t>
            </a:r>
          </a:p>
          <a:p>
            <a:pPr>
              <a:lnSpc>
                <a:spcPct val="160000"/>
              </a:lnSpc>
              <a:buFontTx/>
              <a:buAutoNum type="arabicPlain" startAt="2"/>
            </a:pPr>
            <a:r>
              <a:rPr lang="de-DE" altLang="de-DE" sz="1800"/>
              <a:t>Entweichen von Gas durch Druck oder durch</a:t>
            </a:r>
          </a:p>
          <a:p>
            <a:pPr>
              <a:lnSpc>
                <a:spcPct val="70000"/>
              </a:lnSpc>
            </a:pPr>
            <a:r>
              <a:rPr lang="de-DE" altLang="de-DE" sz="1800"/>
              <a:t>       chemische Reaktion</a:t>
            </a:r>
          </a:p>
          <a:p>
            <a:pPr>
              <a:lnSpc>
                <a:spcPct val="110000"/>
              </a:lnSpc>
              <a:buFontTx/>
              <a:buAutoNum type="arabicPlain" startAt="3"/>
            </a:pPr>
            <a:r>
              <a:rPr lang="de-DE" altLang="de-DE" sz="1800"/>
              <a:t>Entzündbarkeit flüssiger Stoffe (Dämpfe) und</a:t>
            </a:r>
          </a:p>
          <a:p>
            <a:r>
              <a:rPr lang="de-DE" altLang="de-DE" sz="1800"/>
              <a:t>       Gase oder selbsterhitzungsfähiger flüssiger</a:t>
            </a:r>
          </a:p>
          <a:p>
            <a:pPr>
              <a:lnSpc>
                <a:spcPct val="80000"/>
              </a:lnSpc>
            </a:pPr>
            <a:r>
              <a:rPr lang="de-DE" altLang="de-DE" sz="1800"/>
              <a:t>       Stoff</a:t>
            </a:r>
          </a:p>
          <a:p>
            <a:pPr>
              <a:buFontTx/>
              <a:buAutoNum type="arabicPlain" startAt="4"/>
            </a:pPr>
            <a:r>
              <a:rPr lang="de-DE" altLang="de-DE" sz="1800"/>
              <a:t>Entzündbarkeit fester Stoffe oder selbster-</a:t>
            </a:r>
          </a:p>
          <a:p>
            <a:r>
              <a:rPr lang="de-DE" altLang="de-DE" sz="1800"/>
              <a:t>       hitzungsfähiger Stoff</a:t>
            </a:r>
          </a:p>
          <a:p>
            <a:pPr>
              <a:buFontTx/>
              <a:buAutoNum type="arabicPlain" startAt="5"/>
            </a:pPr>
            <a:r>
              <a:rPr lang="de-DE" altLang="de-DE" sz="1800"/>
              <a:t>Oxidierende (brandfördernde) Wirkung</a:t>
            </a:r>
          </a:p>
          <a:p>
            <a:pPr>
              <a:buFontTx/>
              <a:buAutoNum type="arabicPlain" startAt="5"/>
            </a:pPr>
            <a:r>
              <a:rPr lang="de-DE" altLang="de-DE" sz="1800"/>
              <a:t>Giftigkeit</a:t>
            </a:r>
          </a:p>
          <a:p>
            <a:pPr>
              <a:buFontTx/>
              <a:buAutoNum type="arabicPlain" startAt="5"/>
            </a:pPr>
            <a:r>
              <a:rPr lang="de-DE" altLang="de-DE" sz="1800"/>
              <a:t>Radioaktivität</a:t>
            </a:r>
          </a:p>
          <a:p>
            <a:pPr>
              <a:buFontTx/>
              <a:buAutoNum type="arabicPlain" startAt="5"/>
            </a:pPr>
            <a:r>
              <a:rPr lang="de-DE" altLang="de-DE" sz="1800"/>
              <a:t>Ätzwirkung</a:t>
            </a:r>
          </a:p>
          <a:p>
            <a:pPr>
              <a:buFontTx/>
              <a:buAutoNum type="arabicPlain" startAt="5"/>
            </a:pPr>
            <a:r>
              <a:rPr lang="de-DE" altLang="de-DE" sz="1800"/>
              <a:t>Gefahr der spontanen heftigen Reaktion</a:t>
            </a:r>
          </a:p>
          <a:p>
            <a:r>
              <a:rPr lang="de-DE" altLang="de-DE" sz="1800"/>
              <a:t>X     Stoff reagiert gefährlich mit Wasser</a:t>
            </a:r>
          </a:p>
          <a:p>
            <a:r>
              <a:rPr lang="de-DE" altLang="de-DE" sz="1800"/>
              <a:t>0     wird angefügt, wenn keine zusätzliche Gefahr</a:t>
            </a:r>
          </a:p>
          <a:p>
            <a:r>
              <a:rPr lang="de-DE" altLang="de-DE" sz="1800"/>
              <a:t>       besteht</a:t>
            </a:r>
          </a:p>
        </p:txBody>
      </p:sp>
      <p:grpSp>
        <p:nvGrpSpPr>
          <p:cNvPr id="139284" name="Group 20"/>
          <p:cNvGrpSpPr>
            <a:grpSpLocks/>
          </p:cNvGrpSpPr>
          <p:nvPr/>
        </p:nvGrpSpPr>
        <p:grpSpPr bwMode="auto">
          <a:xfrm>
            <a:off x="752475" y="3886200"/>
            <a:ext cx="1728788" cy="1223963"/>
            <a:chOff x="612" y="2478"/>
            <a:chExt cx="1089" cy="771"/>
          </a:xfrm>
        </p:grpSpPr>
        <p:sp>
          <p:nvSpPr>
            <p:cNvPr id="13321" name="Rectangle 16"/>
            <p:cNvSpPr>
              <a:spLocks noChangeArrowheads="1"/>
            </p:cNvSpPr>
            <p:nvPr/>
          </p:nvSpPr>
          <p:spPr bwMode="auto">
            <a:xfrm>
              <a:off x="612" y="2478"/>
              <a:ext cx="1089" cy="390"/>
            </a:xfrm>
            <a:prstGeom prst="rect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4800" b="1"/>
                <a:t>X 80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13322" name="Rectangle 17"/>
            <p:cNvSpPr>
              <a:spLocks noChangeArrowheads="1"/>
            </p:cNvSpPr>
            <p:nvPr/>
          </p:nvSpPr>
          <p:spPr bwMode="auto">
            <a:xfrm>
              <a:off x="612" y="2865"/>
              <a:ext cx="1089" cy="384"/>
            </a:xfrm>
            <a:prstGeom prst="rect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de-DE" altLang="de-DE" sz="2400">
                <a:latin typeface="Times New Roman" pitchFamily="18" charset="0"/>
              </a:endParaRPr>
            </a:p>
          </p:txBody>
        </p:sp>
      </p:grp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627063" y="3008313"/>
            <a:ext cx="233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leicht entzündlicher</a:t>
            </a:r>
          </a:p>
          <a:p>
            <a:r>
              <a:rPr lang="de-DE" altLang="de-DE" sz="1800" b="1"/>
              <a:t>Stoff, giftig</a:t>
            </a: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631825" y="5129213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ätzender Stoff, reagiert</a:t>
            </a:r>
          </a:p>
          <a:p>
            <a:r>
              <a:rPr lang="de-DE" altLang="de-DE" sz="1800" b="1"/>
              <a:t>gefährlich mit Wasser</a:t>
            </a:r>
          </a:p>
        </p:txBody>
      </p:sp>
      <p:sp>
        <p:nvSpPr>
          <p:cNvPr id="13320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2363" y="6381750"/>
            <a:ext cx="18732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Bedeutung der Warntafel-Kennziffern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/>
      <p:bldP spid="139282" grpId="0"/>
      <p:bldP spid="1392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243013" y="1106488"/>
            <a:ext cx="6802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Kennzeichnung von Straßenfahrzeugen mit Warntafeln</a:t>
            </a:r>
          </a:p>
        </p:txBody>
      </p:sp>
      <p:grpSp>
        <p:nvGrpSpPr>
          <p:cNvPr id="137478" name="Group 262"/>
          <p:cNvGrpSpPr>
            <a:grpSpLocks/>
          </p:cNvGrpSpPr>
          <p:nvPr/>
        </p:nvGrpSpPr>
        <p:grpSpPr bwMode="auto">
          <a:xfrm>
            <a:off x="1116013" y="1628775"/>
            <a:ext cx="6716712" cy="1323975"/>
            <a:chOff x="703" y="1026"/>
            <a:chExt cx="4231" cy="834"/>
          </a:xfrm>
        </p:grpSpPr>
        <p:sp>
          <p:nvSpPr>
            <p:cNvPr id="14473" name="AutoShape 14"/>
            <p:cNvSpPr>
              <a:spLocks noChangeArrowheads="1"/>
            </p:cNvSpPr>
            <p:nvPr/>
          </p:nvSpPr>
          <p:spPr bwMode="auto">
            <a:xfrm>
              <a:off x="748" y="1659"/>
              <a:ext cx="467" cy="7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74" name="AutoShape 15"/>
            <p:cNvSpPr>
              <a:spLocks noChangeArrowheads="1"/>
            </p:cNvSpPr>
            <p:nvPr/>
          </p:nvSpPr>
          <p:spPr bwMode="auto">
            <a:xfrm>
              <a:off x="748" y="1579"/>
              <a:ext cx="467" cy="7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75" name="Rectangle 16"/>
            <p:cNvSpPr>
              <a:spLocks noChangeArrowheads="1"/>
            </p:cNvSpPr>
            <p:nvPr/>
          </p:nvSpPr>
          <p:spPr bwMode="auto">
            <a:xfrm>
              <a:off x="748" y="1298"/>
              <a:ext cx="467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76" name="AutoShape 17"/>
            <p:cNvSpPr>
              <a:spLocks noChangeArrowheads="1"/>
            </p:cNvSpPr>
            <p:nvPr/>
          </p:nvSpPr>
          <p:spPr bwMode="auto">
            <a:xfrm>
              <a:off x="1121" y="1618"/>
              <a:ext cx="47" cy="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77" name="AutoShape 18"/>
            <p:cNvSpPr>
              <a:spLocks noChangeArrowheads="1"/>
            </p:cNvSpPr>
            <p:nvPr/>
          </p:nvSpPr>
          <p:spPr bwMode="auto">
            <a:xfrm>
              <a:off x="794" y="1618"/>
              <a:ext cx="47" cy="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78" name="Rectangle 19"/>
            <p:cNvSpPr>
              <a:spLocks noChangeArrowheads="1"/>
            </p:cNvSpPr>
            <p:nvPr/>
          </p:nvSpPr>
          <p:spPr bwMode="auto">
            <a:xfrm>
              <a:off x="982" y="1498"/>
              <a:ext cx="187" cy="1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79" name="AutoShape 20"/>
            <p:cNvSpPr>
              <a:spLocks noChangeArrowheads="1"/>
            </p:cNvSpPr>
            <p:nvPr/>
          </p:nvSpPr>
          <p:spPr bwMode="auto">
            <a:xfrm>
              <a:off x="1121" y="1699"/>
              <a:ext cx="94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80" name="AutoShape 21"/>
            <p:cNvSpPr>
              <a:spLocks noChangeArrowheads="1"/>
            </p:cNvSpPr>
            <p:nvPr/>
          </p:nvSpPr>
          <p:spPr bwMode="auto">
            <a:xfrm>
              <a:off x="748" y="1699"/>
              <a:ext cx="94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81" name="AutoShape 22"/>
            <p:cNvSpPr>
              <a:spLocks noChangeArrowheads="1"/>
            </p:cNvSpPr>
            <p:nvPr/>
          </p:nvSpPr>
          <p:spPr bwMode="auto">
            <a:xfrm>
              <a:off x="888" y="1659"/>
              <a:ext cx="187" cy="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82" name="AutoShape 23"/>
            <p:cNvSpPr>
              <a:spLocks noChangeArrowheads="1"/>
            </p:cNvSpPr>
            <p:nvPr/>
          </p:nvSpPr>
          <p:spPr bwMode="auto">
            <a:xfrm>
              <a:off x="748" y="1738"/>
              <a:ext cx="46" cy="10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83" name="AutoShape 24"/>
            <p:cNvSpPr>
              <a:spLocks noChangeArrowheads="1"/>
            </p:cNvSpPr>
            <p:nvPr/>
          </p:nvSpPr>
          <p:spPr bwMode="auto">
            <a:xfrm>
              <a:off x="794" y="1738"/>
              <a:ext cx="47" cy="10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84" name="AutoShape 25"/>
            <p:cNvSpPr>
              <a:spLocks noChangeArrowheads="1"/>
            </p:cNvSpPr>
            <p:nvPr/>
          </p:nvSpPr>
          <p:spPr bwMode="auto">
            <a:xfrm>
              <a:off x="1168" y="1738"/>
              <a:ext cx="46" cy="10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85" name="AutoShape 26"/>
            <p:cNvSpPr>
              <a:spLocks noChangeArrowheads="1"/>
            </p:cNvSpPr>
            <p:nvPr/>
          </p:nvSpPr>
          <p:spPr bwMode="auto">
            <a:xfrm>
              <a:off x="1121" y="1738"/>
              <a:ext cx="47" cy="10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86" name="AutoShape 47"/>
            <p:cNvSpPr>
              <a:spLocks noChangeArrowheads="1"/>
            </p:cNvSpPr>
            <p:nvPr/>
          </p:nvSpPr>
          <p:spPr bwMode="auto">
            <a:xfrm>
              <a:off x="2031" y="1724"/>
              <a:ext cx="1270" cy="45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87" name="AutoShape 48"/>
            <p:cNvSpPr>
              <a:spLocks noChangeArrowheads="1"/>
            </p:cNvSpPr>
            <p:nvPr/>
          </p:nvSpPr>
          <p:spPr bwMode="auto">
            <a:xfrm>
              <a:off x="1986" y="1679"/>
              <a:ext cx="1043" cy="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88" name="Line 49"/>
            <p:cNvSpPr>
              <a:spLocks noChangeShapeType="1"/>
            </p:cNvSpPr>
            <p:nvPr/>
          </p:nvSpPr>
          <p:spPr bwMode="auto">
            <a:xfrm>
              <a:off x="2303" y="1679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89" name="Line 50"/>
            <p:cNvSpPr>
              <a:spLocks noChangeShapeType="1"/>
            </p:cNvSpPr>
            <p:nvPr/>
          </p:nvSpPr>
          <p:spPr bwMode="auto">
            <a:xfrm>
              <a:off x="2666" y="1679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0" name="Rectangle 52"/>
            <p:cNvSpPr>
              <a:spLocks noChangeArrowheads="1"/>
            </p:cNvSpPr>
            <p:nvPr/>
          </p:nvSpPr>
          <p:spPr bwMode="auto">
            <a:xfrm>
              <a:off x="1986" y="1316"/>
              <a:ext cx="1043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91" name="AutoShape 53"/>
            <p:cNvSpPr>
              <a:spLocks noChangeArrowheads="1"/>
            </p:cNvSpPr>
            <p:nvPr/>
          </p:nvSpPr>
          <p:spPr bwMode="auto">
            <a:xfrm>
              <a:off x="3029" y="1543"/>
              <a:ext cx="272" cy="182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92" name="Line 59"/>
            <p:cNvSpPr>
              <a:spLocks noChangeShapeType="1"/>
            </p:cNvSpPr>
            <p:nvPr/>
          </p:nvSpPr>
          <p:spPr bwMode="auto">
            <a:xfrm>
              <a:off x="3256" y="1361"/>
              <a:ext cx="45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3" name="Rectangle 60"/>
            <p:cNvSpPr>
              <a:spLocks noChangeArrowheads="1"/>
            </p:cNvSpPr>
            <p:nvPr/>
          </p:nvSpPr>
          <p:spPr bwMode="auto">
            <a:xfrm>
              <a:off x="3075" y="1407"/>
              <a:ext cx="181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94" name="AutoShape 64"/>
            <p:cNvSpPr>
              <a:spLocks noChangeArrowheads="1"/>
            </p:cNvSpPr>
            <p:nvPr/>
          </p:nvSpPr>
          <p:spPr bwMode="auto">
            <a:xfrm>
              <a:off x="3029" y="1361"/>
              <a:ext cx="227" cy="4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95" name="AutoShape 65"/>
            <p:cNvSpPr>
              <a:spLocks noChangeArrowheads="1"/>
            </p:cNvSpPr>
            <p:nvPr/>
          </p:nvSpPr>
          <p:spPr bwMode="auto">
            <a:xfrm rot="5400000">
              <a:off x="2983" y="1453"/>
              <a:ext cx="137" cy="4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96" name="Line 66"/>
            <p:cNvSpPr>
              <a:spLocks noChangeShapeType="1"/>
            </p:cNvSpPr>
            <p:nvPr/>
          </p:nvSpPr>
          <p:spPr bwMode="auto">
            <a:xfrm flipV="1">
              <a:off x="3211" y="1497"/>
              <a:ext cx="45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7" name="AutoShape 67"/>
            <p:cNvSpPr>
              <a:spLocks noChangeArrowheads="1"/>
            </p:cNvSpPr>
            <p:nvPr/>
          </p:nvSpPr>
          <p:spPr bwMode="auto">
            <a:xfrm flipV="1">
              <a:off x="2576" y="1770"/>
              <a:ext cx="136" cy="4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98" name="Line 68"/>
            <p:cNvSpPr>
              <a:spLocks noChangeShapeType="1"/>
            </p:cNvSpPr>
            <p:nvPr/>
          </p:nvSpPr>
          <p:spPr bwMode="auto">
            <a:xfrm>
              <a:off x="761" y="1860"/>
              <a:ext cx="4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9" name="Text Box 70"/>
            <p:cNvSpPr txBox="1">
              <a:spLocks noChangeArrowheads="1"/>
            </p:cNvSpPr>
            <p:nvPr/>
          </p:nvSpPr>
          <p:spPr bwMode="auto">
            <a:xfrm>
              <a:off x="703" y="1026"/>
              <a:ext cx="11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/>
                <a:t>Stückguttransport</a:t>
              </a:r>
            </a:p>
          </p:txBody>
        </p:sp>
        <p:sp>
          <p:nvSpPr>
            <p:cNvPr id="14500" name="Oval 46"/>
            <p:cNvSpPr>
              <a:spLocks noChangeArrowheads="1"/>
            </p:cNvSpPr>
            <p:nvPr/>
          </p:nvSpPr>
          <p:spPr bwMode="auto">
            <a:xfrm>
              <a:off x="2938" y="1724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501" name="Oval 45"/>
            <p:cNvSpPr>
              <a:spLocks noChangeArrowheads="1"/>
            </p:cNvSpPr>
            <p:nvPr/>
          </p:nvSpPr>
          <p:spPr bwMode="auto">
            <a:xfrm>
              <a:off x="2213" y="1724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14502" name="Group 215"/>
            <p:cNvGrpSpPr>
              <a:grpSpLocks/>
            </p:cNvGrpSpPr>
            <p:nvPr/>
          </p:nvGrpSpPr>
          <p:grpSpPr bwMode="auto">
            <a:xfrm>
              <a:off x="4377" y="1298"/>
              <a:ext cx="512" cy="549"/>
              <a:chOff x="1292" y="2069"/>
              <a:chExt cx="590" cy="621"/>
            </a:xfrm>
          </p:grpSpPr>
          <p:grpSp>
            <p:nvGrpSpPr>
              <p:cNvPr id="14503" name="Group 216"/>
              <p:cNvGrpSpPr>
                <a:grpSpLocks/>
              </p:cNvGrpSpPr>
              <p:nvPr/>
            </p:nvGrpSpPr>
            <p:grpSpPr bwMode="auto">
              <a:xfrm>
                <a:off x="1338" y="2069"/>
                <a:ext cx="499" cy="621"/>
                <a:chOff x="1247" y="2069"/>
                <a:chExt cx="499" cy="621"/>
              </a:xfrm>
            </p:grpSpPr>
            <p:sp>
              <p:nvSpPr>
                <p:cNvPr id="14506" name="AutoShape 217"/>
                <p:cNvSpPr>
                  <a:spLocks noChangeArrowheads="1"/>
                </p:cNvSpPr>
                <p:nvPr/>
              </p:nvSpPr>
              <p:spPr bwMode="auto">
                <a:xfrm>
                  <a:off x="1247" y="2069"/>
                  <a:ext cx="499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4507" name="AutoShape 218"/>
                <p:cNvSpPr>
                  <a:spLocks noChangeArrowheads="1"/>
                </p:cNvSpPr>
                <p:nvPr/>
              </p:nvSpPr>
              <p:spPr bwMode="auto">
                <a:xfrm>
                  <a:off x="1247" y="2477"/>
                  <a:ext cx="499" cy="9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4508" name="AutoShape 219"/>
                <p:cNvSpPr>
                  <a:spLocks noChangeArrowheads="1"/>
                </p:cNvSpPr>
                <p:nvPr/>
              </p:nvSpPr>
              <p:spPr bwMode="auto">
                <a:xfrm>
                  <a:off x="1292" y="2341"/>
                  <a:ext cx="409" cy="4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4509" name="Rectangle 220"/>
                <p:cNvSpPr>
                  <a:spLocks noChangeArrowheads="1"/>
                </p:cNvSpPr>
                <p:nvPr/>
              </p:nvSpPr>
              <p:spPr bwMode="auto">
                <a:xfrm>
                  <a:off x="1292" y="2115"/>
                  <a:ext cx="40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4510" name="AutoShape 221"/>
                <p:cNvSpPr>
                  <a:spLocks noChangeArrowheads="1"/>
                </p:cNvSpPr>
                <p:nvPr/>
              </p:nvSpPr>
              <p:spPr bwMode="auto">
                <a:xfrm>
                  <a:off x="1655" y="2568"/>
                  <a:ext cx="45" cy="1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4511" name="AutoShape 222"/>
                <p:cNvSpPr>
                  <a:spLocks noChangeArrowheads="1"/>
                </p:cNvSpPr>
                <p:nvPr/>
              </p:nvSpPr>
              <p:spPr bwMode="auto">
                <a:xfrm>
                  <a:off x="1701" y="2568"/>
                  <a:ext cx="45" cy="1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4512" name="AutoShape 223"/>
                <p:cNvSpPr>
                  <a:spLocks noChangeArrowheads="1"/>
                </p:cNvSpPr>
                <p:nvPr/>
              </p:nvSpPr>
              <p:spPr bwMode="auto">
                <a:xfrm>
                  <a:off x="1292" y="2568"/>
                  <a:ext cx="45" cy="1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4513" name="AutoShape 224"/>
                <p:cNvSpPr>
                  <a:spLocks noChangeArrowheads="1"/>
                </p:cNvSpPr>
                <p:nvPr/>
              </p:nvSpPr>
              <p:spPr bwMode="auto">
                <a:xfrm>
                  <a:off x="1247" y="2568"/>
                  <a:ext cx="45" cy="12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4514" name="Oval 225"/>
                <p:cNvSpPr>
                  <a:spLocks noChangeArrowheads="1"/>
                </p:cNvSpPr>
                <p:nvPr/>
              </p:nvSpPr>
              <p:spPr bwMode="auto">
                <a:xfrm>
                  <a:off x="1610" y="2478"/>
                  <a:ext cx="90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4515" name="Oval 226"/>
                <p:cNvSpPr>
                  <a:spLocks noChangeArrowheads="1"/>
                </p:cNvSpPr>
                <p:nvPr/>
              </p:nvSpPr>
              <p:spPr bwMode="auto">
                <a:xfrm>
                  <a:off x="1292" y="2478"/>
                  <a:ext cx="90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14516" name="AutoShape 227"/>
                <p:cNvSpPr>
                  <a:spLocks noChangeArrowheads="1"/>
                </p:cNvSpPr>
                <p:nvPr/>
              </p:nvSpPr>
              <p:spPr bwMode="auto">
                <a:xfrm>
                  <a:off x="1519" y="2251"/>
                  <a:ext cx="168" cy="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85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17" name="Rectangle 228"/>
                <p:cNvSpPr>
                  <a:spLocks noChangeArrowheads="1"/>
                </p:cNvSpPr>
                <p:nvPr/>
              </p:nvSpPr>
              <p:spPr bwMode="auto">
                <a:xfrm>
                  <a:off x="1519" y="2341"/>
                  <a:ext cx="182" cy="13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sp>
            <p:nvSpPr>
              <p:cNvPr id="14504" name="AutoShape 229"/>
              <p:cNvSpPr>
                <a:spLocks noChangeArrowheads="1"/>
              </p:cNvSpPr>
              <p:nvPr/>
            </p:nvSpPr>
            <p:spPr bwMode="auto">
              <a:xfrm>
                <a:off x="1837" y="2160"/>
                <a:ext cx="45" cy="90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505" name="AutoShape 230"/>
              <p:cNvSpPr>
                <a:spLocks noChangeArrowheads="1"/>
              </p:cNvSpPr>
              <p:nvPr/>
            </p:nvSpPr>
            <p:spPr bwMode="auto">
              <a:xfrm>
                <a:off x="1292" y="2160"/>
                <a:ext cx="45" cy="90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</p:grpSp>
      <p:grpSp>
        <p:nvGrpSpPr>
          <p:cNvPr id="137479" name="Group 263"/>
          <p:cNvGrpSpPr>
            <a:grpSpLocks/>
          </p:cNvGrpSpPr>
          <p:nvPr/>
        </p:nvGrpSpPr>
        <p:grpSpPr bwMode="auto">
          <a:xfrm>
            <a:off x="1042988" y="3141663"/>
            <a:ext cx="6792912" cy="1397000"/>
            <a:chOff x="657" y="1979"/>
            <a:chExt cx="4279" cy="880"/>
          </a:xfrm>
        </p:grpSpPr>
        <p:sp>
          <p:nvSpPr>
            <p:cNvPr id="14407" name="Text Box 119"/>
            <p:cNvSpPr txBox="1">
              <a:spLocks noChangeArrowheads="1"/>
            </p:cNvSpPr>
            <p:nvPr/>
          </p:nvSpPr>
          <p:spPr bwMode="auto">
            <a:xfrm>
              <a:off x="657" y="1979"/>
              <a:ext cx="13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/>
                <a:t>Einkammerfahrzeuge</a:t>
              </a:r>
            </a:p>
          </p:txBody>
        </p:sp>
        <p:sp>
          <p:nvSpPr>
            <p:cNvPr id="14408" name="AutoShape 89"/>
            <p:cNvSpPr>
              <a:spLocks noChangeArrowheads="1"/>
            </p:cNvSpPr>
            <p:nvPr/>
          </p:nvSpPr>
          <p:spPr bwMode="auto">
            <a:xfrm>
              <a:off x="4419" y="2296"/>
              <a:ext cx="433" cy="361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09" name="AutoShape 90"/>
            <p:cNvSpPr>
              <a:spLocks noChangeArrowheads="1"/>
            </p:cNvSpPr>
            <p:nvPr/>
          </p:nvSpPr>
          <p:spPr bwMode="auto">
            <a:xfrm>
              <a:off x="4419" y="2657"/>
              <a:ext cx="433" cy="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10" name="AutoShape 91"/>
            <p:cNvSpPr>
              <a:spLocks noChangeArrowheads="1"/>
            </p:cNvSpPr>
            <p:nvPr/>
          </p:nvSpPr>
          <p:spPr bwMode="auto">
            <a:xfrm>
              <a:off x="4458" y="2536"/>
              <a:ext cx="355" cy="4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11" name="Rectangle 92"/>
            <p:cNvSpPr>
              <a:spLocks noChangeArrowheads="1"/>
            </p:cNvSpPr>
            <p:nvPr/>
          </p:nvSpPr>
          <p:spPr bwMode="auto">
            <a:xfrm>
              <a:off x="4458" y="2337"/>
              <a:ext cx="355" cy="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12" name="AutoShape 93"/>
            <p:cNvSpPr>
              <a:spLocks noChangeArrowheads="1"/>
            </p:cNvSpPr>
            <p:nvPr/>
          </p:nvSpPr>
          <p:spPr bwMode="auto">
            <a:xfrm>
              <a:off x="4773" y="2737"/>
              <a:ext cx="39" cy="10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13" name="AutoShape 94"/>
            <p:cNvSpPr>
              <a:spLocks noChangeArrowheads="1"/>
            </p:cNvSpPr>
            <p:nvPr/>
          </p:nvSpPr>
          <p:spPr bwMode="auto">
            <a:xfrm>
              <a:off x="4813" y="2737"/>
              <a:ext cx="39" cy="10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14" name="AutoShape 95"/>
            <p:cNvSpPr>
              <a:spLocks noChangeArrowheads="1"/>
            </p:cNvSpPr>
            <p:nvPr/>
          </p:nvSpPr>
          <p:spPr bwMode="auto">
            <a:xfrm>
              <a:off x="4458" y="2737"/>
              <a:ext cx="39" cy="10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15" name="AutoShape 96"/>
            <p:cNvSpPr>
              <a:spLocks noChangeArrowheads="1"/>
            </p:cNvSpPr>
            <p:nvPr/>
          </p:nvSpPr>
          <p:spPr bwMode="auto">
            <a:xfrm>
              <a:off x="4419" y="2737"/>
              <a:ext cx="39" cy="10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16" name="Oval 97"/>
            <p:cNvSpPr>
              <a:spLocks noChangeArrowheads="1"/>
            </p:cNvSpPr>
            <p:nvPr/>
          </p:nvSpPr>
          <p:spPr bwMode="auto">
            <a:xfrm>
              <a:off x="4734" y="2658"/>
              <a:ext cx="78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17" name="Oval 98"/>
            <p:cNvSpPr>
              <a:spLocks noChangeArrowheads="1"/>
            </p:cNvSpPr>
            <p:nvPr/>
          </p:nvSpPr>
          <p:spPr bwMode="auto">
            <a:xfrm>
              <a:off x="4458" y="2658"/>
              <a:ext cx="78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18" name="AutoShape 99"/>
            <p:cNvSpPr>
              <a:spLocks noChangeArrowheads="1"/>
            </p:cNvSpPr>
            <p:nvPr/>
          </p:nvSpPr>
          <p:spPr bwMode="auto">
            <a:xfrm>
              <a:off x="4655" y="2457"/>
              <a:ext cx="146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19" name="AutoShape 101"/>
            <p:cNvSpPr>
              <a:spLocks noChangeArrowheads="1"/>
            </p:cNvSpPr>
            <p:nvPr/>
          </p:nvSpPr>
          <p:spPr bwMode="auto">
            <a:xfrm>
              <a:off x="4852" y="2376"/>
              <a:ext cx="39" cy="8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20" name="AutoShape 102"/>
            <p:cNvSpPr>
              <a:spLocks noChangeArrowheads="1"/>
            </p:cNvSpPr>
            <p:nvPr/>
          </p:nvSpPr>
          <p:spPr bwMode="auto">
            <a:xfrm>
              <a:off x="4379" y="2376"/>
              <a:ext cx="39" cy="8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21" name="Line 118"/>
            <p:cNvSpPr>
              <a:spLocks noChangeShapeType="1"/>
            </p:cNvSpPr>
            <p:nvPr/>
          </p:nvSpPr>
          <p:spPr bwMode="auto">
            <a:xfrm>
              <a:off x="763" y="2859"/>
              <a:ext cx="4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22" name="AutoShape 74"/>
            <p:cNvSpPr>
              <a:spLocks noChangeArrowheads="1"/>
            </p:cNvSpPr>
            <p:nvPr/>
          </p:nvSpPr>
          <p:spPr bwMode="auto">
            <a:xfrm>
              <a:off x="774" y="2661"/>
              <a:ext cx="444" cy="7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23" name="AutoShape 75"/>
            <p:cNvSpPr>
              <a:spLocks noChangeArrowheads="1"/>
            </p:cNvSpPr>
            <p:nvPr/>
          </p:nvSpPr>
          <p:spPr bwMode="auto">
            <a:xfrm>
              <a:off x="774" y="2582"/>
              <a:ext cx="444" cy="7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24" name="Rectangle 76"/>
            <p:cNvSpPr>
              <a:spLocks noChangeArrowheads="1"/>
            </p:cNvSpPr>
            <p:nvPr/>
          </p:nvSpPr>
          <p:spPr bwMode="auto">
            <a:xfrm>
              <a:off x="774" y="2306"/>
              <a:ext cx="444" cy="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25" name="AutoShape 77"/>
            <p:cNvSpPr>
              <a:spLocks noChangeArrowheads="1"/>
            </p:cNvSpPr>
            <p:nvPr/>
          </p:nvSpPr>
          <p:spPr bwMode="auto">
            <a:xfrm>
              <a:off x="1129" y="2621"/>
              <a:ext cx="44" cy="3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26" name="AutoShape 78"/>
            <p:cNvSpPr>
              <a:spLocks noChangeArrowheads="1"/>
            </p:cNvSpPr>
            <p:nvPr/>
          </p:nvSpPr>
          <p:spPr bwMode="auto">
            <a:xfrm>
              <a:off x="818" y="2621"/>
              <a:ext cx="44" cy="3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27" name="AutoShape 80"/>
            <p:cNvSpPr>
              <a:spLocks noChangeArrowheads="1"/>
            </p:cNvSpPr>
            <p:nvPr/>
          </p:nvSpPr>
          <p:spPr bwMode="auto">
            <a:xfrm>
              <a:off x="1129" y="2700"/>
              <a:ext cx="89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28" name="AutoShape 81"/>
            <p:cNvSpPr>
              <a:spLocks noChangeArrowheads="1"/>
            </p:cNvSpPr>
            <p:nvPr/>
          </p:nvSpPr>
          <p:spPr bwMode="auto">
            <a:xfrm>
              <a:off x="774" y="2700"/>
              <a:ext cx="89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29" name="AutoShape 82"/>
            <p:cNvSpPr>
              <a:spLocks noChangeArrowheads="1"/>
            </p:cNvSpPr>
            <p:nvPr/>
          </p:nvSpPr>
          <p:spPr bwMode="auto">
            <a:xfrm>
              <a:off x="907" y="2661"/>
              <a:ext cx="178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30" name="AutoShape 83"/>
            <p:cNvSpPr>
              <a:spLocks noChangeArrowheads="1"/>
            </p:cNvSpPr>
            <p:nvPr/>
          </p:nvSpPr>
          <p:spPr bwMode="auto">
            <a:xfrm>
              <a:off x="774" y="2739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31" name="AutoShape 84"/>
            <p:cNvSpPr>
              <a:spLocks noChangeArrowheads="1"/>
            </p:cNvSpPr>
            <p:nvPr/>
          </p:nvSpPr>
          <p:spPr bwMode="auto">
            <a:xfrm>
              <a:off x="818" y="2739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32" name="AutoShape 85"/>
            <p:cNvSpPr>
              <a:spLocks noChangeArrowheads="1"/>
            </p:cNvSpPr>
            <p:nvPr/>
          </p:nvSpPr>
          <p:spPr bwMode="auto">
            <a:xfrm>
              <a:off x="1173" y="2739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33" name="AutoShape 86"/>
            <p:cNvSpPr>
              <a:spLocks noChangeArrowheads="1"/>
            </p:cNvSpPr>
            <p:nvPr/>
          </p:nvSpPr>
          <p:spPr bwMode="auto">
            <a:xfrm>
              <a:off x="1129" y="2739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34" name="AutoShape 120"/>
            <p:cNvSpPr>
              <a:spLocks noChangeArrowheads="1"/>
            </p:cNvSpPr>
            <p:nvPr/>
          </p:nvSpPr>
          <p:spPr bwMode="auto">
            <a:xfrm>
              <a:off x="750" y="2291"/>
              <a:ext cx="487" cy="315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35" name="Line 122"/>
            <p:cNvSpPr>
              <a:spLocks noChangeShapeType="1"/>
            </p:cNvSpPr>
            <p:nvPr/>
          </p:nvSpPr>
          <p:spPr bwMode="auto">
            <a:xfrm>
              <a:off x="762" y="2448"/>
              <a:ext cx="4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6" name="Line 123"/>
            <p:cNvSpPr>
              <a:spLocks noChangeShapeType="1"/>
            </p:cNvSpPr>
            <p:nvPr/>
          </p:nvSpPr>
          <p:spPr bwMode="auto">
            <a:xfrm>
              <a:off x="895" y="2291"/>
              <a:ext cx="2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7" name="Line 124"/>
            <p:cNvSpPr>
              <a:spLocks noChangeShapeType="1"/>
            </p:cNvSpPr>
            <p:nvPr/>
          </p:nvSpPr>
          <p:spPr bwMode="auto">
            <a:xfrm>
              <a:off x="1205" y="2251"/>
              <a:ext cx="0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8" name="Line 125"/>
            <p:cNvSpPr>
              <a:spLocks noChangeShapeType="1"/>
            </p:cNvSpPr>
            <p:nvPr/>
          </p:nvSpPr>
          <p:spPr bwMode="auto">
            <a:xfrm>
              <a:off x="1116" y="2251"/>
              <a:ext cx="0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9" name="Line 126"/>
            <p:cNvSpPr>
              <a:spLocks noChangeShapeType="1"/>
            </p:cNvSpPr>
            <p:nvPr/>
          </p:nvSpPr>
          <p:spPr bwMode="auto">
            <a:xfrm>
              <a:off x="1116" y="2291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0" name="Line 127"/>
            <p:cNvSpPr>
              <a:spLocks noChangeShapeType="1"/>
            </p:cNvSpPr>
            <p:nvPr/>
          </p:nvSpPr>
          <p:spPr bwMode="auto">
            <a:xfrm>
              <a:off x="1116" y="2369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1" name="Line 128"/>
            <p:cNvSpPr>
              <a:spLocks noChangeShapeType="1"/>
            </p:cNvSpPr>
            <p:nvPr/>
          </p:nvSpPr>
          <p:spPr bwMode="auto">
            <a:xfrm>
              <a:off x="1116" y="2488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2" name="Line 129"/>
            <p:cNvSpPr>
              <a:spLocks noChangeShapeType="1"/>
            </p:cNvSpPr>
            <p:nvPr/>
          </p:nvSpPr>
          <p:spPr bwMode="auto">
            <a:xfrm>
              <a:off x="1116" y="2566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3" name="Rectangle 79"/>
            <p:cNvSpPr>
              <a:spLocks noChangeArrowheads="1"/>
            </p:cNvSpPr>
            <p:nvPr/>
          </p:nvSpPr>
          <p:spPr bwMode="auto">
            <a:xfrm>
              <a:off x="806" y="2448"/>
              <a:ext cx="177" cy="1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44" name="Line 130"/>
            <p:cNvSpPr>
              <a:spLocks noChangeShapeType="1"/>
            </p:cNvSpPr>
            <p:nvPr/>
          </p:nvSpPr>
          <p:spPr bwMode="auto">
            <a:xfrm>
              <a:off x="806" y="2527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45" name="Text Box 131"/>
            <p:cNvSpPr txBox="1">
              <a:spLocks noChangeArrowheads="1"/>
            </p:cNvSpPr>
            <p:nvPr/>
          </p:nvSpPr>
          <p:spPr bwMode="auto">
            <a:xfrm>
              <a:off x="805" y="2432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30</a:t>
              </a:r>
            </a:p>
          </p:txBody>
        </p:sp>
        <p:sp>
          <p:nvSpPr>
            <p:cNvPr id="14446" name="Text Box 132"/>
            <p:cNvSpPr txBox="1">
              <a:spLocks noChangeArrowheads="1"/>
            </p:cNvSpPr>
            <p:nvPr/>
          </p:nvSpPr>
          <p:spPr bwMode="auto">
            <a:xfrm>
              <a:off x="762" y="2509"/>
              <a:ext cx="2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1202</a:t>
              </a:r>
            </a:p>
          </p:txBody>
        </p:sp>
        <p:sp>
          <p:nvSpPr>
            <p:cNvPr id="14447" name="AutoShape 106"/>
            <p:cNvSpPr>
              <a:spLocks noChangeArrowheads="1"/>
            </p:cNvSpPr>
            <p:nvPr/>
          </p:nvSpPr>
          <p:spPr bwMode="auto">
            <a:xfrm>
              <a:off x="2256" y="2704"/>
              <a:ext cx="1101" cy="6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48" name="AutoShape 107"/>
            <p:cNvSpPr>
              <a:spLocks noChangeArrowheads="1"/>
            </p:cNvSpPr>
            <p:nvPr/>
          </p:nvSpPr>
          <p:spPr bwMode="auto">
            <a:xfrm>
              <a:off x="2211" y="2678"/>
              <a:ext cx="874" cy="4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49" name="Line 108"/>
            <p:cNvSpPr>
              <a:spLocks noChangeShapeType="1"/>
            </p:cNvSpPr>
            <p:nvPr/>
          </p:nvSpPr>
          <p:spPr bwMode="auto">
            <a:xfrm>
              <a:off x="2359" y="2678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0" name="Line 109"/>
            <p:cNvSpPr>
              <a:spLocks noChangeShapeType="1"/>
            </p:cNvSpPr>
            <p:nvPr/>
          </p:nvSpPr>
          <p:spPr bwMode="auto">
            <a:xfrm>
              <a:off x="2722" y="2678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1" name="AutoShape 111"/>
            <p:cNvSpPr>
              <a:spLocks noChangeArrowheads="1"/>
            </p:cNvSpPr>
            <p:nvPr/>
          </p:nvSpPr>
          <p:spPr bwMode="auto">
            <a:xfrm>
              <a:off x="3085" y="2542"/>
              <a:ext cx="272" cy="182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52" name="Line 112"/>
            <p:cNvSpPr>
              <a:spLocks noChangeShapeType="1"/>
            </p:cNvSpPr>
            <p:nvPr/>
          </p:nvSpPr>
          <p:spPr bwMode="auto">
            <a:xfrm>
              <a:off x="3312" y="2360"/>
              <a:ext cx="45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3" name="Rectangle 113"/>
            <p:cNvSpPr>
              <a:spLocks noChangeArrowheads="1"/>
            </p:cNvSpPr>
            <p:nvPr/>
          </p:nvSpPr>
          <p:spPr bwMode="auto">
            <a:xfrm>
              <a:off x="3131" y="2406"/>
              <a:ext cx="181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54" name="AutoShape 114"/>
            <p:cNvSpPr>
              <a:spLocks noChangeArrowheads="1"/>
            </p:cNvSpPr>
            <p:nvPr/>
          </p:nvSpPr>
          <p:spPr bwMode="auto">
            <a:xfrm>
              <a:off x="3085" y="2360"/>
              <a:ext cx="227" cy="4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55" name="AutoShape 115"/>
            <p:cNvSpPr>
              <a:spLocks noChangeArrowheads="1"/>
            </p:cNvSpPr>
            <p:nvPr/>
          </p:nvSpPr>
          <p:spPr bwMode="auto">
            <a:xfrm rot="5400000">
              <a:off x="3039" y="2452"/>
              <a:ext cx="137" cy="4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56" name="Line 116"/>
            <p:cNvSpPr>
              <a:spLocks noChangeShapeType="1"/>
            </p:cNvSpPr>
            <p:nvPr/>
          </p:nvSpPr>
          <p:spPr bwMode="auto">
            <a:xfrm flipV="1">
              <a:off x="3267" y="2496"/>
              <a:ext cx="45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7" name="AutoShape 117"/>
            <p:cNvSpPr>
              <a:spLocks noChangeArrowheads="1"/>
            </p:cNvSpPr>
            <p:nvPr/>
          </p:nvSpPr>
          <p:spPr bwMode="auto">
            <a:xfrm flipV="1">
              <a:off x="2632" y="2769"/>
              <a:ext cx="136" cy="4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58" name="Oval 105"/>
            <p:cNvSpPr>
              <a:spLocks noChangeArrowheads="1"/>
            </p:cNvSpPr>
            <p:nvPr/>
          </p:nvSpPr>
          <p:spPr bwMode="auto">
            <a:xfrm>
              <a:off x="3066" y="2723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59" name="Oval 104"/>
            <p:cNvSpPr>
              <a:spLocks noChangeArrowheads="1"/>
            </p:cNvSpPr>
            <p:nvPr/>
          </p:nvSpPr>
          <p:spPr bwMode="auto">
            <a:xfrm>
              <a:off x="2401" y="2723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60" name="AutoShape 134"/>
            <p:cNvSpPr>
              <a:spLocks noChangeArrowheads="1"/>
            </p:cNvSpPr>
            <p:nvPr/>
          </p:nvSpPr>
          <p:spPr bwMode="auto">
            <a:xfrm>
              <a:off x="2211" y="2296"/>
              <a:ext cx="770" cy="363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61" name="AutoShape 135"/>
            <p:cNvSpPr>
              <a:spLocks noChangeArrowheads="1"/>
            </p:cNvSpPr>
            <p:nvPr/>
          </p:nvSpPr>
          <p:spPr bwMode="auto">
            <a:xfrm rot="5400000">
              <a:off x="2913" y="2501"/>
              <a:ext cx="273" cy="4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62" name="AutoShape 136"/>
            <p:cNvSpPr>
              <a:spLocks noChangeArrowheads="1"/>
            </p:cNvSpPr>
            <p:nvPr/>
          </p:nvSpPr>
          <p:spPr bwMode="auto">
            <a:xfrm>
              <a:off x="2211" y="2296"/>
              <a:ext cx="680" cy="45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63" name="Line 137"/>
            <p:cNvSpPr>
              <a:spLocks noChangeShapeType="1"/>
            </p:cNvSpPr>
            <p:nvPr/>
          </p:nvSpPr>
          <p:spPr bwMode="auto">
            <a:xfrm>
              <a:off x="2211" y="2568"/>
              <a:ext cx="77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464" name="Group 211"/>
            <p:cNvGrpSpPr>
              <a:grpSpLocks/>
            </p:cNvGrpSpPr>
            <p:nvPr/>
          </p:nvGrpSpPr>
          <p:grpSpPr bwMode="auto">
            <a:xfrm>
              <a:off x="2187" y="2275"/>
              <a:ext cx="94" cy="363"/>
              <a:chOff x="1866" y="2272"/>
              <a:chExt cx="94" cy="363"/>
            </a:xfrm>
          </p:grpSpPr>
          <p:sp>
            <p:nvSpPr>
              <p:cNvPr id="14471" name="Line 138"/>
              <p:cNvSpPr>
                <a:spLocks noChangeShapeType="1"/>
              </p:cNvSpPr>
              <p:nvPr/>
            </p:nvSpPr>
            <p:spPr bwMode="auto">
              <a:xfrm flipH="1">
                <a:off x="1869" y="227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72" name="Line 140"/>
              <p:cNvSpPr>
                <a:spLocks noChangeShapeType="1"/>
              </p:cNvSpPr>
              <p:nvPr/>
            </p:nvSpPr>
            <p:spPr bwMode="auto">
              <a:xfrm>
                <a:off x="1866" y="227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465" name="Rectangle 233"/>
            <p:cNvSpPr>
              <a:spLocks noChangeArrowheads="1"/>
            </p:cNvSpPr>
            <p:nvPr/>
          </p:nvSpPr>
          <p:spPr bwMode="auto">
            <a:xfrm>
              <a:off x="4644" y="2514"/>
              <a:ext cx="177" cy="1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466" name="Line 234"/>
            <p:cNvSpPr>
              <a:spLocks noChangeShapeType="1"/>
            </p:cNvSpPr>
            <p:nvPr/>
          </p:nvSpPr>
          <p:spPr bwMode="auto">
            <a:xfrm>
              <a:off x="4644" y="2593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7" name="Text Box 235"/>
            <p:cNvSpPr txBox="1">
              <a:spLocks noChangeArrowheads="1"/>
            </p:cNvSpPr>
            <p:nvPr/>
          </p:nvSpPr>
          <p:spPr bwMode="auto">
            <a:xfrm>
              <a:off x="4644" y="2490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30</a:t>
              </a:r>
            </a:p>
          </p:txBody>
        </p:sp>
        <p:sp>
          <p:nvSpPr>
            <p:cNvPr id="14468" name="Text Box 236"/>
            <p:cNvSpPr txBox="1">
              <a:spLocks noChangeArrowheads="1"/>
            </p:cNvSpPr>
            <p:nvPr/>
          </p:nvSpPr>
          <p:spPr bwMode="auto">
            <a:xfrm>
              <a:off x="4606" y="2569"/>
              <a:ext cx="2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1202</a:t>
              </a:r>
            </a:p>
          </p:txBody>
        </p:sp>
        <p:sp>
          <p:nvSpPr>
            <p:cNvPr id="14469" name="Freeform 253"/>
            <p:cNvSpPr>
              <a:spLocks/>
            </p:cNvSpPr>
            <p:nvPr/>
          </p:nvSpPr>
          <p:spPr bwMode="auto">
            <a:xfrm>
              <a:off x="2517" y="2263"/>
              <a:ext cx="102" cy="33"/>
            </a:xfrm>
            <a:custGeom>
              <a:avLst/>
              <a:gdLst>
                <a:gd name="T0" fmla="*/ 0 w 102"/>
                <a:gd name="T1" fmla="*/ 33 h 33"/>
                <a:gd name="T2" fmla="*/ 30 w 102"/>
                <a:gd name="T3" fmla="*/ 3 h 33"/>
                <a:gd name="T4" fmla="*/ 102 w 102"/>
                <a:gd name="T5" fmla="*/ 3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33">
                  <a:moveTo>
                    <a:pt x="0" y="33"/>
                  </a:moveTo>
                  <a:cubicBezTo>
                    <a:pt x="7" y="23"/>
                    <a:pt x="15" y="5"/>
                    <a:pt x="30" y="3"/>
                  </a:cubicBezTo>
                  <a:cubicBezTo>
                    <a:pt x="53" y="0"/>
                    <a:pt x="91" y="11"/>
                    <a:pt x="102" y="3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0" name="AutoShape 258"/>
            <p:cNvSpPr>
              <a:spLocks noChangeArrowheads="1"/>
            </p:cNvSpPr>
            <p:nvPr/>
          </p:nvSpPr>
          <p:spPr bwMode="auto">
            <a:xfrm>
              <a:off x="817" y="2620"/>
              <a:ext cx="44" cy="3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37481" name="Group 265"/>
          <p:cNvGrpSpPr>
            <a:grpSpLocks/>
          </p:cNvGrpSpPr>
          <p:nvPr/>
        </p:nvGrpSpPr>
        <p:grpSpPr bwMode="auto">
          <a:xfrm>
            <a:off x="1230313" y="4581525"/>
            <a:ext cx="6645275" cy="1468438"/>
            <a:chOff x="775" y="2886"/>
            <a:chExt cx="4186" cy="925"/>
          </a:xfrm>
        </p:grpSpPr>
        <p:sp>
          <p:nvSpPr>
            <p:cNvPr id="14343" name="Text Box 247"/>
            <p:cNvSpPr txBox="1">
              <a:spLocks noChangeArrowheads="1"/>
            </p:cNvSpPr>
            <p:nvPr/>
          </p:nvSpPr>
          <p:spPr bwMode="auto">
            <a:xfrm>
              <a:off x="1610" y="288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/>
                <a:t>oder</a:t>
              </a:r>
            </a:p>
          </p:txBody>
        </p:sp>
        <p:grpSp>
          <p:nvGrpSpPr>
            <p:cNvPr id="14344" name="Group 251"/>
            <p:cNvGrpSpPr>
              <a:grpSpLocks/>
            </p:cNvGrpSpPr>
            <p:nvPr/>
          </p:nvGrpSpPr>
          <p:grpSpPr bwMode="auto">
            <a:xfrm>
              <a:off x="4377" y="3248"/>
              <a:ext cx="539" cy="549"/>
              <a:chOff x="4404" y="3248"/>
              <a:chExt cx="512" cy="549"/>
            </a:xfrm>
          </p:grpSpPr>
          <p:sp>
            <p:nvSpPr>
              <p:cNvPr id="14393" name="AutoShape 148"/>
              <p:cNvSpPr>
                <a:spLocks noChangeArrowheads="1"/>
              </p:cNvSpPr>
              <p:nvPr/>
            </p:nvSpPr>
            <p:spPr bwMode="auto">
              <a:xfrm>
                <a:off x="4444" y="3248"/>
                <a:ext cx="433" cy="361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394" name="AutoShape 149"/>
              <p:cNvSpPr>
                <a:spLocks noChangeArrowheads="1"/>
              </p:cNvSpPr>
              <p:nvPr/>
            </p:nvSpPr>
            <p:spPr bwMode="auto">
              <a:xfrm>
                <a:off x="4444" y="3609"/>
                <a:ext cx="433" cy="8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395" name="AutoShape 150"/>
              <p:cNvSpPr>
                <a:spLocks noChangeArrowheads="1"/>
              </p:cNvSpPr>
              <p:nvPr/>
            </p:nvSpPr>
            <p:spPr bwMode="auto">
              <a:xfrm>
                <a:off x="4483" y="3488"/>
                <a:ext cx="355" cy="4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396" name="Rectangle 151"/>
              <p:cNvSpPr>
                <a:spLocks noChangeArrowheads="1"/>
              </p:cNvSpPr>
              <p:nvPr/>
            </p:nvSpPr>
            <p:spPr bwMode="auto">
              <a:xfrm>
                <a:off x="4483" y="3289"/>
                <a:ext cx="355" cy="1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397" name="AutoShape 152"/>
              <p:cNvSpPr>
                <a:spLocks noChangeArrowheads="1"/>
              </p:cNvSpPr>
              <p:nvPr/>
            </p:nvSpPr>
            <p:spPr bwMode="auto">
              <a:xfrm>
                <a:off x="4798" y="3689"/>
                <a:ext cx="39" cy="10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398" name="AutoShape 153"/>
              <p:cNvSpPr>
                <a:spLocks noChangeArrowheads="1"/>
              </p:cNvSpPr>
              <p:nvPr/>
            </p:nvSpPr>
            <p:spPr bwMode="auto">
              <a:xfrm>
                <a:off x="4838" y="3689"/>
                <a:ext cx="39" cy="10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399" name="AutoShape 154"/>
              <p:cNvSpPr>
                <a:spLocks noChangeArrowheads="1"/>
              </p:cNvSpPr>
              <p:nvPr/>
            </p:nvSpPr>
            <p:spPr bwMode="auto">
              <a:xfrm>
                <a:off x="4483" y="3689"/>
                <a:ext cx="39" cy="10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400" name="AutoShape 155"/>
              <p:cNvSpPr>
                <a:spLocks noChangeArrowheads="1"/>
              </p:cNvSpPr>
              <p:nvPr/>
            </p:nvSpPr>
            <p:spPr bwMode="auto">
              <a:xfrm>
                <a:off x="4444" y="3689"/>
                <a:ext cx="39" cy="10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401" name="Oval 156"/>
              <p:cNvSpPr>
                <a:spLocks noChangeArrowheads="1"/>
              </p:cNvSpPr>
              <p:nvPr/>
            </p:nvSpPr>
            <p:spPr bwMode="auto">
              <a:xfrm>
                <a:off x="4759" y="3610"/>
                <a:ext cx="78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402" name="Oval 157"/>
              <p:cNvSpPr>
                <a:spLocks noChangeArrowheads="1"/>
              </p:cNvSpPr>
              <p:nvPr/>
            </p:nvSpPr>
            <p:spPr bwMode="auto">
              <a:xfrm>
                <a:off x="4483" y="3610"/>
                <a:ext cx="78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403" name="AutoShape 158"/>
              <p:cNvSpPr>
                <a:spLocks noChangeArrowheads="1"/>
              </p:cNvSpPr>
              <p:nvPr/>
            </p:nvSpPr>
            <p:spPr bwMode="auto">
              <a:xfrm>
                <a:off x="4680" y="3409"/>
                <a:ext cx="146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404" name="Rectangle 159"/>
              <p:cNvSpPr>
                <a:spLocks noChangeArrowheads="1"/>
              </p:cNvSpPr>
              <p:nvPr/>
            </p:nvSpPr>
            <p:spPr bwMode="auto">
              <a:xfrm>
                <a:off x="4680" y="3488"/>
                <a:ext cx="158" cy="121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405" name="AutoShape 160"/>
              <p:cNvSpPr>
                <a:spLocks noChangeArrowheads="1"/>
              </p:cNvSpPr>
              <p:nvPr/>
            </p:nvSpPr>
            <p:spPr bwMode="auto">
              <a:xfrm>
                <a:off x="4877" y="3328"/>
                <a:ext cx="39" cy="80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4406" name="AutoShape 161"/>
              <p:cNvSpPr>
                <a:spLocks noChangeArrowheads="1"/>
              </p:cNvSpPr>
              <p:nvPr/>
            </p:nvSpPr>
            <p:spPr bwMode="auto">
              <a:xfrm>
                <a:off x="4404" y="3328"/>
                <a:ext cx="39" cy="80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14345" name="Line 162"/>
            <p:cNvSpPr>
              <a:spLocks noChangeShapeType="1"/>
            </p:cNvSpPr>
            <p:nvPr/>
          </p:nvSpPr>
          <p:spPr bwMode="auto">
            <a:xfrm>
              <a:off x="788" y="3811"/>
              <a:ext cx="4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46" name="AutoShape 165"/>
            <p:cNvSpPr>
              <a:spLocks noChangeArrowheads="1"/>
            </p:cNvSpPr>
            <p:nvPr/>
          </p:nvSpPr>
          <p:spPr bwMode="auto">
            <a:xfrm>
              <a:off x="799" y="3613"/>
              <a:ext cx="444" cy="7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47" name="AutoShape 166"/>
            <p:cNvSpPr>
              <a:spLocks noChangeArrowheads="1"/>
            </p:cNvSpPr>
            <p:nvPr/>
          </p:nvSpPr>
          <p:spPr bwMode="auto">
            <a:xfrm>
              <a:off x="799" y="3534"/>
              <a:ext cx="444" cy="7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48" name="Rectangle 167"/>
            <p:cNvSpPr>
              <a:spLocks noChangeArrowheads="1"/>
            </p:cNvSpPr>
            <p:nvPr/>
          </p:nvSpPr>
          <p:spPr bwMode="auto">
            <a:xfrm>
              <a:off x="799" y="3258"/>
              <a:ext cx="444" cy="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49" name="AutoShape 168"/>
            <p:cNvSpPr>
              <a:spLocks noChangeArrowheads="1"/>
            </p:cNvSpPr>
            <p:nvPr/>
          </p:nvSpPr>
          <p:spPr bwMode="auto">
            <a:xfrm>
              <a:off x="1154" y="3573"/>
              <a:ext cx="44" cy="3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50" name="AutoShape 170"/>
            <p:cNvSpPr>
              <a:spLocks noChangeArrowheads="1"/>
            </p:cNvSpPr>
            <p:nvPr/>
          </p:nvSpPr>
          <p:spPr bwMode="auto">
            <a:xfrm>
              <a:off x="1154" y="3652"/>
              <a:ext cx="89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51" name="AutoShape 171"/>
            <p:cNvSpPr>
              <a:spLocks noChangeArrowheads="1"/>
            </p:cNvSpPr>
            <p:nvPr/>
          </p:nvSpPr>
          <p:spPr bwMode="auto">
            <a:xfrm>
              <a:off x="799" y="3652"/>
              <a:ext cx="89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52" name="AutoShape 172"/>
            <p:cNvSpPr>
              <a:spLocks noChangeArrowheads="1"/>
            </p:cNvSpPr>
            <p:nvPr/>
          </p:nvSpPr>
          <p:spPr bwMode="auto">
            <a:xfrm>
              <a:off x="932" y="3613"/>
              <a:ext cx="178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53" name="AutoShape 173"/>
            <p:cNvSpPr>
              <a:spLocks noChangeArrowheads="1"/>
            </p:cNvSpPr>
            <p:nvPr/>
          </p:nvSpPr>
          <p:spPr bwMode="auto">
            <a:xfrm>
              <a:off x="799" y="3691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54" name="AutoShape 174"/>
            <p:cNvSpPr>
              <a:spLocks noChangeArrowheads="1"/>
            </p:cNvSpPr>
            <p:nvPr/>
          </p:nvSpPr>
          <p:spPr bwMode="auto">
            <a:xfrm>
              <a:off x="843" y="3691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55" name="AutoShape 175"/>
            <p:cNvSpPr>
              <a:spLocks noChangeArrowheads="1"/>
            </p:cNvSpPr>
            <p:nvPr/>
          </p:nvSpPr>
          <p:spPr bwMode="auto">
            <a:xfrm>
              <a:off x="1198" y="3691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56" name="AutoShape 176"/>
            <p:cNvSpPr>
              <a:spLocks noChangeArrowheads="1"/>
            </p:cNvSpPr>
            <p:nvPr/>
          </p:nvSpPr>
          <p:spPr bwMode="auto">
            <a:xfrm>
              <a:off x="1154" y="3691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57" name="AutoShape 177"/>
            <p:cNvSpPr>
              <a:spLocks noChangeArrowheads="1"/>
            </p:cNvSpPr>
            <p:nvPr/>
          </p:nvSpPr>
          <p:spPr bwMode="auto">
            <a:xfrm>
              <a:off x="775" y="3243"/>
              <a:ext cx="487" cy="315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58" name="Line 178"/>
            <p:cNvSpPr>
              <a:spLocks noChangeShapeType="1"/>
            </p:cNvSpPr>
            <p:nvPr/>
          </p:nvSpPr>
          <p:spPr bwMode="auto">
            <a:xfrm>
              <a:off x="787" y="3400"/>
              <a:ext cx="4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9" name="Line 179"/>
            <p:cNvSpPr>
              <a:spLocks noChangeShapeType="1"/>
            </p:cNvSpPr>
            <p:nvPr/>
          </p:nvSpPr>
          <p:spPr bwMode="auto">
            <a:xfrm>
              <a:off x="920" y="3243"/>
              <a:ext cx="2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0" name="Line 180"/>
            <p:cNvSpPr>
              <a:spLocks noChangeShapeType="1"/>
            </p:cNvSpPr>
            <p:nvPr/>
          </p:nvSpPr>
          <p:spPr bwMode="auto">
            <a:xfrm>
              <a:off x="1230" y="3203"/>
              <a:ext cx="0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1" name="Line 181"/>
            <p:cNvSpPr>
              <a:spLocks noChangeShapeType="1"/>
            </p:cNvSpPr>
            <p:nvPr/>
          </p:nvSpPr>
          <p:spPr bwMode="auto">
            <a:xfrm>
              <a:off x="1141" y="3203"/>
              <a:ext cx="0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2" name="Line 182"/>
            <p:cNvSpPr>
              <a:spLocks noChangeShapeType="1"/>
            </p:cNvSpPr>
            <p:nvPr/>
          </p:nvSpPr>
          <p:spPr bwMode="auto">
            <a:xfrm>
              <a:off x="1141" y="3243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3" name="Line 183"/>
            <p:cNvSpPr>
              <a:spLocks noChangeShapeType="1"/>
            </p:cNvSpPr>
            <p:nvPr/>
          </p:nvSpPr>
          <p:spPr bwMode="auto">
            <a:xfrm>
              <a:off x="1141" y="3321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4" name="Line 184"/>
            <p:cNvSpPr>
              <a:spLocks noChangeShapeType="1"/>
            </p:cNvSpPr>
            <p:nvPr/>
          </p:nvSpPr>
          <p:spPr bwMode="auto">
            <a:xfrm>
              <a:off x="1141" y="3440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5" name="Line 185"/>
            <p:cNvSpPr>
              <a:spLocks noChangeShapeType="1"/>
            </p:cNvSpPr>
            <p:nvPr/>
          </p:nvSpPr>
          <p:spPr bwMode="auto">
            <a:xfrm>
              <a:off x="1141" y="3518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6" name="AutoShape 191"/>
            <p:cNvSpPr>
              <a:spLocks noChangeArrowheads="1"/>
            </p:cNvSpPr>
            <p:nvPr/>
          </p:nvSpPr>
          <p:spPr bwMode="auto">
            <a:xfrm>
              <a:off x="2082" y="3675"/>
              <a:ext cx="1270" cy="45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67" name="AutoShape 192"/>
            <p:cNvSpPr>
              <a:spLocks noChangeArrowheads="1"/>
            </p:cNvSpPr>
            <p:nvPr/>
          </p:nvSpPr>
          <p:spPr bwMode="auto">
            <a:xfrm>
              <a:off x="2037" y="3630"/>
              <a:ext cx="1043" cy="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68" name="Line 193"/>
            <p:cNvSpPr>
              <a:spLocks noChangeShapeType="1"/>
            </p:cNvSpPr>
            <p:nvPr/>
          </p:nvSpPr>
          <p:spPr bwMode="auto">
            <a:xfrm>
              <a:off x="2354" y="3630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9" name="Line 194"/>
            <p:cNvSpPr>
              <a:spLocks noChangeShapeType="1"/>
            </p:cNvSpPr>
            <p:nvPr/>
          </p:nvSpPr>
          <p:spPr bwMode="auto">
            <a:xfrm>
              <a:off x="2717" y="3630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0" name="AutoShape 195"/>
            <p:cNvSpPr>
              <a:spLocks noChangeArrowheads="1"/>
            </p:cNvSpPr>
            <p:nvPr/>
          </p:nvSpPr>
          <p:spPr bwMode="auto">
            <a:xfrm>
              <a:off x="3080" y="3494"/>
              <a:ext cx="272" cy="182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71" name="Line 196"/>
            <p:cNvSpPr>
              <a:spLocks noChangeShapeType="1"/>
            </p:cNvSpPr>
            <p:nvPr/>
          </p:nvSpPr>
          <p:spPr bwMode="auto">
            <a:xfrm>
              <a:off x="3307" y="3312"/>
              <a:ext cx="45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2" name="Rectangle 197"/>
            <p:cNvSpPr>
              <a:spLocks noChangeArrowheads="1"/>
            </p:cNvSpPr>
            <p:nvPr/>
          </p:nvSpPr>
          <p:spPr bwMode="auto">
            <a:xfrm>
              <a:off x="3126" y="3358"/>
              <a:ext cx="181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73" name="AutoShape 198"/>
            <p:cNvSpPr>
              <a:spLocks noChangeArrowheads="1"/>
            </p:cNvSpPr>
            <p:nvPr/>
          </p:nvSpPr>
          <p:spPr bwMode="auto">
            <a:xfrm>
              <a:off x="3080" y="3312"/>
              <a:ext cx="227" cy="4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74" name="AutoShape 199"/>
            <p:cNvSpPr>
              <a:spLocks noChangeArrowheads="1"/>
            </p:cNvSpPr>
            <p:nvPr/>
          </p:nvSpPr>
          <p:spPr bwMode="auto">
            <a:xfrm rot="5400000">
              <a:off x="3034" y="3404"/>
              <a:ext cx="137" cy="4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75" name="Line 200"/>
            <p:cNvSpPr>
              <a:spLocks noChangeShapeType="1"/>
            </p:cNvSpPr>
            <p:nvPr/>
          </p:nvSpPr>
          <p:spPr bwMode="auto">
            <a:xfrm flipV="1">
              <a:off x="3262" y="3448"/>
              <a:ext cx="45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6" name="AutoShape 201"/>
            <p:cNvSpPr>
              <a:spLocks noChangeArrowheads="1"/>
            </p:cNvSpPr>
            <p:nvPr/>
          </p:nvSpPr>
          <p:spPr bwMode="auto">
            <a:xfrm flipV="1">
              <a:off x="2627" y="3721"/>
              <a:ext cx="136" cy="4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77" name="Oval 202"/>
            <p:cNvSpPr>
              <a:spLocks noChangeArrowheads="1"/>
            </p:cNvSpPr>
            <p:nvPr/>
          </p:nvSpPr>
          <p:spPr bwMode="auto">
            <a:xfrm>
              <a:off x="3049" y="367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78" name="Oval 203"/>
            <p:cNvSpPr>
              <a:spLocks noChangeArrowheads="1"/>
            </p:cNvSpPr>
            <p:nvPr/>
          </p:nvSpPr>
          <p:spPr bwMode="auto">
            <a:xfrm>
              <a:off x="2399" y="367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79" name="AutoShape 204"/>
            <p:cNvSpPr>
              <a:spLocks noChangeArrowheads="1"/>
            </p:cNvSpPr>
            <p:nvPr/>
          </p:nvSpPr>
          <p:spPr bwMode="auto">
            <a:xfrm>
              <a:off x="1978" y="3248"/>
              <a:ext cx="998" cy="363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80" name="AutoShape 205"/>
            <p:cNvSpPr>
              <a:spLocks noChangeArrowheads="1"/>
            </p:cNvSpPr>
            <p:nvPr/>
          </p:nvSpPr>
          <p:spPr bwMode="auto">
            <a:xfrm rot="5400000">
              <a:off x="2908" y="3453"/>
              <a:ext cx="273" cy="4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81" name="AutoShape 206"/>
            <p:cNvSpPr>
              <a:spLocks noChangeArrowheads="1"/>
            </p:cNvSpPr>
            <p:nvPr/>
          </p:nvSpPr>
          <p:spPr bwMode="auto">
            <a:xfrm>
              <a:off x="1978" y="3248"/>
              <a:ext cx="908" cy="45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82" name="Line 207"/>
            <p:cNvSpPr>
              <a:spLocks noChangeShapeType="1"/>
            </p:cNvSpPr>
            <p:nvPr/>
          </p:nvSpPr>
          <p:spPr bwMode="auto">
            <a:xfrm>
              <a:off x="1978" y="3521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3" name="Line 208"/>
            <p:cNvSpPr>
              <a:spLocks noChangeShapeType="1"/>
            </p:cNvSpPr>
            <p:nvPr/>
          </p:nvSpPr>
          <p:spPr bwMode="auto">
            <a:xfrm flipH="1">
              <a:off x="1966" y="322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4" name="Line 209"/>
            <p:cNvSpPr>
              <a:spLocks noChangeShapeType="1"/>
            </p:cNvSpPr>
            <p:nvPr/>
          </p:nvSpPr>
          <p:spPr bwMode="auto">
            <a:xfrm>
              <a:off x="1963" y="322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5" name="Oval 212"/>
            <p:cNvSpPr>
              <a:spLocks noChangeArrowheads="1"/>
            </p:cNvSpPr>
            <p:nvPr/>
          </p:nvSpPr>
          <p:spPr bwMode="auto">
            <a:xfrm>
              <a:off x="2160" y="3675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86" name="Rectangle 241"/>
            <p:cNvSpPr>
              <a:spLocks noChangeArrowheads="1"/>
            </p:cNvSpPr>
            <p:nvPr/>
          </p:nvSpPr>
          <p:spPr bwMode="auto">
            <a:xfrm>
              <a:off x="2358" y="3339"/>
              <a:ext cx="177" cy="1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87" name="Line 242"/>
            <p:cNvSpPr>
              <a:spLocks noChangeShapeType="1"/>
            </p:cNvSpPr>
            <p:nvPr/>
          </p:nvSpPr>
          <p:spPr bwMode="auto">
            <a:xfrm>
              <a:off x="2358" y="3418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8" name="Text Box 243"/>
            <p:cNvSpPr txBox="1">
              <a:spLocks noChangeArrowheads="1"/>
            </p:cNvSpPr>
            <p:nvPr/>
          </p:nvSpPr>
          <p:spPr bwMode="auto">
            <a:xfrm>
              <a:off x="2348" y="3315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30</a:t>
              </a:r>
            </a:p>
          </p:txBody>
        </p:sp>
        <p:sp>
          <p:nvSpPr>
            <p:cNvPr id="14389" name="Text Box 244"/>
            <p:cNvSpPr txBox="1">
              <a:spLocks noChangeArrowheads="1"/>
            </p:cNvSpPr>
            <p:nvPr/>
          </p:nvSpPr>
          <p:spPr bwMode="auto">
            <a:xfrm>
              <a:off x="2326" y="3394"/>
              <a:ext cx="2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1202</a:t>
              </a:r>
            </a:p>
          </p:txBody>
        </p:sp>
        <p:sp>
          <p:nvSpPr>
            <p:cNvPr id="14390" name="Rectangle 246"/>
            <p:cNvSpPr>
              <a:spLocks noChangeArrowheads="1"/>
            </p:cNvSpPr>
            <p:nvPr/>
          </p:nvSpPr>
          <p:spPr bwMode="auto">
            <a:xfrm>
              <a:off x="975" y="3430"/>
              <a:ext cx="158" cy="12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91" name="Freeform 254"/>
            <p:cNvSpPr>
              <a:spLocks/>
            </p:cNvSpPr>
            <p:nvPr/>
          </p:nvSpPr>
          <p:spPr bwMode="auto">
            <a:xfrm>
              <a:off x="2426" y="3215"/>
              <a:ext cx="102" cy="33"/>
            </a:xfrm>
            <a:custGeom>
              <a:avLst/>
              <a:gdLst>
                <a:gd name="T0" fmla="*/ 0 w 102"/>
                <a:gd name="T1" fmla="*/ 33 h 33"/>
                <a:gd name="T2" fmla="*/ 30 w 102"/>
                <a:gd name="T3" fmla="*/ 3 h 33"/>
                <a:gd name="T4" fmla="*/ 102 w 102"/>
                <a:gd name="T5" fmla="*/ 3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33">
                  <a:moveTo>
                    <a:pt x="0" y="33"/>
                  </a:moveTo>
                  <a:cubicBezTo>
                    <a:pt x="7" y="23"/>
                    <a:pt x="15" y="5"/>
                    <a:pt x="30" y="3"/>
                  </a:cubicBezTo>
                  <a:cubicBezTo>
                    <a:pt x="53" y="0"/>
                    <a:pt x="91" y="11"/>
                    <a:pt x="102" y="3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92" name="AutoShape 259"/>
            <p:cNvSpPr>
              <a:spLocks noChangeArrowheads="1"/>
            </p:cNvSpPr>
            <p:nvPr/>
          </p:nvSpPr>
          <p:spPr bwMode="auto">
            <a:xfrm>
              <a:off x="848" y="3566"/>
              <a:ext cx="44" cy="3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4342" name="Rectangle 2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56100" y="6381750"/>
            <a:ext cx="3671888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Kennzeichnung von Straßenfahrzeugen Stückgut / Einkammerfahrzeuge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42988" y="1106488"/>
            <a:ext cx="6961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Fortführung der Kennzeichnung von Straßenfahrzeugen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 mit Warntafeln</a:t>
            </a:r>
          </a:p>
        </p:txBody>
      </p:sp>
      <p:grpSp>
        <p:nvGrpSpPr>
          <p:cNvPr id="157013" name="Group 341"/>
          <p:cNvGrpSpPr>
            <a:grpSpLocks/>
          </p:cNvGrpSpPr>
          <p:nvPr/>
        </p:nvGrpSpPr>
        <p:grpSpPr bwMode="auto">
          <a:xfrm>
            <a:off x="1042988" y="2276475"/>
            <a:ext cx="6792912" cy="1397000"/>
            <a:chOff x="657" y="1434"/>
            <a:chExt cx="4279" cy="880"/>
          </a:xfrm>
        </p:grpSpPr>
        <p:sp>
          <p:nvSpPr>
            <p:cNvPr id="15455" name="Text Box 51"/>
            <p:cNvSpPr txBox="1">
              <a:spLocks noChangeArrowheads="1"/>
            </p:cNvSpPr>
            <p:nvPr/>
          </p:nvSpPr>
          <p:spPr bwMode="auto">
            <a:xfrm>
              <a:off x="657" y="143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/>
                <a:t>Mehrkammerfahrzeuge</a:t>
              </a:r>
            </a:p>
          </p:txBody>
        </p:sp>
        <p:sp>
          <p:nvSpPr>
            <p:cNvPr id="15456" name="AutoShape 52"/>
            <p:cNvSpPr>
              <a:spLocks noChangeArrowheads="1"/>
            </p:cNvSpPr>
            <p:nvPr/>
          </p:nvSpPr>
          <p:spPr bwMode="auto">
            <a:xfrm>
              <a:off x="4419" y="1751"/>
              <a:ext cx="433" cy="361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57" name="AutoShape 53"/>
            <p:cNvSpPr>
              <a:spLocks noChangeArrowheads="1"/>
            </p:cNvSpPr>
            <p:nvPr/>
          </p:nvSpPr>
          <p:spPr bwMode="auto">
            <a:xfrm>
              <a:off x="4419" y="2112"/>
              <a:ext cx="433" cy="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58" name="AutoShape 54"/>
            <p:cNvSpPr>
              <a:spLocks noChangeArrowheads="1"/>
            </p:cNvSpPr>
            <p:nvPr/>
          </p:nvSpPr>
          <p:spPr bwMode="auto">
            <a:xfrm>
              <a:off x="4458" y="1991"/>
              <a:ext cx="355" cy="4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59" name="Rectangle 55"/>
            <p:cNvSpPr>
              <a:spLocks noChangeArrowheads="1"/>
            </p:cNvSpPr>
            <p:nvPr/>
          </p:nvSpPr>
          <p:spPr bwMode="auto">
            <a:xfrm>
              <a:off x="4458" y="1792"/>
              <a:ext cx="355" cy="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60" name="AutoShape 56"/>
            <p:cNvSpPr>
              <a:spLocks noChangeArrowheads="1"/>
            </p:cNvSpPr>
            <p:nvPr/>
          </p:nvSpPr>
          <p:spPr bwMode="auto">
            <a:xfrm>
              <a:off x="4773" y="2192"/>
              <a:ext cx="39" cy="10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61" name="AutoShape 57"/>
            <p:cNvSpPr>
              <a:spLocks noChangeArrowheads="1"/>
            </p:cNvSpPr>
            <p:nvPr/>
          </p:nvSpPr>
          <p:spPr bwMode="auto">
            <a:xfrm>
              <a:off x="4813" y="2192"/>
              <a:ext cx="39" cy="10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62" name="AutoShape 58"/>
            <p:cNvSpPr>
              <a:spLocks noChangeArrowheads="1"/>
            </p:cNvSpPr>
            <p:nvPr/>
          </p:nvSpPr>
          <p:spPr bwMode="auto">
            <a:xfrm>
              <a:off x="4458" y="2192"/>
              <a:ext cx="39" cy="10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63" name="AutoShape 59"/>
            <p:cNvSpPr>
              <a:spLocks noChangeArrowheads="1"/>
            </p:cNvSpPr>
            <p:nvPr/>
          </p:nvSpPr>
          <p:spPr bwMode="auto">
            <a:xfrm>
              <a:off x="4419" y="2192"/>
              <a:ext cx="39" cy="10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64" name="Oval 60"/>
            <p:cNvSpPr>
              <a:spLocks noChangeArrowheads="1"/>
            </p:cNvSpPr>
            <p:nvPr/>
          </p:nvSpPr>
          <p:spPr bwMode="auto">
            <a:xfrm>
              <a:off x="4734" y="2113"/>
              <a:ext cx="78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65" name="Oval 61"/>
            <p:cNvSpPr>
              <a:spLocks noChangeArrowheads="1"/>
            </p:cNvSpPr>
            <p:nvPr/>
          </p:nvSpPr>
          <p:spPr bwMode="auto">
            <a:xfrm>
              <a:off x="4458" y="2113"/>
              <a:ext cx="78" cy="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66" name="AutoShape 62"/>
            <p:cNvSpPr>
              <a:spLocks noChangeArrowheads="1"/>
            </p:cNvSpPr>
            <p:nvPr/>
          </p:nvSpPr>
          <p:spPr bwMode="auto">
            <a:xfrm>
              <a:off x="4655" y="1912"/>
              <a:ext cx="146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467" name="AutoShape 63"/>
            <p:cNvSpPr>
              <a:spLocks noChangeArrowheads="1"/>
            </p:cNvSpPr>
            <p:nvPr/>
          </p:nvSpPr>
          <p:spPr bwMode="auto">
            <a:xfrm>
              <a:off x="4852" y="1831"/>
              <a:ext cx="39" cy="8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68" name="AutoShape 64"/>
            <p:cNvSpPr>
              <a:spLocks noChangeArrowheads="1"/>
            </p:cNvSpPr>
            <p:nvPr/>
          </p:nvSpPr>
          <p:spPr bwMode="auto">
            <a:xfrm>
              <a:off x="4379" y="1831"/>
              <a:ext cx="39" cy="8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69" name="Line 65"/>
            <p:cNvSpPr>
              <a:spLocks noChangeShapeType="1"/>
            </p:cNvSpPr>
            <p:nvPr/>
          </p:nvSpPr>
          <p:spPr bwMode="auto">
            <a:xfrm>
              <a:off x="763" y="2314"/>
              <a:ext cx="4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0" name="AutoShape 66"/>
            <p:cNvSpPr>
              <a:spLocks noChangeArrowheads="1"/>
            </p:cNvSpPr>
            <p:nvPr/>
          </p:nvSpPr>
          <p:spPr bwMode="auto">
            <a:xfrm>
              <a:off x="774" y="2116"/>
              <a:ext cx="444" cy="7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71" name="AutoShape 67"/>
            <p:cNvSpPr>
              <a:spLocks noChangeArrowheads="1"/>
            </p:cNvSpPr>
            <p:nvPr/>
          </p:nvSpPr>
          <p:spPr bwMode="auto">
            <a:xfrm>
              <a:off x="774" y="2037"/>
              <a:ext cx="444" cy="7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72" name="Rectangle 68"/>
            <p:cNvSpPr>
              <a:spLocks noChangeArrowheads="1"/>
            </p:cNvSpPr>
            <p:nvPr/>
          </p:nvSpPr>
          <p:spPr bwMode="auto">
            <a:xfrm>
              <a:off x="774" y="1761"/>
              <a:ext cx="444" cy="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73" name="AutoShape 69"/>
            <p:cNvSpPr>
              <a:spLocks noChangeArrowheads="1"/>
            </p:cNvSpPr>
            <p:nvPr/>
          </p:nvSpPr>
          <p:spPr bwMode="auto">
            <a:xfrm>
              <a:off x="1129" y="2076"/>
              <a:ext cx="44" cy="3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74" name="AutoShape 70"/>
            <p:cNvSpPr>
              <a:spLocks noChangeArrowheads="1"/>
            </p:cNvSpPr>
            <p:nvPr/>
          </p:nvSpPr>
          <p:spPr bwMode="auto">
            <a:xfrm>
              <a:off x="818" y="2076"/>
              <a:ext cx="44" cy="3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75" name="AutoShape 71"/>
            <p:cNvSpPr>
              <a:spLocks noChangeArrowheads="1"/>
            </p:cNvSpPr>
            <p:nvPr/>
          </p:nvSpPr>
          <p:spPr bwMode="auto">
            <a:xfrm>
              <a:off x="1129" y="2155"/>
              <a:ext cx="89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76" name="AutoShape 72"/>
            <p:cNvSpPr>
              <a:spLocks noChangeArrowheads="1"/>
            </p:cNvSpPr>
            <p:nvPr/>
          </p:nvSpPr>
          <p:spPr bwMode="auto">
            <a:xfrm>
              <a:off x="774" y="2155"/>
              <a:ext cx="89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77" name="AutoShape 73"/>
            <p:cNvSpPr>
              <a:spLocks noChangeArrowheads="1"/>
            </p:cNvSpPr>
            <p:nvPr/>
          </p:nvSpPr>
          <p:spPr bwMode="auto">
            <a:xfrm>
              <a:off x="907" y="2116"/>
              <a:ext cx="178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78" name="AutoShape 74"/>
            <p:cNvSpPr>
              <a:spLocks noChangeArrowheads="1"/>
            </p:cNvSpPr>
            <p:nvPr/>
          </p:nvSpPr>
          <p:spPr bwMode="auto">
            <a:xfrm>
              <a:off x="774" y="2194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79" name="AutoShape 75"/>
            <p:cNvSpPr>
              <a:spLocks noChangeArrowheads="1"/>
            </p:cNvSpPr>
            <p:nvPr/>
          </p:nvSpPr>
          <p:spPr bwMode="auto">
            <a:xfrm>
              <a:off x="818" y="2194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80" name="AutoShape 76"/>
            <p:cNvSpPr>
              <a:spLocks noChangeArrowheads="1"/>
            </p:cNvSpPr>
            <p:nvPr/>
          </p:nvSpPr>
          <p:spPr bwMode="auto">
            <a:xfrm>
              <a:off x="1173" y="2194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81" name="AutoShape 77"/>
            <p:cNvSpPr>
              <a:spLocks noChangeArrowheads="1"/>
            </p:cNvSpPr>
            <p:nvPr/>
          </p:nvSpPr>
          <p:spPr bwMode="auto">
            <a:xfrm>
              <a:off x="1129" y="2194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82" name="AutoShape 78"/>
            <p:cNvSpPr>
              <a:spLocks noChangeArrowheads="1"/>
            </p:cNvSpPr>
            <p:nvPr/>
          </p:nvSpPr>
          <p:spPr bwMode="auto">
            <a:xfrm>
              <a:off x="750" y="1746"/>
              <a:ext cx="487" cy="315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83" name="Line 79"/>
            <p:cNvSpPr>
              <a:spLocks noChangeShapeType="1"/>
            </p:cNvSpPr>
            <p:nvPr/>
          </p:nvSpPr>
          <p:spPr bwMode="auto">
            <a:xfrm>
              <a:off x="762" y="1903"/>
              <a:ext cx="4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4" name="Line 80"/>
            <p:cNvSpPr>
              <a:spLocks noChangeShapeType="1"/>
            </p:cNvSpPr>
            <p:nvPr/>
          </p:nvSpPr>
          <p:spPr bwMode="auto">
            <a:xfrm>
              <a:off x="895" y="1746"/>
              <a:ext cx="2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5" name="Line 81"/>
            <p:cNvSpPr>
              <a:spLocks noChangeShapeType="1"/>
            </p:cNvSpPr>
            <p:nvPr/>
          </p:nvSpPr>
          <p:spPr bwMode="auto">
            <a:xfrm>
              <a:off x="1205" y="1706"/>
              <a:ext cx="0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6" name="Line 82"/>
            <p:cNvSpPr>
              <a:spLocks noChangeShapeType="1"/>
            </p:cNvSpPr>
            <p:nvPr/>
          </p:nvSpPr>
          <p:spPr bwMode="auto">
            <a:xfrm>
              <a:off x="1116" y="1706"/>
              <a:ext cx="0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7" name="Line 83"/>
            <p:cNvSpPr>
              <a:spLocks noChangeShapeType="1"/>
            </p:cNvSpPr>
            <p:nvPr/>
          </p:nvSpPr>
          <p:spPr bwMode="auto">
            <a:xfrm>
              <a:off x="1116" y="1746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8" name="Line 84"/>
            <p:cNvSpPr>
              <a:spLocks noChangeShapeType="1"/>
            </p:cNvSpPr>
            <p:nvPr/>
          </p:nvSpPr>
          <p:spPr bwMode="auto">
            <a:xfrm>
              <a:off x="1116" y="1824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9" name="Line 85"/>
            <p:cNvSpPr>
              <a:spLocks noChangeShapeType="1"/>
            </p:cNvSpPr>
            <p:nvPr/>
          </p:nvSpPr>
          <p:spPr bwMode="auto">
            <a:xfrm>
              <a:off x="1116" y="1943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0" name="Line 86"/>
            <p:cNvSpPr>
              <a:spLocks noChangeShapeType="1"/>
            </p:cNvSpPr>
            <p:nvPr/>
          </p:nvSpPr>
          <p:spPr bwMode="auto">
            <a:xfrm>
              <a:off x="1116" y="2021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1" name="Rectangle 184"/>
            <p:cNvSpPr>
              <a:spLocks noChangeArrowheads="1"/>
            </p:cNvSpPr>
            <p:nvPr/>
          </p:nvSpPr>
          <p:spPr bwMode="auto">
            <a:xfrm>
              <a:off x="942" y="1933"/>
              <a:ext cx="158" cy="12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92" name="Rectangle 185"/>
            <p:cNvSpPr>
              <a:spLocks noChangeArrowheads="1"/>
            </p:cNvSpPr>
            <p:nvPr/>
          </p:nvSpPr>
          <p:spPr bwMode="auto">
            <a:xfrm>
              <a:off x="4649" y="1979"/>
              <a:ext cx="158" cy="12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93" name="AutoShape 188"/>
            <p:cNvSpPr>
              <a:spLocks noChangeArrowheads="1"/>
            </p:cNvSpPr>
            <p:nvPr/>
          </p:nvSpPr>
          <p:spPr bwMode="auto">
            <a:xfrm>
              <a:off x="1655" y="2160"/>
              <a:ext cx="681" cy="45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94" name="AutoShape 189"/>
            <p:cNvSpPr>
              <a:spLocks noChangeArrowheads="1"/>
            </p:cNvSpPr>
            <p:nvPr/>
          </p:nvSpPr>
          <p:spPr bwMode="auto">
            <a:xfrm>
              <a:off x="1610" y="2115"/>
              <a:ext cx="771" cy="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95" name="Line 190"/>
            <p:cNvSpPr>
              <a:spLocks noChangeShapeType="1"/>
            </p:cNvSpPr>
            <p:nvPr/>
          </p:nvSpPr>
          <p:spPr bwMode="auto">
            <a:xfrm>
              <a:off x="1758" y="211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6" name="Line 191"/>
            <p:cNvSpPr>
              <a:spLocks noChangeShapeType="1"/>
            </p:cNvSpPr>
            <p:nvPr/>
          </p:nvSpPr>
          <p:spPr bwMode="auto">
            <a:xfrm>
              <a:off x="2121" y="211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7" name="Oval 199"/>
            <p:cNvSpPr>
              <a:spLocks noChangeArrowheads="1"/>
            </p:cNvSpPr>
            <p:nvPr/>
          </p:nvSpPr>
          <p:spPr bwMode="auto">
            <a:xfrm>
              <a:off x="1973" y="2178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98" name="Oval 200"/>
            <p:cNvSpPr>
              <a:spLocks noChangeArrowheads="1"/>
            </p:cNvSpPr>
            <p:nvPr/>
          </p:nvSpPr>
          <p:spPr bwMode="auto">
            <a:xfrm>
              <a:off x="1800" y="2178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99" name="AutoShape 201"/>
            <p:cNvSpPr>
              <a:spLocks noChangeArrowheads="1"/>
            </p:cNvSpPr>
            <p:nvPr/>
          </p:nvSpPr>
          <p:spPr bwMode="auto">
            <a:xfrm>
              <a:off x="1671" y="1754"/>
              <a:ext cx="1959" cy="363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00" name="AutoShape 203"/>
            <p:cNvSpPr>
              <a:spLocks noChangeArrowheads="1"/>
            </p:cNvSpPr>
            <p:nvPr/>
          </p:nvSpPr>
          <p:spPr bwMode="auto">
            <a:xfrm>
              <a:off x="1671" y="1754"/>
              <a:ext cx="1730" cy="45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01" name="Line 204"/>
            <p:cNvSpPr>
              <a:spLocks noChangeShapeType="1"/>
            </p:cNvSpPr>
            <p:nvPr/>
          </p:nvSpPr>
          <p:spPr bwMode="auto">
            <a:xfrm>
              <a:off x="1671" y="2026"/>
              <a:ext cx="195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2" name="AutoShape 92"/>
            <p:cNvSpPr>
              <a:spLocks noChangeArrowheads="1"/>
            </p:cNvSpPr>
            <p:nvPr/>
          </p:nvSpPr>
          <p:spPr bwMode="auto">
            <a:xfrm>
              <a:off x="3061" y="2159"/>
              <a:ext cx="976" cy="4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03" name="AutoShape 93"/>
            <p:cNvSpPr>
              <a:spLocks noChangeArrowheads="1"/>
            </p:cNvSpPr>
            <p:nvPr/>
          </p:nvSpPr>
          <p:spPr bwMode="auto">
            <a:xfrm>
              <a:off x="3016" y="2115"/>
              <a:ext cx="738" cy="4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04" name="Line 95"/>
            <p:cNvSpPr>
              <a:spLocks noChangeShapeType="1"/>
            </p:cNvSpPr>
            <p:nvPr/>
          </p:nvSpPr>
          <p:spPr bwMode="auto">
            <a:xfrm>
              <a:off x="3402" y="2133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5" name="Oval 103"/>
            <p:cNvSpPr>
              <a:spLocks noChangeArrowheads="1"/>
            </p:cNvSpPr>
            <p:nvPr/>
          </p:nvSpPr>
          <p:spPr bwMode="auto">
            <a:xfrm>
              <a:off x="3746" y="2178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06" name="Oval 104"/>
            <p:cNvSpPr>
              <a:spLocks noChangeArrowheads="1"/>
            </p:cNvSpPr>
            <p:nvPr/>
          </p:nvSpPr>
          <p:spPr bwMode="auto">
            <a:xfrm>
              <a:off x="3264" y="2178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15507" name="Group 250"/>
            <p:cNvGrpSpPr>
              <a:grpSpLocks/>
            </p:cNvGrpSpPr>
            <p:nvPr/>
          </p:nvGrpSpPr>
          <p:grpSpPr bwMode="auto">
            <a:xfrm>
              <a:off x="3696" y="1752"/>
              <a:ext cx="363" cy="427"/>
              <a:chOff x="3707" y="1815"/>
              <a:chExt cx="330" cy="364"/>
            </a:xfrm>
          </p:grpSpPr>
          <p:sp>
            <p:nvSpPr>
              <p:cNvPr id="15541" name="AutoShape 96"/>
              <p:cNvSpPr>
                <a:spLocks noChangeArrowheads="1"/>
              </p:cNvSpPr>
              <p:nvPr/>
            </p:nvSpPr>
            <p:spPr bwMode="auto">
              <a:xfrm>
                <a:off x="3765" y="1997"/>
                <a:ext cx="272" cy="182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542" name="Line 97"/>
              <p:cNvSpPr>
                <a:spLocks noChangeShapeType="1"/>
              </p:cNvSpPr>
              <p:nvPr/>
            </p:nvSpPr>
            <p:spPr bwMode="auto">
              <a:xfrm>
                <a:off x="3992" y="1815"/>
                <a:ext cx="45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43" name="Rectangle 98"/>
              <p:cNvSpPr>
                <a:spLocks noChangeArrowheads="1"/>
              </p:cNvSpPr>
              <p:nvPr/>
            </p:nvSpPr>
            <p:spPr bwMode="auto">
              <a:xfrm>
                <a:off x="3811" y="1861"/>
                <a:ext cx="181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544" name="AutoShape 99"/>
              <p:cNvSpPr>
                <a:spLocks noChangeArrowheads="1"/>
              </p:cNvSpPr>
              <p:nvPr/>
            </p:nvSpPr>
            <p:spPr bwMode="auto">
              <a:xfrm>
                <a:off x="3765" y="1815"/>
                <a:ext cx="227" cy="46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545" name="AutoShape 100"/>
              <p:cNvSpPr>
                <a:spLocks noChangeArrowheads="1"/>
              </p:cNvSpPr>
              <p:nvPr/>
            </p:nvSpPr>
            <p:spPr bwMode="auto">
              <a:xfrm rot="5400000">
                <a:off x="3719" y="1907"/>
                <a:ext cx="137" cy="46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546" name="Line 101"/>
              <p:cNvSpPr>
                <a:spLocks noChangeShapeType="1"/>
              </p:cNvSpPr>
              <p:nvPr/>
            </p:nvSpPr>
            <p:spPr bwMode="auto">
              <a:xfrm flipV="1">
                <a:off x="3947" y="1951"/>
                <a:ext cx="45" cy="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47" name="AutoShape 106"/>
              <p:cNvSpPr>
                <a:spLocks noChangeArrowheads="1"/>
              </p:cNvSpPr>
              <p:nvPr/>
            </p:nvSpPr>
            <p:spPr bwMode="auto">
              <a:xfrm rot="5400000">
                <a:off x="3593" y="1956"/>
                <a:ext cx="273" cy="46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15508" name="AutoShape 231"/>
            <p:cNvSpPr>
              <a:spLocks noChangeArrowheads="1"/>
            </p:cNvSpPr>
            <p:nvPr/>
          </p:nvSpPr>
          <p:spPr bwMode="auto">
            <a:xfrm flipV="1">
              <a:off x="3379" y="2087"/>
              <a:ext cx="136" cy="4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09" name="Oval 232"/>
            <p:cNvSpPr>
              <a:spLocks noChangeArrowheads="1"/>
            </p:cNvSpPr>
            <p:nvPr/>
          </p:nvSpPr>
          <p:spPr bwMode="auto">
            <a:xfrm>
              <a:off x="3061" y="2178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10" name="Oval 238"/>
            <p:cNvSpPr>
              <a:spLocks noChangeArrowheads="1"/>
            </p:cNvSpPr>
            <p:nvPr/>
          </p:nvSpPr>
          <p:spPr bwMode="auto">
            <a:xfrm>
              <a:off x="2154" y="2178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15511" name="Group 240"/>
            <p:cNvGrpSpPr>
              <a:grpSpLocks/>
            </p:cNvGrpSpPr>
            <p:nvPr/>
          </p:nvGrpSpPr>
          <p:grpSpPr bwMode="auto">
            <a:xfrm>
              <a:off x="1646" y="1736"/>
              <a:ext cx="48" cy="363"/>
              <a:chOff x="1981" y="2910"/>
              <a:chExt cx="94" cy="363"/>
            </a:xfrm>
          </p:grpSpPr>
          <p:sp>
            <p:nvSpPr>
              <p:cNvPr id="15539" name="Line 241"/>
              <p:cNvSpPr>
                <a:spLocks noChangeShapeType="1"/>
              </p:cNvSpPr>
              <p:nvPr/>
            </p:nvSpPr>
            <p:spPr bwMode="auto">
              <a:xfrm flipH="1">
                <a:off x="1984" y="2910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40" name="Line 242"/>
              <p:cNvSpPr>
                <a:spLocks noChangeShapeType="1"/>
              </p:cNvSpPr>
              <p:nvPr/>
            </p:nvSpPr>
            <p:spPr bwMode="auto">
              <a:xfrm>
                <a:off x="1981" y="29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512" name="AutoShape 243"/>
            <p:cNvSpPr>
              <a:spLocks noChangeArrowheads="1"/>
            </p:cNvSpPr>
            <p:nvPr/>
          </p:nvSpPr>
          <p:spPr bwMode="auto">
            <a:xfrm>
              <a:off x="2529" y="2124"/>
              <a:ext cx="272" cy="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13" name="AutoShape 244"/>
            <p:cNvSpPr>
              <a:spLocks noChangeArrowheads="1"/>
            </p:cNvSpPr>
            <p:nvPr/>
          </p:nvSpPr>
          <p:spPr bwMode="auto">
            <a:xfrm flipV="1">
              <a:off x="2596" y="2160"/>
              <a:ext cx="136" cy="4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14" name="Freeform 246"/>
            <p:cNvSpPr>
              <a:spLocks/>
            </p:cNvSpPr>
            <p:nvPr/>
          </p:nvSpPr>
          <p:spPr bwMode="auto">
            <a:xfrm>
              <a:off x="1884" y="1725"/>
              <a:ext cx="102" cy="33"/>
            </a:xfrm>
            <a:custGeom>
              <a:avLst/>
              <a:gdLst>
                <a:gd name="T0" fmla="*/ 0 w 102"/>
                <a:gd name="T1" fmla="*/ 33 h 33"/>
                <a:gd name="T2" fmla="*/ 30 w 102"/>
                <a:gd name="T3" fmla="*/ 3 h 33"/>
                <a:gd name="T4" fmla="*/ 102 w 102"/>
                <a:gd name="T5" fmla="*/ 3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33">
                  <a:moveTo>
                    <a:pt x="0" y="33"/>
                  </a:moveTo>
                  <a:cubicBezTo>
                    <a:pt x="7" y="23"/>
                    <a:pt x="15" y="5"/>
                    <a:pt x="30" y="3"/>
                  </a:cubicBezTo>
                  <a:cubicBezTo>
                    <a:pt x="53" y="0"/>
                    <a:pt x="91" y="11"/>
                    <a:pt x="102" y="3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15" name="Freeform 247"/>
            <p:cNvSpPr>
              <a:spLocks/>
            </p:cNvSpPr>
            <p:nvPr/>
          </p:nvSpPr>
          <p:spPr bwMode="auto">
            <a:xfrm>
              <a:off x="2200" y="1718"/>
              <a:ext cx="102" cy="33"/>
            </a:xfrm>
            <a:custGeom>
              <a:avLst/>
              <a:gdLst>
                <a:gd name="T0" fmla="*/ 0 w 102"/>
                <a:gd name="T1" fmla="*/ 33 h 33"/>
                <a:gd name="T2" fmla="*/ 30 w 102"/>
                <a:gd name="T3" fmla="*/ 3 h 33"/>
                <a:gd name="T4" fmla="*/ 102 w 102"/>
                <a:gd name="T5" fmla="*/ 3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33">
                  <a:moveTo>
                    <a:pt x="0" y="33"/>
                  </a:moveTo>
                  <a:cubicBezTo>
                    <a:pt x="7" y="23"/>
                    <a:pt x="15" y="5"/>
                    <a:pt x="30" y="3"/>
                  </a:cubicBezTo>
                  <a:cubicBezTo>
                    <a:pt x="53" y="0"/>
                    <a:pt x="91" y="11"/>
                    <a:pt x="102" y="3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16" name="Freeform 248"/>
            <p:cNvSpPr>
              <a:spLocks/>
            </p:cNvSpPr>
            <p:nvPr/>
          </p:nvSpPr>
          <p:spPr bwMode="auto">
            <a:xfrm>
              <a:off x="3061" y="1718"/>
              <a:ext cx="102" cy="33"/>
            </a:xfrm>
            <a:custGeom>
              <a:avLst/>
              <a:gdLst>
                <a:gd name="T0" fmla="*/ 0 w 102"/>
                <a:gd name="T1" fmla="*/ 33 h 33"/>
                <a:gd name="T2" fmla="*/ 30 w 102"/>
                <a:gd name="T3" fmla="*/ 3 h 33"/>
                <a:gd name="T4" fmla="*/ 102 w 102"/>
                <a:gd name="T5" fmla="*/ 3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33">
                  <a:moveTo>
                    <a:pt x="0" y="33"/>
                  </a:moveTo>
                  <a:cubicBezTo>
                    <a:pt x="7" y="23"/>
                    <a:pt x="15" y="5"/>
                    <a:pt x="30" y="3"/>
                  </a:cubicBezTo>
                  <a:cubicBezTo>
                    <a:pt x="53" y="0"/>
                    <a:pt x="91" y="11"/>
                    <a:pt x="102" y="3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17" name="Freeform 249"/>
            <p:cNvSpPr>
              <a:spLocks/>
            </p:cNvSpPr>
            <p:nvPr/>
          </p:nvSpPr>
          <p:spPr bwMode="auto">
            <a:xfrm>
              <a:off x="2653" y="1718"/>
              <a:ext cx="102" cy="33"/>
            </a:xfrm>
            <a:custGeom>
              <a:avLst/>
              <a:gdLst>
                <a:gd name="T0" fmla="*/ 0 w 102"/>
                <a:gd name="T1" fmla="*/ 33 h 33"/>
                <a:gd name="T2" fmla="*/ 30 w 102"/>
                <a:gd name="T3" fmla="*/ 3 h 33"/>
                <a:gd name="T4" fmla="*/ 102 w 102"/>
                <a:gd name="T5" fmla="*/ 3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33">
                  <a:moveTo>
                    <a:pt x="0" y="33"/>
                  </a:moveTo>
                  <a:cubicBezTo>
                    <a:pt x="7" y="23"/>
                    <a:pt x="15" y="5"/>
                    <a:pt x="30" y="3"/>
                  </a:cubicBezTo>
                  <a:cubicBezTo>
                    <a:pt x="53" y="0"/>
                    <a:pt x="91" y="11"/>
                    <a:pt x="102" y="3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18" name="AutoShape 251"/>
            <p:cNvSpPr>
              <a:spLocks noChangeArrowheads="1"/>
            </p:cNvSpPr>
            <p:nvPr/>
          </p:nvSpPr>
          <p:spPr bwMode="auto">
            <a:xfrm>
              <a:off x="3797" y="2160"/>
              <a:ext cx="272" cy="4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19" name="Rectangle 263"/>
            <p:cNvSpPr>
              <a:spLocks noChangeArrowheads="1"/>
            </p:cNvSpPr>
            <p:nvPr/>
          </p:nvSpPr>
          <p:spPr bwMode="auto">
            <a:xfrm>
              <a:off x="2198" y="1842"/>
              <a:ext cx="177" cy="1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20" name="Line 264"/>
            <p:cNvSpPr>
              <a:spLocks noChangeShapeType="1"/>
            </p:cNvSpPr>
            <p:nvPr/>
          </p:nvSpPr>
          <p:spPr bwMode="auto">
            <a:xfrm>
              <a:off x="2198" y="1921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1" name="Text Box 265"/>
            <p:cNvSpPr txBox="1">
              <a:spLocks noChangeArrowheads="1"/>
            </p:cNvSpPr>
            <p:nvPr/>
          </p:nvSpPr>
          <p:spPr bwMode="auto">
            <a:xfrm>
              <a:off x="2198" y="1818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30</a:t>
              </a:r>
            </a:p>
          </p:txBody>
        </p:sp>
        <p:sp>
          <p:nvSpPr>
            <p:cNvPr id="15522" name="Text Box 266"/>
            <p:cNvSpPr txBox="1">
              <a:spLocks noChangeArrowheads="1"/>
            </p:cNvSpPr>
            <p:nvPr/>
          </p:nvSpPr>
          <p:spPr bwMode="auto">
            <a:xfrm>
              <a:off x="2160" y="1903"/>
              <a:ext cx="2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1202</a:t>
              </a:r>
            </a:p>
          </p:txBody>
        </p:sp>
        <p:sp>
          <p:nvSpPr>
            <p:cNvPr id="15523" name="Rectangle 268"/>
            <p:cNvSpPr>
              <a:spLocks noChangeArrowheads="1"/>
            </p:cNvSpPr>
            <p:nvPr/>
          </p:nvSpPr>
          <p:spPr bwMode="auto">
            <a:xfrm>
              <a:off x="1790" y="1842"/>
              <a:ext cx="177" cy="1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24" name="Line 269"/>
            <p:cNvSpPr>
              <a:spLocks noChangeShapeType="1"/>
            </p:cNvSpPr>
            <p:nvPr/>
          </p:nvSpPr>
          <p:spPr bwMode="auto">
            <a:xfrm>
              <a:off x="1790" y="1921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5" name="Text Box 270"/>
            <p:cNvSpPr txBox="1">
              <a:spLocks noChangeArrowheads="1"/>
            </p:cNvSpPr>
            <p:nvPr/>
          </p:nvSpPr>
          <p:spPr bwMode="auto">
            <a:xfrm>
              <a:off x="1790" y="1818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33</a:t>
              </a:r>
            </a:p>
          </p:txBody>
        </p:sp>
        <p:sp>
          <p:nvSpPr>
            <p:cNvPr id="15526" name="Text Box 271"/>
            <p:cNvSpPr txBox="1">
              <a:spLocks noChangeArrowheads="1"/>
            </p:cNvSpPr>
            <p:nvPr/>
          </p:nvSpPr>
          <p:spPr bwMode="auto">
            <a:xfrm>
              <a:off x="1752" y="1897"/>
              <a:ext cx="26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1203</a:t>
              </a:r>
            </a:p>
          </p:txBody>
        </p:sp>
        <p:sp>
          <p:nvSpPr>
            <p:cNvPr id="15527" name="Rectangle 273"/>
            <p:cNvSpPr>
              <a:spLocks noChangeArrowheads="1"/>
            </p:cNvSpPr>
            <p:nvPr/>
          </p:nvSpPr>
          <p:spPr bwMode="auto">
            <a:xfrm>
              <a:off x="2561" y="1842"/>
              <a:ext cx="177" cy="1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28" name="Line 274"/>
            <p:cNvSpPr>
              <a:spLocks noChangeShapeType="1"/>
            </p:cNvSpPr>
            <p:nvPr/>
          </p:nvSpPr>
          <p:spPr bwMode="auto">
            <a:xfrm>
              <a:off x="2561" y="1921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9" name="Text Box 275"/>
            <p:cNvSpPr txBox="1">
              <a:spLocks noChangeArrowheads="1"/>
            </p:cNvSpPr>
            <p:nvPr/>
          </p:nvSpPr>
          <p:spPr bwMode="auto">
            <a:xfrm>
              <a:off x="2561" y="1824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33</a:t>
              </a:r>
            </a:p>
          </p:txBody>
        </p:sp>
        <p:sp>
          <p:nvSpPr>
            <p:cNvPr id="15530" name="Text Box 276"/>
            <p:cNvSpPr txBox="1">
              <a:spLocks noChangeArrowheads="1"/>
            </p:cNvSpPr>
            <p:nvPr/>
          </p:nvSpPr>
          <p:spPr bwMode="auto">
            <a:xfrm>
              <a:off x="2517" y="1897"/>
              <a:ext cx="26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1203</a:t>
              </a:r>
            </a:p>
          </p:txBody>
        </p:sp>
        <p:sp>
          <p:nvSpPr>
            <p:cNvPr id="15531" name="Rectangle 278"/>
            <p:cNvSpPr>
              <a:spLocks noChangeArrowheads="1"/>
            </p:cNvSpPr>
            <p:nvPr/>
          </p:nvSpPr>
          <p:spPr bwMode="auto">
            <a:xfrm>
              <a:off x="2924" y="1842"/>
              <a:ext cx="177" cy="1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32" name="Line 279"/>
            <p:cNvSpPr>
              <a:spLocks noChangeShapeType="1"/>
            </p:cNvSpPr>
            <p:nvPr/>
          </p:nvSpPr>
          <p:spPr bwMode="auto">
            <a:xfrm>
              <a:off x="2924" y="1921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33" name="Text Box 280"/>
            <p:cNvSpPr txBox="1">
              <a:spLocks noChangeArrowheads="1"/>
            </p:cNvSpPr>
            <p:nvPr/>
          </p:nvSpPr>
          <p:spPr bwMode="auto">
            <a:xfrm>
              <a:off x="2924" y="1818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30</a:t>
              </a:r>
            </a:p>
          </p:txBody>
        </p:sp>
        <p:sp>
          <p:nvSpPr>
            <p:cNvPr id="15534" name="Text Box 281"/>
            <p:cNvSpPr txBox="1">
              <a:spLocks noChangeArrowheads="1"/>
            </p:cNvSpPr>
            <p:nvPr/>
          </p:nvSpPr>
          <p:spPr bwMode="auto">
            <a:xfrm>
              <a:off x="2880" y="1903"/>
              <a:ext cx="2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1202</a:t>
              </a:r>
            </a:p>
          </p:txBody>
        </p:sp>
        <p:sp>
          <p:nvSpPr>
            <p:cNvPr id="15535" name="Rectangle 283"/>
            <p:cNvSpPr>
              <a:spLocks noChangeArrowheads="1"/>
            </p:cNvSpPr>
            <p:nvPr/>
          </p:nvSpPr>
          <p:spPr bwMode="auto">
            <a:xfrm>
              <a:off x="3287" y="1842"/>
              <a:ext cx="177" cy="1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536" name="Line 284"/>
            <p:cNvSpPr>
              <a:spLocks noChangeShapeType="1"/>
            </p:cNvSpPr>
            <p:nvPr/>
          </p:nvSpPr>
          <p:spPr bwMode="auto">
            <a:xfrm>
              <a:off x="3287" y="1921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37" name="Text Box 285"/>
            <p:cNvSpPr txBox="1">
              <a:spLocks noChangeArrowheads="1"/>
            </p:cNvSpPr>
            <p:nvPr/>
          </p:nvSpPr>
          <p:spPr bwMode="auto">
            <a:xfrm>
              <a:off x="3287" y="1818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33</a:t>
              </a:r>
            </a:p>
          </p:txBody>
        </p:sp>
        <p:sp>
          <p:nvSpPr>
            <p:cNvPr id="15538" name="Text Box 286"/>
            <p:cNvSpPr txBox="1">
              <a:spLocks noChangeArrowheads="1"/>
            </p:cNvSpPr>
            <p:nvPr/>
          </p:nvSpPr>
          <p:spPr bwMode="auto">
            <a:xfrm>
              <a:off x="3243" y="1897"/>
              <a:ext cx="26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1203</a:t>
              </a:r>
            </a:p>
          </p:txBody>
        </p:sp>
      </p:grpSp>
      <p:grpSp>
        <p:nvGrpSpPr>
          <p:cNvPr id="157014" name="Group 342"/>
          <p:cNvGrpSpPr>
            <a:grpSpLocks/>
          </p:cNvGrpSpPr>
          <p:nvPr/>
        </p:nvGrpSpPr>
        <p:grpSpPr bwMode="auto">
          <a:xfrm>
            <a:off x="1258888" y="4581525"/>
            <a:ext cx="6645275" cy="973138"/>
            <a:chOff x="793" y="2886"/>
            <a:chExt cx="4186" cy="613"/>
          </a:xfrm>
        </p:grpSpPr>
        <p:grpSp>
          <p:nvGrpSpPr>
            <p:cNvPr id="15366" name="Group 119"/>
            <p:cNvGrpSpPr>
              <a:grpSpLocks/>
            </p:cNvGrpSpPr>
            <p:nvPr/>
          </p:nvGrpSpPr>
          <p:grpSpPr bwMode="auto">
            <a:xfrm>
              <a:off x="4395" y="2934"/>
              <a:ext cx="539" cy="549"/>
              <a:chOff x="4404" y="3248"/>
              <a:chExt cx="512" cy="549"/>
            </a:xfrm>
          </p:grpSpPr>
          <p:sp>
            <p:nvSpPr>
              <p:cNvPr id="15441" name="AutoShape 120"/>
              <p:cNvSpPr>
                <a:spLocks noChangeArrowheads="1"/>
              </p:cNvSpPr>
              <p:nvPr/>
            </p:nvSpPr>
            <p:spPr bwMode="auto">
              <a:xfrm>
                <a:off x="4444" y="3248"/>
                <a:ext cx="433" cy="361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42" name="AutoShape 121"/>
              <p:cNvSpPr>
                <a:spLocks noChangeArrowheads="1"/>
              </p:cNvSpPr>
              <p:nvPr/>
            </p:nvSpPr>
            <p:spPr bwMode="auto">
              <a:xfrm>
                <a:off x="4444" y="3609"/>
                <a:ext cx="433" cy="8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43" name="AutoShape 122"/>
              <p:cNvSpPr>
                <a:spLocks noChangeArrowheads="1"/>
              </p:cNvSpPr>
              <p:nvPr/>
            </p:nvSpPr>
            <p:spPr bwMode="auto">
              <a:xfrm>
                <a:off x="4483" y="3488"/>
                <a:ext cx="355" cy="4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44" name="Rectangle 123"/>
              <p:cNvSpPr>
                <a:spLocks noChangeArrowheads="1"/>
              </p:cNvSpPr>
              <p:nvPr/>
            </p:nvSpPr>
            <p:spPr bwMode="auto">
              <a:xfrm>
                <a:off x="4483" y="3289"/>
                <a:ext cx="355" cy="1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45" name="AutoShape 124"/>
              <p:cNvSpPr>
                <a:spLocks noChangeArrowheads="1"/>
              </p:cNvSpPr>
              <p:nvPr/>
            </p:nvSpPr>
            <p:spPr bwMode="auto">
              <a:xfrm>
                <a:off x="4798" y="3689"/>
                <a:ext cx="39" cy="10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46" name="AutoShape 125"/>
              <p:cNvSpPr>
                <a:spLocks noChangeArrowheads="1"/>
              </p:cNvSpPr>
              <p:nvPr/>
            </p:nvSpPr>
            <p:spPr bwMode="auto">
              <a:xfrm>
                <a:off x="4838" y="3689"/>
                <a:ext cx="39" cy="10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47" name="AutoShape 126"/>
              <p:cNvSpPr>
                <a:spLocks noChangeArrowheads="1"/>
              </p:cNvSpPr>
              <p:nvPr/>
            </p:nvSpPr>
            <p:spPr bwMode="auto">
              <a:xfrm>
                <a:off x="4483" y="3689"/>
                <a:ext cx="39" cy="10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48" name="AutoShape 127"/>
              <p:cNvSpPr>
                <a:spLocks noChangeArrowheads="1"/>
              </p:cNvSpPr>
              <p:nvPr/>
            </p:nvSpPr>
            <p:spPr bwMode="auto">
              <a:xfrm>
                <a:off x="4444" y="3689"/>
                <a:ext cx="39" cy="108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49" name="Oval 128"/>
              <p:cNvSpPr>
                <a:spLocks noChangeArrowheads="1"/>
              </p:cNvSpPr>
              <p:nvPr/>
            </p:nvSpPr>
            <p:spPr bwMode="auto">
              <a:xfrm>
                <a:off x="4759" y="3610"/>
                <a:ext cx="78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50" name="Oval 129"/>
              <p:cNvSpPr>
                <a:spLocks noChangeArrowheads="1"/>
              </p:cNvSpPr>
              <p:nvPr/>
            </p:nvSpPr>
            <p:spPr bwMode="auto">
              <a:xfrm>
                <a:off x="4483" y="3610"/>
                <a:ext cx="78" cy="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51" name="AutoShape 130"/>
              <p:cNvSpPr>
                <a:spLocks noChangeArrowheads="1"/>
              </p:cNvSpPr>
              <p:nvPr/>
            </p:nvSpPr>
            <p:spPr bwMode="auto">
              <a:xfrm>
                <a:off x="4680" y="3409"/>
                <a:ext cx="146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52" name="Rectangle 131"/>
              <p:cNvSpPr>
                <a:spLocks noChangeArrowheads="1"/>
              </p:cNvSpPr>
              <p:nvPr/>
            </p:nvSpPr>
            <p:spPr bwMode="auto">
              <a:xfrm>
                <a:off x="4680" y="3488"/>
                <a:ext cx="158" cy="121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53" name="AutoShape 132"/>
              <p:cNvSpPr>
                <a:spLocks noChangeArrowheads="1"/>
              </p:cNvSpPr>
              <p:nvPr/>
            </p:nvSpPr>
            <p:spPr bwMode="auto">
              <a:xfrm>
                <a:off x="4877" y="3328"/>
                <a:ext cx="39" cy="80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454" name="AutoShape 133"/>
              <p:cNvSpPr>
                <a:spLocks noChangeArrowheads="1"/>
              </p:cNvSpPr>
              <p:nvPr/>
            </p:nvSpPr>
            <p:spPr bwMode="auto">
              <a:xfrm>
                <a:off x="4404" y="3328"/>
                <a:ext cx="39" cy="80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15367" name="Line 134"/>
            <p:cNvSpPr>
              <a:spLocks noChangeShapeType="1"/>
            </p:cNvSpPr>
            <p:nvPr/>
          </p:nvSpPr>
          <p:spPr bwMode="auto">
            <a:xfrm>
              <a:off x="806" y="3497"/>
              <a:ext cx="4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8" name="AutoShape 135"/>
            <p:cNvSpPr>
              <a:spLocks noChangeArrowheads="1"/>
            </p:cNvSpPr>
            <p:nvPr/>
          </p:nvSpPr>
          <p:spPr bwMode="auto">
            <a:xfrm>
              <a:off x="817" y="3299"/>
              <a:ext cx="444" cy="7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69" name="AutoShape 136"/>
            <p:cNvSpPr>
              <a:spLocks noChangeArrowheads="1"/>
            </p:cNvSpPr>
            <p:nvPr/>
          </p:nvSpPr>
          <p:spPr bwMode="auto">
            <a:xfrm>
              <a:off x="817" y="3220"/>
              <a:ext cx="444" cy="7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0" name="Rectangle 137"/>
            <p:cNvSpPr>
              <a:spLocks noChangeArrowheads="1"/>
            </p:cNvSpPr>
            <p:nvPr/>
          </p:nvSpPr>
          <p:spPr bwMode="auto">
            <a:xfrm>
              <a:off x="817" y="2944"/>
              <a:ext cx="444" cy="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1" name="AutoShape 138"/>
            <p:cNvSpPr>
              <a:spLocks noChangeArrowheads="1"/>
            </p:cNvSpPr>
            <p:nvPr/>
          </p:nvSpPr>
          <p:spPr bwMode="auto">
            <a:xfrm>
              <a:off x="1172" y="3259"/>
              <a:ext cx="44" cy="3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2" name="AutoShape 139"/>
            <p:cNvSpPr>
              <a:spLocks noChangeArrowheads="1"/>
            </p:cNvSpPr>
            <p:nvPr/>
          </p:nvSpPr>
          <p:spPr bwMode="auto">
            <a:xfrm>
              <a:off x="1172" y="3338"/>
              <a:ext cx="89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3" name="AutoShape 140"/>
            <p:cNvSpPr>
              <a:spLocks noChangeArrowheads="1"/>
            </p:cNvSpPr>
            <p:nvPr/>
          </p:nvSpPr>
          <p:spPr bwMode="auto">
            <a:xfrm>
              <a:off x="817" y="3338"/>
              <a:ext cx="89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4" name="AutoShape 141"/>
            <p:cNvSpPr>
              <a:spLocks noChangeArrowheads="1"/>
            </p:cNvSpPr>
            <p:nvPr/>
          </p:nvSpPr>
          <p:spPr bwMode="auto">
            <a:xfrm>
              <a:off x="950" y="3299"/>
              <a:ext cx="178" cy="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5" name="AutoShape 142"/>
            <p:cNvSpPr>
              <a:spLocks noChangeArrowheads="1"/>
            </p:cNvSpPr>
            <p:nvPr/>
          </p:nvSpPr>
          <p:spPr bwMode="auto">
            <a:xfrm>
              <a:off x="817" y="3377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6" name="AutoShape 143"/>
            <p:cNvSpPr>
              <a:spLocks noChangeArrowheads="1"/>
            </p:cNvSpPr>
            <p:nvPr/>
          </p:nvSpPr>
          <p:spPr bwMode="auto">
            <a:xfrm>
              <a:off x="861" y="3377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7" name="AutoShape 144"/>
            <p:cNvSpPr>
              <a:spLocks noChangeArrowheads="1"/>
            </p:cNvSpPr>
            <p:nvPr/>
          </p:nvSpPr>
          <p:spPr bwMode="auto">
            <a:xfrm>
              <a:off x="1216" y="3377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8" name="AutoShape 145"/>
            <p:cNvSpPr>
              <a:spLocks noChangeArrowheads="1"/>
            </p:cNvSpPr>
            <p:nvPr/>
          </p:nvSpPr>
          <p:spPr bwMode="auto">
            <a:xfrm>
              <a:off x="1172" y="3377"/>
              <a:ext cx="44" cy="10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79" name="AutoShape 146"/>
            <p:cNvSpPr>
              <a:spLocks noChangeArrowheads="1"/>
            </p:cNvSpPr>
            <p:nvPr/>
          </p:nvSpPr>
          <p:spPr bwMode="auto">
            <a:xfrm>
              <a:off x="793" y="2929"/>
              <a:ext cx="487" cy="315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80" name="Line 147"/>
            <p:cNvSpPr>
              <a:spLocks noChangeShapeType="1"/>
            </p:cNvSpPr>
            <p:nvPr/>
          </p:nvSpPr>
          <p:spPr bwMode="auto">
            <a:xfrm>
              <a:off x="805" y="3086"/>
              <a:ext cx="4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1" name="Line 148"/>
            <p:cNvSpPr>
              <a:spLocks noChangeShapeType="1"/>
            </p:cNvSpPr>
            <p:nvPr/>
          </p:nvSpPr>
          <p:spPr bwMode="auto">
            <a:xfrm>
              <a:off x="938" y="2929"/>
              <a:ext cx="2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2" name="Line 149"/>
            <p:cNvSpPr>
              <a:spLocks noChangeShapeType="1"/>
            </p:cNvSpPr>
            <p:nvPr/>
          </p:nvSpPr>
          <p:spPr bwMode="auto">
            <a:xfrm>
              <a:off x="1248" y="2889"/>
              <a:ext cx="0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3" name="Line 150"/>
            <p:cNvSpPr>
              <a:spLocks noChangeShapeType="1"/>
            </p:cNvSpPr>
            <p:nvPr/>
          </p:nvSpPr>
          <p:spPr bwMode="auto">
            <a:xfrm>
              <a:off x="1159" y="2889"/>
              <a:ext cx="0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4" name="Line 152"/>
            <p:cNvSpPr>
              <a:spLocks noChangeShapeType="1"/>
            </p:cNvSpPr>
            <p:nvPr/>
          </p:nvSpPr>
          <p:spPr bwMode="auto">
            <a:xfrm>
              <a:off x="1159" y="3007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5" name="Line 153"/>
            <p:cNvSpPr>
              <a:spLocks noChangeShapeType="1"/>
            </p:cNvSpPr>
            <p:nvPr/>
          </p:nvSpPr>
          <p:spPr bwMode="auto">
            <a:xfrm>
              <a:off x="1159" y="3126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6" name="Line 154"/>
            <p:cNvSpPr>
              <a:spLocks noChangeShapeType="1"/>
            </p:cNvSpPr>
            <p:nvPr/>
          </p:nvSpPr>
          <p:spPr bwMode="auto">
            <a:xfrm>
              <a:off x="1159" y="3204"/>
              <a:ext cx="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7" name="Rectangle 182"/>
            <p:cNvSpPr>
              <a:spLocks noChangeArrowheads="1"/>
            </p:cNvSpPr>
            <p:nvPr/>
          </p:nvSpPr>
          <p:spPr bwMode="auto">
            <a:xfrm>
              <a:off x="993" y="3116"/>
              <a:ext cx="158" cy="12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88" name="AutoShape 210"/>
            <p:cNvSpPr>
              <a:spLocks noChangeArrowheads="1"/>
            </p:cNvSpPr>
            <p:nvPr/>
          </p:nvSpPr>
          <p:spPr bwMode="auto">
            <a:xfrm>
              <a:off x="2994" y="3342"/>
              <a:ext cx="1101" cy="6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89" name="AutoShape 211"/>
            <p:cNvSpPr>
              <a:spLocks noChangeArrowheads="1"/>
            </p:cNvSpPr>
            <p:nvPr/>
          </p:nvSpPr>
          <p:spPr bwMode="auto">
            <a:xfrm>
              <a:off x="2949" y="3316"/>
              <a:ext cx="874" cy="4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90" name="Line 212"/>
            <p:cNvSpPr>
              <a:spLocks noChangeShapeType="1"/>
            </p:cNvSpPr>
            <p:nvPr/>
          </p:nvSpPr>
          <p:spPr bwMode="auto">
            <a:xfrm>
              <a:off x="3097" y="3316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1" name="Line 213"/>
            <p:cNvSpPr>
              <a:spLocks noChangeShapeType="1"/>
            </p:cNvSpPr>
            <p:nvPr/>
          </p:nvSpPr>
          <p:spPr bwMode="auto">
            <a:xfrm>
              <a:off x="3460" y="3316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2" name="AutoShape 214"/>
            <p:cNvSpPr>
              <a:spLocks noChangeArrowheads="1"/>
            </p:cNvSpPr>
            <p:nvPr/>
          </p:nvSpPr>
          <p:spPr bwMode="auto">
            <a:xfrm>
              <a:off x="3823" y="3180"/>
              <a:ext cx="272" cy="182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93" name="Line 215"/>
            <p:cNvSpPr>
              <a:spLocks noChangeShapeType="1"/>
            </p:cNvSpPr>
            <p:nvPr/>
          </p:nvSpPr>
          <p:spPr bwMode="auto">
            <a:xfrm>
              <a:off x="4050" y="2998"/>
              <a:ext cx="45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4" name="Rectangle 216"/>
            <p:cNvSpPr>
              <a:spLocks noChangeArrowheads="1"/>
            </p:cNvSpPr>
            <p:nvPr/>
          </p:nvSpPr>
          <p:spPr bwMode="auto">
            <a:xfrm>
              <a:off x="3869" y="3044"/>
              <a:ext cx="181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95" name="AutoShape 217"/>
            <p:cNvSpPr>
              <a:spLocks noChangeArrowheads="1"/>
            </p:cNvSpPr>
            <p:nvPr/>
          </p:nvSpPr>
          <p:spPr bwMode="auto">
            <a:xfrm>
              <a:off x="3823" y="2998"/>
              <a:ext cx="227" cy="4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96" name="AutoShape 218"/>
            <p:cNvSpPr>
              <a:spLocks noChangeArrowheads="1"/>
            </p:cNvSpPr>
            <p:nvPr/>
          </p:nvSpPr>
          <p:spPr bwMode="auto">
            <a:xfrm rot="5400000">
              <a:off x="3777" y="3090"/>
              <a:ext cx="137" cy="4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97" name="Line 219"/>
            <p:cNvSpPr>
              <a:spLocks noChangeShapeType="1"/>
            </p:cNvSpPr>
            <p:nvPr/>
          </p:nvSpPr>
          <p:spPr bwMode="auto">
            <a:xfrm flipV="1">
              <a:off x="4005" y="3134"/>
              <a:ext cx="45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8" name="AutoShape 220"/>
            <p:cNvSpPr>
              <a:spLocks noChangeArrowheads="1"/>
            </p:cNvSpPr>
            <p:nvPr/>
          </p:nvSpPr>
          <p:spPr bwMode="auto">
            <a:xfrm flipV="1">
              <a:off x="3370" y="3407"/>
              <a:ext cx="136" cy="4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99" name="Oval 221"/>
            <p:cNvSpPr>
              <a:spLocks noChangeArrowheads="1"/>
            </p:cNvSpPr>
            <p:nvPr/>
          </p:nvSpPr>
          <p:spPr bwMode="auto">
            <a:xfrm>
              <a:off x="3804" y="3361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0" name="Oval 222"/>
            <p:cNvSpPr>
              <a:spLocks noChangeArrowheads="1"/>
            </p:cNvSpPr>
            <p:nvPr/>
          </p:nvSpPr>
          <p:spPr bwMode="auto">
            <a:xfrm>
              <a:off x="3139" y="3361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1" name="AutoShape 223"/>
            <p:cNvSpPr>
              <a:spLocks noChangeArrowheads="1"/>
            </p:cNvSpPr>
            <p:nvPr/>
          </p:nvSpPr>
          <p:spPr bwMode="auto">
            <a:xfrm>
              <a:off x="2949" y="2934"/>
              <a:ext cx="770" cy="363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2" name="AutoShape 224"/>
            <p:cNvSpPr>
              <a:spLocks noChangeArrowheads="1"/>
            </p:cNvSpPr>
            <p:nvPr/>
          </p:nvSpPr>
          <p:spPr bwMode="auto">
            <a:xfrm rot="5400000">
              <a:off x="3651" y="3139"/>
              <a:ext cx="273" cy="4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3" name="AutoShape 225"/>
            <p:cNvSpPr>
              <a:spLocks noChangeArrowheads="1"/>
            </p:cNvSpPr>
            <p:nvPr/>
          </p:nvSpPr>
          <p:spPr bwMode="auto">
            <a:xfrm>
              <a:off x="2949" y="2934"/>
              <a:ext cx="680" cy="45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4" name="Line 226"/>
            <p:cNvSpPr>
              <a:spLocks noChangeShapeType="1"/>
            </p:cNvSpPr>
            <p:nvPr/>
          </p:nvSpPr>
          <p:spPr bwMode="auto">
            <a:xfrm>
              <a:off x="2949" y="3206"/>
              <a:ext cx="77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405" name="Group 227"/>
            <p:cNvGrpSpPr>
              <a:grpSpLocks/>
            </p:cNvGrpSpPr>
            <p:nvPr/>
          </p:nvGrpSpPr>
          <p:grpSpPr bwMode="auto">
            <a:xfrm>
              <a:off x="2925" y="2913"/>
              <a:ext cx="94" cy="363"/>
              <a:chOff x="1866" y="2272"/>
              <a:chExt cx="94" cy="363"/>
            </a:xfrm>
          </p:grpSpPr>
          <p:sp>
            <p:nvSpPr>
              <p:cNvPr id="15439" name="Line 228"/>
              <p:cNvSpPr>
                <a:spLocks noChangeShapeType="1"/>
              </p:cNvSpPr>
              <p:nvPr/>
            </p:nvSpPr>
            <p:spPr bwMode="auto">
              <a:xfrm flipH="1">
                <a:off x="1869" y="227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440" name="Line 229"/>
              <p:cNvSpPr>
                <a:spLocks noChangeShapeType="1"/>
              </p:cNvSpPr>
              <p:nvPr/>
            </p:nvSpPr>
            <p:spPr bwMode="auto">
              <a:xfrm>
                <a:off x="1866" y="227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406" name="Freeform 287"/>
            <p:cNvSpPr>
              <a:spLocks/>
            </p:cNvSpPr>
            <p:nvPr/>
          </p:nvSpPr>
          <p:spPr bwMode="auto">
            <a:xfrm>
              <a:off x="3243" y="2898"/>
              <a:ext cx="102" cy="33"/>
            </a:xfrm>
            <a:custGeom>
              <a:avLst/>
              <a:gdLst>
                <a:gd name="T0" fmla="*/ 0 w 102"/>
                <a:gd name="T1" fmla="*/ 33 h 33"/>
                <a:gd name="T2" fmla="*/ 30 w 102"/>
                <a:gd name="T3" fmla="*/ 3 h 33"/>
                <a:gd name="T4" fmla="*/ 102 w 102"/>
                <a:gd name="T5" fmla="*/ 3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33">
                  <a:moveTo>
                    <a:pt x="0" y="33"/>
                  </a:moveTo>
                  <a:cubicBezTo>
                    <a:pt x="7" y="23"/>
                    <a:pt x="15" y="5"/>
                    <a:pt x="30" y="3"/>
                  </a:cubicBezTo>
                  <a:cubicBezTo>
                    <a:pt x="53" y="0"/>
                    <a:pt x="91" y="11"/>
                    <a:pt x="102" y="3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7" name="Rectangle 289"/>
            <p:cNvSpPr>
              <a:spLocks noChangeArrowheads="1"/>
            </p:cNvSpPr>
            <p:nvPr/>
          </p:nvSpPr>
          <p:spPr bwMode="auto">
            <a:xfrm>
              <a:off x="3015" y="3022"/>
              <a:ext cx="177" cy="1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08" name="Line 290"/>
            <p:cNvSpPr>
              <a:spLocks noChangeShapeType="1"/>
            </p:cNvSpPr>
            <p:nvPr/>
          </p:nvSpPr>
          <p:spPr bwMode="auto">
            <a:xfrm>
              <a:off x="3015" y="3101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9" name="Text Box 291"/>
            <p:cNvSpPr txBox="1">
              <a:spLocks noChangeArrowheads="1"/>
            </p:cNvSpPr>
            <p:nvPr/>
          </p:nvSpPr>
          <p:spPr bwMode="auto">
            <a:xfrm>
              <a:off x="3015" y="2998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33</a:t>
              </a:r>
            </a:p>
          </p:txBody>
        </p:sp>
        <p:sp>
          <p:nvSpPr>
            <p:cNvPr id="15410" name="Text Box 292"/>
            <p:cNvSpPr txBox="1">
              <a:spLocks noChangeArrowheads="1"/>
            </p:cNvSpPr>
            <p:nvPr/>
          </p:nvSpPr>
          <p:spPr bwMode="auto">
            <a:xfrm>
              <a:off x="2971" y="3071"/>
              <a:ext cx="26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1203</a:t>
              </a:r>
            </a:p>
          </p:txBody>
        </p:sp>
        <p:sp>
          <p:nvSpPr>
            <p:cNvPr id="15411" name="Rectangle 294"/>
            <p:cNvSpPr>
              <a:spLocks noChangeArrowheads="1"/>
            </p:cNvSpPr>
            <p:nvPr/>
          </p:nvSpPr>
          <p:spPr bwMode="auto">
            <a:xfrm>
              <a:off x="3423" y="3022"/>
              <a:ext cx="177" cy="1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12" name="Line 295"/>
            <p:cNvSpPr>
              <a:spLocks noChangeShapeType="1"/>
            </p:cNvSpPr>
            <p:nvPr/>
          </p:nvSpPr>
          <p:spPr bwMode="auto">
            <a:xfrm>
              <a:off x="3423" y="3101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3" name="Text Box 296"/>
            <p:cNvSpPr txBox="1">
              <a:spLocks noChangeArrowheads="1"/>
            </p:cNvSpPr>
            <p:nvPr/>
          </p:nvSpPr>
          <p:spPr bwMode="auto">
            <a:xfrm>
              <a:off x="3423" y="2998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30</a:t>
              </a:r>
            </a:p>
          </p:txBody>
        </p:sp>
        <p:sp>
          <p:nvSpPr>
            <p:cNvPr id="15414" name="Text Box 297"/>
            <p:cNvSpPr txBox="1">
              <a:spLocks noChangeArrowheads="1"/>
            </p:cNvSpPr>
            <p:nvPr/>
          </p:nvSpPr>
          <p:spPr bwMode="auto">
            <a:xfrm>
              <a:off x="3379" y="3077"/>
              <a:ext cx="2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1202</a:t>
              </a:r>
            </a:p>
          </p:txBody>
        </p:sp>
        <p:sp>
          <p:nvSpPr>
            <p:cNvPr id="15415" name="AutoShape 300"/>
            <p:cNvSpPr>
              <a:spLocks noChangeArrowheads="1"/>
            </p:cNvSpPr>
            <p:nvPr/>
          </p:nvSpPr>
          <p:spPr bwMode="auto">
            <a:xfrm>
              <a:off x="1859" y="3333"/>
              <a:ext cx="783" cy="4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16" name="AutoShape 301"/>
            <p:cNvSpPr>
              <a:spLocks noChangeArrowheads="1"/>
            </p:cNvSpPr>
            <p:nvPr/>
          </p:nvSpPr>
          <p:spPr bwMode="auto">
            <a:xfrm>
              <a:off x="1826" y="3288"/>
              <a:ext cx="862" cy="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17" name="Line 302"/>
            <p:cNvSpPr>
              <a:spLocks noChangeShapeType="1"/>
            </p:cNvSpPr>
            <p:nvPr/>
          </p:nvSpPr>
          <p:spPr bwMode="auto">
            <a:xfrm>
              <a:off x="1998" y="3304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8" name="Line 303"/>
            <p:cNvSpPr>
              <a:spLocks noChangeShapeType="1"/>
            </p:cNvSpPr>
            <p:nvPr/>
          </p:nvSpPr>
          <p:spPr bwMode="auto">
            <a:xfrm>
              <a:off x="2361" y="3304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9" name="AutoShape 310"/>
            <p:cNvSpPr>
              <a:spLocks noChangeArrowheads="1"/>
            </p:cNvSpPr>
            <p:nvPr/>
          </p:nvSpPr>
          <p:spPr bwMode="auto">
            <a:xfrm flipV="1">
              <a:off x="2210" y="3379"/>
              <a:ext cx="136" cy="4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20" name="Oval 311"/>
            <p:cNvSpPr>
              <a:spLocks noChangeArrowheads="1"/>
            </p:cNvSpPr>
            <p:nvPr/>
          </p:nvSpPr>
          <p:spPr bwMode="auto">
            <a:xfrm>
              <a:off x="2461" y="3363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21" name="Oval 312"/>
            <p:cNvSpPr>
              <a:spLocks noChangeArrowheads="1"/>
            </p:cNvSpPr>
            <p:nvPr/>
          </p:nvSpPr>
          <p:spPr bwMode="auto">
            <a:xfrm>
              <a:off x="1962" y="3357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22" name="AutoShape 313"/>
            <p:cNvSpPr>
              <a:spLocks noChangeArrowheads="1"/>
            </p:cNvSpPr>
            <p:nvPr/>
          </p:nvSpPr>
          <p:spPr bwMode="auto">
            <a:xfrm>
              <a:off x="1871" y="2925"/>
              <a:ext cx="838" cy="363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23" name="AutoShape 315"/>
            <p:cNvSpPr>
              <a:spLocks noChangeArrowheads="1"/>
            </p:cNvSpPr>
            <p:nvPr/>
          </p:nvSpPr>
          <p:spPr bwMode="auto">
            <a:xfrm>
              <a:off x="1850" y="2922"/>
              <a:ext cx="680" cy="45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24" name="Line 316"/>
            <p:cNvSpPr>
              <a:spLocks noChangeShapeType="1"/>
            </p:cNvSpPr>
            <p:nvPr/>
          </p:nvSpPr>
          <p:spPr bwMode="auto">
            <a:xfrm>
              <a:off x="1886" y="3194"/>
              <a:ext cx="77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425" name="Group 317"/>
            <p:cNvGrpSpPr>
              <a:grpSpLocks/>
            </p:cNvGrpSpPr>
            <p:nvPr/>
          </p:nvGrpSpPr>
          <p:grpSpPr bwMode="auto">
            <a:xfrm>
              <a:off x="1843" y="2886"/>
              <a:ext cx="94" cy="363"/>
              <a:chOff x="1866" y="2272"/>
              <a:chExt cx="94" cy="363"/>
            </a:xfrm>
          </p:grpSpPr>
          <p:sp>
            <p:nvSpPr>
              <p:cNvPr id="15437" name="Line 318"/>
              <p:cNvSpPr>
                <a:spLocks noChangeShapeType="1"/>
              </p:cNvSpPr>
              <p:nvPr/>
            </p:nvSpPr>
            <p:spPr bwMode="auto">
              <a:xfrm flipH="1">
                <a:off x="1869" y="227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438" name="Line 319"/>
              <p:cNvSpPr>
                <a:spLocks noChangeShapeType="1"/>
              </p:cNvSpPr>
              <p:nvPr/>
            </p:nvSpPr>
            <p:spPr bwMode="auto">
              <a:xfrm>
                <a:off x="1866" y="227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426" name="Freeform 320"/>
            <p:cNvSpPr>
              <a:spLocks/>
            </p:cNvSpPr>
            <p:nvPr/>
          </p:nvSpPr>
          <p:spPr bwMode="auto">
            <a:xfrm>
              <a:off x="2144" y="2886"/>
              <a:ext cx="102" cy="33"/>
            </a:xfrm>
            <a:custGeom>
              <a:avLst/>
              <a:gdLst>
                <a:gd name="T0" fmla="*/ 0 w 102"/>
                <a:gd name="T1" fmla="*/ 33 h 33"/>
                <a:gd name="T2" fmla="*/ 30 w 102"/>
                <a:gd name="T3" fmla="*/ 3 h 33"/>
                <a:gd name="T4" fmla="*/ 102 w 102"/>
                <a:gd name="T5" fmla="*/ 3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33">
                  <a:moveTo>
                    <a:pt x="0" y="33"/>
                  </a:moveTo>
                  <a:cubicBezTo>
                    <a:pt x="7" y="23"/>
                    <a:pt x="15" y="5"/>
                    <a:pt x="30" y="3"/>
                  </a:cubicBezTo>
                  <a:cubicBezTo>
                    <a:pt x="53" y="0"/>
                    <a:pt x="91" y="11"/>
                    <a:pt x="102" y="3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7" name="Rectangle 322"/>
            <p:cNvSpPr>
              <a:spLocks noChangeArrowheads="1"/>
            </p:cNvSpPr>
            <p:nvPr/>
          </p:nvSpPr>
          <p:spPr bwMode="auto">
            <a:xfrm>
              <a:off x="1916" y="3010"/>
              <a:ext cx="177" cy="1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28" name="Line 323"/>
            <p:cNvSpPr>
              <a:spLocks noChangeShapeType="1"/>
            </p:cNvSpPr>
            <p:nvPr/>
          </p:nvSpPr>
          <p:spPr bwMode="auto">
            <a:xfrm>
              <a:off x="1916" y="3089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9" name="Text Box 324"/>
            <p:cNvSpPr txBox="1">
              <a:spLocks noChangeArrowheads="1"/>
            </p:cNvSpPr>
            <p:nvPr/>
          </p:nvSpPr>
          <p:spPr bwMode="auto">
            <a:xfrm>
              <a:off x="1916" y="2986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33</a:t>
              </a:r>
            </a:p>
          </p:txBody>
        </p:sp>
        <p:sp>
          <p:nvSpPr>
            <p:cNvPr id="15430" name="Text Box 325"/>
            <p:cNvSpPr txBox="1">
              <a:spLocks noChangeArrowheads="1"/>
            </p:cNvSpPr>
            <p:nvPr/>
          </p:nvSpPr>
          <p:spPr bwMode="auto">
            <a:xfrm>
              <a:off x="1882" y="3067"/>
              <a:ext cx="26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1203</a:t>
              </a:r>
            </a:p>
          </p:txBody>
        </p:sp>
        <p:sp>
          <p:nvSpPr>
            <p:cNvPr id="15431" name="Rectangle 327"/>
            <p:cNvSpPr>
              <a:spLocks noChangeArrowheads="1"/>
            </p:cNvSpPr>
            <p:nvPr/>
          </p:nvSpPr>
          <p:spPr bwMode="auto">
            <a:xfrm>
              <a:off x="2334" y="3022"/>
              <a:ext cx="177" cy="1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432" name="Line 328"/>
            <p:cNvSpPr>
              <a:spLocks noChangeShapeType="1"/>
            </p:cNvSpPr>
            <p:nvPr/>
          </p:nvSpPr>
          <p:spPr bwMode="auto">
            <a:xfrm>
              <a:off x="2334" y="3101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3" name="Text Box 329"/>
            <p:cNvSpPr txBox="1">
              <a:spLocks noChangeArrowheads="1"/>
            </p:cNvSpPr>
            <p:nvPr/>
          </p:nvSpPr>
          <p:spPr bwMode="auto">
            <a:xfrm>
              <a:off x="2334" y="2998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30</a:t>
              </a:r>
            </a:p>
          </p:txBody>
        </p:sp>
        <p:sp>
          <p:nvSpPr>
            <p:cNvPr id="15434" name="Text Box 330"/>
            <p:cNvSpPr txBox="1">
              <a:spLocks noChangeArrowheads="1"/>
            </p:cNvSpPr>
            <p:nvPr/>
          </p:nvSpPr>
          <p:spPr bwMode="auto">
            <a:xfrm>
              <a:off x="2296" y="3077"/>
              <a:ext cx="2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b="1"/>
                <a:t>1202</a:t>
              </a:r>
            </a:p>
          </p:txBody>
        </p:sp>
        <p:sp>
          <p:nvSpPr>
            <p:cNvPr id="15435" name="Line 332"/>
            <p:cNvSpPr>
              <a:spLocks noChangeShapeType="1"/>
            </p:cNvSpPr>
            <p:nvPr/>
          </p:nvSpPr>
          <p:spPr bwMode="auto">
            <a:xfrm flipV="1">
              <a:off x="2562" y="3339"/>
              <a:ext cx="409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6" name="AutoShape 338"/>
            <p:cNvSpPr>
              <a:spLocks noChangeArrowheads="1"/>
            </p:cNvSpPr>
            <p:nvPr/>
          </p:nvSpPr>
          <p:spPr bwMode="auto">
            <a:xfrm>
              <a:off x="866" y="3255"/>
              <a:ext cx="44" cy="3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365" name="Rectangle 3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76825" y="6308725"/>
            <a:ext cx="217963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Kennzeichnung Mehrkammerfahrzeuge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2916238" y="1106488"/>
            <a:ext cx="313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Gefahrklasseneinteilung</a:t>
            </a:r>
          </a:p>
        </p:txBody>
      </p:sp>
      <p:grpSp>
        <p:nvGrpSpPr>
          <p:cNvPr id="136242" name="Group 50"/>
          <p:cNvGrpSpPr>
            <a:grpSpLocks/>
          </p:cNvGrpSpPr>
          <p:nvPr/>
        </p:nvGrpSpPr>
        <p:grpSpPr bwMode="auto">
          <a:xfrm>
            <a:off x="900113" y="1485900"/>
            <a:ext cx="6378575" cy="1084263"/>
            <a:chOff x="567" y="936"/>
            <a:chExt cx="4018" cy="683"/>
          </a:xfrm>
        </p:grpSpPr>
        <p:sp>
          <p:nvSpPr>
            <p:cNvPr id="16414" name="Text Box 13"/>
            <p:cNvSpPr txBox="1">
              <a:spLocks noChangeArrowheads="1"/>
            </p:cNvSpPr>
            <p:nvPr/>
          </p:nvSpPr>
          <p:spPr bwMode="auto">
            <a:xfrm>
              <a:off x="567" y="945"/>
              <a:ext cx="401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 b="1"/>
                <a:t>Klasse 1 </a:t>
              </a:r>
              <a:r>
                <a:rPr lang="de-DE" altLang="de-DE" sz="1600"/>
                <a:t>    explosive Stoffe und Stoffe mit Explosivstoff</a:t>
              </a:r>
            </a:p>
            <a:p>
              <a:r>
                <a:rPr lang="de-DE" altLang="de-DE" sz="1600"/>
                <a:t>	    - Klasse 1 wird in 6 Unterklassen (1.1 bis 1.6) unterteilt -</a:t>
              </a:r>
            </a:p>
            <a:p>
              <a:r>
                <a:rPr lang="de-DE" altLang="de-DE" sz="1600" b="1"/>
                <a:t>Klasse 2</a:t>
              </a:r>
              <a:r>
                <a:rPr lang="de-DE" altLang="de-DE" sz="1600"/>
                <a:t>	    Gase</a:t>
              </a:r>
            </a:p>
            <a:p>
              <a:r>
                <a:rPr lang="de-DE" altLang="de-DE" sz="1600" b="1"/>
                <a:t>Klasse 3</a:t>
              </a:r>
              <a:r>
                <a:rPr lang="de-DE" altLang="de-DE" sz="1600"/>
                <a:t>	    entzündbare flüssige Stoffe</a:t>
              </a:r>
            </a:p>
          </p:txBody>
        </p:sp>
        <p:graphicFrame>
          <p:nvGraphicFramePr>
            <p:cNvPr id="16415" name="Object 18"/>
            <p:cNvGraphicFramePr>
              <a:graphicFrameLocks noChangeAspect="1"/>
            </p:cNvGraphicFramePr>
            <p:nvPr/>
          </p:nvGraphicFramePr>
          <p:xfrm>
            <a:off x="3873" y="936"/>
            <a:ext cx="242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6" name="CorelPhotoPaint.Image.7" r:id="rId3" imgW="1805743" imgH="1805743" progId="CorelPhotoPaint.Image.7">
                    <p:embed/>
                  </p:oleObj>
                </mc:Choice>
                <mc:Fallback>
                  <p:oleObj name="CorelPhotoPaint.Image.7" r:id="rId3" imgW="1805743" imgH="1805743" progId="CorelPhotoPaint.Image.7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3" y="936"/>
                          <a:ext cx="242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416" name="Picture 19" descr="nr021_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350"/>
              <a:ext cx="27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7" name="Picture 20" descr="nr03_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343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218" name="Group 26"/>
          <p:cNvGrpSpPr>
            <a:grpSpLocks/>
          </p:cNvGrpSpPr>
          <p:nvPr/>
        </p:nvGrpSpPr>
        <p:grpSpPr bwMode="auto">
          <a:xfrm>
            <a:off x="890588" y="2586038"/>
            <a:ext cx="7821612" cy="1069975"/>
            <a:chOff x="567" y="1797"/>
            <a:chExt cx="4927" cy="674"/>
          </a:xfrm>
        </p:grpSpPr>
        <p:sp>
          <p:nvSpPr>
            <p:cNvPr id="16410" name="Text Box 14"/>
            <p:cNvSpPr txBox="1">
              <a:spLocks noChangeArrowheads="1"/>
            </p:cNvSpPr>
            <p:nvPr/>
          </p:nvSpPr>
          <p:spPr bwMode="auto">
            <a:xfrm>
              <a:off x="567" y="1797"/>
              <a:ext cx="4927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 b="1"/>
                <a:t>Klasse 4.1</a:t>
              </a:r>
              <a:r>
                <a:rPr lang="de-DE" altLang="de-DE" sz="1600"/>
                <a:t>   entzündbare feste Stoffe, selbst zersetzliche Stoffe und desensibilisierte</a:t>
              </a:r>
            </a:p>
            <a:p>
              <a:r>
                <a:rPr lang="de-DE" altLang="de-DE" sz="1600"/>
                <a:t>                     explosive feste Stoffe</a:t>
              </a:r>
            </a:p>
            <a:p>
              <a:r>
                <a:rPr lang="de-DE" altLang="de-DE" sz="1600" b="1"/>
                <a:t>Klasse 4.2</a:t>
              </a:r>
              <a:r>
                <a:rPr lang="de-DE" altLang="de-DE" sz="1600"/>
                <a:t>   selbstentzündliche Stoffe</a:t>
              </a:r>
            </a:p>
            <a:p>
              <a:r>
                <a:rPr lang="de-DE" altLang="de-DE" sz="1600" b="1"/>
                <a:t>Klasse 4.3</a:t>
              </a:r>
              <a:r>
                <a:rPr lang="de-DE" altLang="de-DE" sz="1600"/>
                <a:t>   Stoffe, die bei Berührung mit Wasser entzündliche Gase bilden</a:t>
              </a:r>
            </a:p>
          </p:txBody>
        </p:sp>
        <p:pic>
          <p:nvPicPr>
            <p:cNvPr id="16411" name="Picture 21" descr="nr4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024"/>
              <a:ext cx="27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22" descr="GGK41_S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024"/>
              <a:ext cx="25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3" name="Picture 23" descr="GGK42_S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011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228" name="Group 36"/>
          <p:cNvGrpSpPr>
            <a:grpSpLocks/>
          </p:cNvGrpSpPr>
          <p:nvPr/>
        </p:nvGrpSpPr>
        <p:grpSpPr bwMode="auto">
          <a:xfrm>
            <a:off x="881063" y="4291013"/>
            <a:ext cx="5184775" cy="581025"/>
            <a:chOff x="567" y="2931"/>
            <a:chExt cx="3266" cy="366"/>
          </a:xfrm>
        </p:grpSpPr>
        <p:sp>
          <p:nvSpPr>
            <p:cNvPr id="16407" name="Text Box 16"/>
            <p:cNvSpPr txBox="1">
              <a:spLocks noChangeArrowheads="1"/>
            </p:cNvSpPr>
            <p:nvPr/>
          </p:nvSpPr>
          <p:spPr bwMode="auto">
            <a:xfrm>
              <a:off x="567" y="2931"/>
              <a:ext cx="25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 b="1"/>
                <a:t>Klasse 6.1</a:t>
              </a:r>
              <a:r>
                <a:rPr lang="de-DE" altLang="de-DE" sz="1600"/>
                <a:t>   giftige Stoffe</a:t>
              </a:r>
            </a:p>
            <a:p>
              <a:r>
                <a:rPr lang="de-DE" altLang="de-DE" sz="1600" b="1"/>
                <a:t>Klasse 6.2</a:t>
              </a:r>
              <a:r>
                <a:rPr lang="de-DE" altLang="de-DE" sz="1600"/>
                <a:t>   ansteckungsgefährliche Stoffe</a:t>
              </a:r>
            </a:p>
          </p:txBody>
        </p:sp>
        <p:graphicFrame>
          <p:nvGraphicFramePr>
            <p:cNvPr id="16408" name="Object 30"/>
            <p:cNvGraphicFramePr>
              <a:graphicFrameLocks noChangeAspect="1"/>
            </p:cNvGraphicFramePr>
            <p:nvPr/>
          </p:nvGraphicFramePr>
          <p:xfrm>
            <a:off x="3198" y="2946"/>
            <a:ext cx="272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7" name="CorelPhotoPaint.Image.7" r:id="rId10" imgW="1801149" imgH="1801149" progId="CorelPhotoPaint.Image.7">
                    <p:embed/>
                  </p:oleObj>
                </mc:Choice>
                <mc:Fallback>
                  <p:oleObj name="CorelPhotoPaint.Image.7" r:id="rId10" imgW="1801149" imgH="1801149" progId="CorelPhotoPaint.Image.7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" y="2946"/>
                          <a:ext cx="272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409" name="Picture 31" descr="nr62_sw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2945"/>
              <a:ext cx="27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243" name="Group 51"/>
          <p:cNvGrpSpPr>
            <a:grpSpLocks/>
          </p:cNvGrpSpPr>
          <p:nvPr/>
        </p:nvGrpSpPr>
        <p:grpSpPr bwMode="auto">
          <a:xfrm>
            <a:off x="881063" y="4797425"/>
            <a:ext cx="3475037" cy="493713"/>
            <a:chOff x="555" y="3022"/>
            <a:chExt cx="2189" cy="311"/>
          </a:xfrm>
        </p:grpSpPr>
        <p:sp>
          <p:nvSpPr>
            <p:cNvPr id="16405" name="Text Box 17"/>
            <p:cNvSpPr txBox="1">
              <a:spLocks noChangeArrowheads="1"/>
            </p:cNvSpPr>
            <p:nvPr/>
          </p:nvSpPr>
          <p:spPr bwMode="auto">
            <a:xfrm>
              <a:off x="555" y="3066"/>
              <a:ext cx="18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 b="1"/>
                <a:t>Klasse 7</a:t>
              </a:r>
              <a:r>
                <a:rPr lang="de-DE" altLang="de-DE" sz="1600"/>
                <a:t>	    radioaktive Stoffe</a:t>
              </a:r>
            </a:p>
          </p:txBody>
        </p:sp>
        <p:graphicFrame>
          <p:nvGraphicFramePr>
            <p:cNvPr id="16406" name="Object 32"/>
            <p:cNvGraphicFramePr>
              <a:graphicFrameLocks noChangeAspect="1"/>
            </p:cNvGraphicFramePr>
            <p:nvPr/>
          </p:nvGraphicFramePr>
          <p:xfrm>
            <a:off x="2426" y="3022"/>
            <a:ext cx="318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8" name="CorelPhotoPaint.Image.7" r:id="rId13" imgW="1805743" imgH="1805743" progId="CorelPhotoPaint.Image.7">
                    <p:embed/>
                  </p:oleObj>
                </mc:Choice>
                <mc:Fallback>
                  <p:oleObj name="CorelPhotoPaint.Image.7" r:id="rId13" imgW="1805743" imgH="1805743" progId="CorelPhotoPaint.Image.7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3022"/>
                          <a:ext cx="318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6235" name="Group 43"/>
          <p:cNvGrpSpPr>
            <a:grpSpLocks/>
          </p:cNvGrpSpPr>
          <p:nvPr/>
        </p:nvGrpSpPr>
        <p:grpSpPr bwMode="auto">
          <a:xfrm>
            <a:off x="890588" y="3681413"/>
            <a:ext cx="6043612" cy="581025"/>
            <a:chOff x="567" y="2523"/>
            <a:chExt cx="3807" cy="366"/>
          </a:xfrm>
        </p:grpSpPr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567" y="2523"/>
              <a:ext cx="314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 b="1"/>
                <a:t>Klasse 5.1</a:t>
              </a:r>
              <a:r>
                <a:rPr lang="de-DE" altLang="de-DE" sz="1600"/>
                <a:t>   entzündend (oxidierend) wirkende Stoffe</a:t>
              </a:r>
            </a:p>
            <a:p>
              <a:r>
                <a:rPr lang="de-DE" altLang="de-DE" sz="1600" b="1"/>
                <a:t>Klasse 5.2</a:t>
              </a:r>
              <a:r>
                <a:rPr lang="de-DE" altLang="de-DE" sz="1600"/>
                <a:t>   organische Peroxide</a:t>
              </a:r>
            </a:p>
          </p:txBody>
        </p:sp>
        <p:pic>
          <p:nvPicPr>
            <p:cNvPr id="16400" name="Picture 2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09" y="2539"/>
              <a:ext cx="26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28" descr="nr51_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539"/>
              <a:ext cx="27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238" name="Group 46"/>
          <p:cNvGrpSpPr>
            <a:grpSpLocks/>
          </p:cNvGrpSpPr>
          <p:nvPr/>
        </p:nvGrpSpPr>
        <p:grpSpPr bwMode="auto">
          <a:xfrm>
            <a:off x="866775" y="5205413"/>
            <a:ext cx="3130550" cy="493712"/>
            <a:chOff x="546" y="3339"/>
            <a:chExt cx="1972" cy="311"/>
          </a:xfrm>
        </p:grpSpPr>
        <p:graphicFrame>
          <p:nvGraphicFramePr>
            <p:cNvPr id="16397" name="Object 33"/>
            <p:cNvGraphicFramePr>
              <a:graphicFrameLocks noChangeAspect="1"/>
            </p:cNvGraphicFramePr>
            <p:nvPr/>
          </p:nvGraphicFramePr>
          <p:xfrm>
            <a:off x="2200" y="3339"/>
            <a:ext cx="318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9" name="CorelPhotoPaint.Image.7" r:id="rId17" imgW="1810159" imgH="1814777" progId="CorelPhotoPaint.Image.7">
                    <p:embed/>
                  </p:oleObj>
                </mc:Choice>
                <mc:Fallback>
                  <p:oleObj name="CorelPhotoPaint.Image.7" r:id="rId17" imgW="1810159" imgH="1814777" progId="CorelPhotoPaint.Image.7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3339"/>
                          <a:ext cx="318" cy="311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8" name="Text Box 44"/>
            <p:cNvSpPr txBox="1">
              <a:spLocks noChangeArrowheads="1"/>
            </p:cNvSpPr>
            <p:nvPr/>
          </p:nvSpPr>
          <p:spPr bwMode="auto">
            <a:xfrm>
              <a:off x="546" y="3393"/>
              <a:ext cx="16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 b="1"/>
                <a:t>Klasse 8</a:t>
              </a:r>
              <a:r>
                <a:rPr lang="de-DE" altLang="de-DE" sz="1600"/>
                <a:t>	    ätzende Stoffe</a:t>
              </a:r>
            </a:p>
          </p:txBody>
        </p:sp>
      </p:grpSp>
      <p:grpSp>
        <p:nvGrpSpPr>
          <p:cNvPr id="136244" name="Group 52"/>
          <p:cNvGrpSpPr>
            <a:grpSpLocks/>
          </p:cNvGrpSpPr>
          <p:nvPr/>
        </p:nvGrpSpPr>
        <p:grpSpPr bwMode="auto">
          <a:xfrm>
            <a:off x="860425" y="5599113"/>
            <a:ext cx="6350000" cy="490537"/>
            <a:chOff x="542" y="3527"/>
            <a:chExt cx="4000" cy="309"/>
          </a:xfrm>
        </p:grpSpPr>
        <p:pic>
          <p:nvPicPr>
            <p:cNvPr id="16395" name="Picture 34" descr="nr09_sw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" y="3527"/>
              <a:ext cx="31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Text Box 45"/>
            <p:cNvSpPr txBox="1">
              <a:spLocks noChangeArrowheads="1"/>
            </p:cNvSpPr>
            <p:nvPr/>
          </p:nvSpPr>
          <p:spPr bwMode="auto">
            <a:xfrm>
              <a:off x="542" y="3570"/>
              <a:ext cx="36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 b="1"/>
                <a:t>Klasse 9</a:t>
              </a:r>
              <a:r>
                <a:rPr lang="de-DE" altLang="de-DE" sz="1600"/>
                <a:t>	    verschiedene gefährliche Stoffe und Gegenstände</a:t>
              </a:r>
            </a:p>
          </p:txBody>
        </p:sp>
      </p:grpSp>
      <p:sp>
        <p:nvSpPr>
          <p:cNvPr id="16394" name="Rectangle 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64163" y="6308725"/>
            <a:ext cx="115252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Gefahrklasseneinteilung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6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867952" y="1106488"/>
            <a:ext cx="5468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chemeClr val="accent2"/>
                </a:solidFill>
              </a:rPr>
              <a:t>Transportkennzeichnung mit 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Gefahrzetteln</a:t>
            </a:r>
            <a:endParaRPr lang="de-DE" altLang="de-DE" sz="2000" b="1" dirty="0">
              <a:solidFill>
                <a:schemeClr val="accent2"/>
              </a:solidFill>
            </a:endParaRPr>
          </a:p>
        </p:txBody>
      </p:sp>
      <p:grpSp>
        <p:nvGrpSpPr>
          <p:cNvPr id="159754" name="Group 10"/>
          <p:cNvGrpSpPr>
            <a:grpSpLocks/>
          </p:cNvGrpSpPr>
          <p:nvPr/>
        </p:nvGrpSpPr>
        <p:grpSpPr bwMode="auto">
          <a:xfrm>
            <a:off x="900113" y="1820863"/>
            <a:ext cx="7629525" cy="2151062"/>
            <a:chOff x="567" y="1147"/>
            <a:chExt cx="4806" cy="1355"/>
          </a:xfrm>
        </p:grpSpPr>
        <p:graphicFrame>
          <p:nvGraphicFramePr>
            <p:cNvPr id="17413" name="Object 3"/>
            <p:cNvGraphicFramePr>
              <a:graphicFrameLocks noChangeAspect="1"/>
            </p:cNvGraphicFramePr>
            <p:nvPr/>
          </p:nvGraphicFramePr>
          <p:xfrm>
            <a:off x="975" y="1570"/>
            <a:ext cx="923" cy="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5" name="CorelPhotoPaint.Image.7" r:id="rId3" imgW="1805743" imgH="1805743" progId="CorelPhotoPaint.Image.7">
                    <p:embed/>
                  </p:oleObj>
                </mc:Choice>
                <mc:Fallback>
                  <p:oleObj name="CorelPhotoPaint.Image.7" r:id="rId3" imgW="1805743" imgH="1805743" progId="CorelPhotoPaint.Image.7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1570"/>
                          <a:ext cx="923" cy="9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414" name="Picture 4" descr="nr16_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570"/>
              <a:ext cx="923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5" descr="nr_14_b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" y="1570"/>
              <a:ext cx="92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6" descr="nr_15_d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"/>
            <a:stretch>
              <a:fillRect/>
            </a:stretch>
          </p:blipFill>
          <p:spPr bwMode="auto">
            <a:xfrm>
              <a:off x="3061" y="1570"/>
              <a:ext cx="923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 Box 8"/>
            <p:cNvSpPr txBox="1">
              <a:spLocks noChangeArrowheads="1"/>
            </p:cNvSpPr>
            <p:nvPr/>
          </p:nvSpPr>
          <p:spPr bwMode="auto">
            <a:xfrm>
              <a:off x="567" y="1147"/>
              <a:ext cx="48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 b="1"/>
                <a:t>Gefahrklasse 1:</a:t>
              </a:r>
              <a:r>
                <a:rPr lang="de-DE" altLang="de-DE" sz="1600"/>
                <a:t>  </a:t>
              </a:r>
              <a:r>
                <a:rPr lang="de-DE" altLang="de-DE" sz="1800"/>
                <a:t>Explosive Stoffe und Gegenstände mit explosiven Stoffen</a:t>
              </a:r>
              <a:endParaRPr lang="de-DE" altLang="de-DE" sz="1800" b="1"/>
            </a:p>
          </p:txBody>
        </p:sp>
      </p:grpSp>
      <p:sp>
        <p:nvSpPr>
          <p:cNvPr id="17412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2363" y="6308725"/>
            <a:ext cx="238601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Transportkennzeichnung Gefahrklasse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1867952" y="1106488"/>
            <a:ext cx="5468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chemeClr val="accent2"/>
                </a:solidFill>
              </a:rPr>
              <a:t>Transportkennzeichnung mit 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Gefahrzetteln</a:t>
            </a:r>
            <a:endParaRPr lang="de-DE" altLang="de-DE" sz="2000" b="1" dirty="0">
              <a:solidFill>
                <a:schemeClr val="accent2"/>
              </a:solidFill>
            </a:endParaRPr>
          </a:p>
        </p:txBody>
      </p:sp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900113" y="1820863"/>
            <a:ext cx="762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Gefahrklasse 2:</a:t>
            </a:r>
            <a:r>
              <a:rPr lang="de-DE" altLang="de-DE" sz="1800"/>
              <a:t>  Verdichtete, verflüssigte oder unter Druck gelöste Gase</a:t>
            </a:r>
            <a:endParaRPr lang="de-DE" altLang="de-DE" sz="1800" b="1"/>
          </a:p>
        </p:txBody>
      </p:sp>
      <p:sp>
        <p:nvSpPr>
          <p:cNvPr id="18436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2363" y="6237288"/>
            <a:ext cx="20272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Transportkennzeichnung Gefahrklasse 2</a:t>
            </a:r>
          </a:p>
        </p:txBody>
      </p:sp>
      <p:pic>
        <p:nvPicPr>
          <p:cNvPr id="18437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479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6479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479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6479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810802" y="1106488"/>
            <a:ext cx="5468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chemeClr val="accent2"/>
                </a:solidFill>
              </a:rPr>
              <a:t>Transportkennzeichnung mit 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Gefahrzetteln</a:t>
            </a:r>
            <a:endParaRPr lang="de-DE" altLang="de-DE" sz="2000" b="1" dirty="0">
              <a:solidFill>
                <a:schemeClr val="accent2"/>
              </a:solidFill>
            </a:endParaRPr>
          </a:p>
        </p:txBody>
      </p:sp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900113" y="1820863"/>
            <a:ext cx="480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Gefahrklasse 3:</a:t>
            </a:r>
            <a:r>
              <a:rPr lang="de-DE" altLang="de-DE" sz="1800"/>
              <a:t> Entzündbare, flüssige Stoffe</a:t>
            </a:r>
            <a:endParaRPr lang="de-DE" altLang="de-DE" sz="1800" b="1"/>
          </a:p>
        </p:txBody>
      </p:sp>
      <p:sp>
        <p:nvSpPr>
          <p:cNvPr id="19460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48263" y="6308725"/>
            <a:ext cx="208756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Transportkennzeichnung Gefahrklasse 3</a:t>
            </a:r>
          </a:p>
        </p:txBody>
      </p:sp>
      <p:pic>
        <p:nvPicPr>
          <p:cNvPr id="1946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27622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622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"/>
          <p:cNvSpPr txBox="1">
            <a:spLocks noChangeArrowheads="1"/>
          </p:cNvSpPr>
          <p:nvPr/>
        </p:nvSpPr>
        <p:spPr bwMode="auto">
          <a:xfrm>
            <a:off x="1810802" y="1106488"/>
            <a:ext cx="5468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chemeClr val="accent2"/>
                </a:solidFill>
              </a:rPr>
              <a:t>Transportkennzeichnung mit 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Gefahrzetteln</a:t>
            </a:r>
            <a:endParaRPr lang="de-DE" altLang="de-DE" sz="2000" b="1" dirty="0">
              <a:solidFill>
                <a:schemeClr val="accent2"/>
              </a:solidFill>
            </a:endParaRPr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900113" y="1820863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Gefahrklasse 4:</a:t>
            </a:r>
          </a:p>
        </p:txBody>
      </p:sp>
      <p:grpSp>
        <p:nvGrpSpPr>
          <p:cNvPr id="133140" name="Group 20"/>
          <p:cNvGrpSpPr>
            <a:grpSpLocks/>
          </p:cNvGrpSpPr>
          <p:nvPr/>
        </p:nvGrpSpPr>
        <p:grpSpPr bwMode="auto">
          <a:xfrm>
            <a:off x="5724525" y="2276475"/>
            <a:ext cx="3092450" cy="2319338"/>
            <a:chOff x="3787" y="1283"/>
            <a:chExt cx="1948" cy="1461"/>
          </a:xfrm>
        </p:grpSpPr>
        <p:pic>
          <p:nvPicPr>
            <p:cNvPr id="2049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" y="1842"/>
              <a:ext cx="902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 Box 15"/>
            <p:cNvSpPr txBox="1">
              <a:spLocks noChangeArrowheads="1"/>
            </p:cNvSpPr>
            <p:nvPr/>
          </p:nvSpPr>
          <p:spPr bwMode="auto">
            <a:xfrm>
              <a:off x="3787" y="1283"/>
              <a:ext cx="194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/>
                <a:t>4.3 Stoffe, die bei Berührung</a:t>
              </a:r>
            </a:p>
            <a:p>
              <a:r>
                <a:rPr lang="de-DE" altLang="de-DE" sz="1800"/>
                <a:t>      mit Wasser entzündliche</a:t>
              </a:r>
            </a:p>
            <a:p>
              <a:r>
                <a:rPr lang="de-DE" altLang="de-DE" sz="1800"/>
                <a:t>      Gase entwickeln</a:t>
              </a:r>
            </a:p>
          </p:txBody>
        </p:sp>
      </p:grpSp>
      <p:grpSp>
        <p:nvGrpSpPr>
          <p:cNvPr id="133141" name="Group 21"/>
          <p:cNvGrpSpPr>
            <a:grpSpLocks/>
          </p:cNvGrpSpPr>
          <p:nvPr/>
        </p:nvGrpSpPr>
        <p:grpSpPr bwMode="auto">
          <a:xfrm>
            <a:off x="827088" y="2276475"/>
            <a:ext cx="1835150" cy="2273300"/>
            <a:chOff x="612" y="1434"/>
            <a:chExt cx="1156" cy="1432"/>
          </a:xfrm>
        </p:grpSpPr>
        <p:sp>
          <p:nvSpPr>
            <p:cNvPr id="20490" name="Text Box 13"/>
            <p:cNvSpPr txBox="1">
              <a:spLocks noChangeArrowheads="1"/>
            </p:cNvSpPr>
            <p:nvPr/>
          </p:nvSpPr>
          <p:spPr bwMode="auto">
            <a:xfrm>
              <a:off x="612" y="1434"/>
              <a:ext cx="11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/>
                <a:t>4.1 entzündbare</a:t>
              </a:r>
            </a:p>
            <a:p>
              <a:r>
                <a:rPr lang="de-DE" altLang="de-DE" sz="1800"/>
                <a:t>      feste Stoffe</a:t>
              </a:r>
            </a:p>
          </p:txBody>
        </p:sp>
        <p:pic>
          <p:nvPicPr>
            <p:cNvPr id="20491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978"/>
              <a:ext cx="88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39" name="Group 19"/>
          <p:cNvGrpSpPr>
            <a:grpSpLocks/>
          </p:cNvGrpSpPr>
          <p:nvPr/>
        </p:nvGrpSpPr>
        <p:grpSpPr bwMode="auto">
          <a:xfrm>
            <a:off x="3078163" y="2276475"/>
            <a:ext cx="2444750" cy="2327275"/>
            <a:chOff x="2267" y="1283"/>
            <a:chExt cx="1540" cy="1466"/>
          </a:xfrm>
        </p:grpSpPr>
        <p:sp>
          <p:nvSpPr>
            <p:cNvPr id="20488" name="Text Box 14"/>
            <p:cNvSpPr txBox="1">
              <a:spLocks noChangeArrowheads="1"/>
            </p:cNvSpPr>
            <p:nvPr/>
          </p:nvSpPr>
          <p:spPr bwMode="auto">
            <a:xfrm>
              <a:off x="2267" y="1283"/>
              <a:ext cx="15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800"/>
                <a:t>4.2 selbstentzündliche</a:t>
              </a:r>
            </a:p>
            <a:p>
              <a:pPr algn="ctr"/>
              <a:r>
                <a:rPr lang="de-DE" altLang="de-DE" sz="1800"/>
                <a:t>Stoffe</a:t>
              </a:r>
            </a:p>
          </p:txBody>
        </p:sp>
        <p:pic>
          <p:nvPicPr>
            <p:cNvPr id="20489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842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7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2363" y="6308725"/>
            <a:ext cx="22431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Transportkennzeichnung Gefahrklasse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916238" y="1106488"/>
            <a:ext cx="308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Gesetzliche Grundlagen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8313" y="5307013"/>
            <a:ext cx="8064500" cy="354012"/>
          </a:xfrm>
          <a:prstGeom prst="rect">
            <a:avLst/>
          </a:prstGeom>
          <a:solidFill>
            <a:srgbClr val="CCEC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89013" y="2708275"/>
            <a:ext cx="1871662" cy="2592388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55650" y="1628775"/>
            <a:ext cx="7488238" cy="1079500"/>
          </a:xfrm>
          <a:custGeom>
            <a:avLst/>
            <a:gdLst>
              <a:gd name="T0" fmla="*/ 2147483647 w 7298"/>
              <a:gd name="T1" fmla="*/ 0 h 1397"/>
              <a:gd name="T2" fmla="*/ 0 w 7298"/>
              <a:gd name="T3" fmla="*/ 2147483647 h 1397"/>
              <a:gd name="T4" fmla="*/ 2147483647 w 7298"/>
              <a:gd name="T5" fmla="*/ 2147483647 h 1397"/>
              <a:gd name="T6" fmla="*/ 2147483647 w 7298"/>
              <a:gd name="T7" fmla="*/ 0 h 13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98" h="1397">
                <a:moveTo>
                  <a:pt x="3649" y="0"/>
                </a:moveTo>
                <a:lnTo>
                  <a:pt x="0" y="1397"/>
                </a:lnTo>
                <a:lnTo>
                  <a:pt x="7298" y="1397"/>
                </a:lnTo>
                <a:lnTo>
                  <a:pt x="3649" y="0"/>
                </a:lnTo>
                <a:close/>
              </a:path>
            </a:pathLst>
          </a:custGeom>
          <a:solidFill>
            <a:srgbClr val="FFCC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055938" y="1997075"/>
            <a:ext cx="2960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1600"/>
              <a:t>EG - Richtlinien</a:t>
            </a:r>
          </a:p>
          <a:p>
            <a:pPr algn="ctr"/>
            <a:r>
              <a:rPr lang="de-DE" altLang="de-DE" sz="1600"/>
              <a:t>Internationale Übereinkommen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563938" y="2708275"/>
            <a:ext cx="1944687" cy="2595563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156325" y="2708275"/>
            <a:ext cx="1871663" cy="2595563"/>
          </a:xfrm>
          <a:prstGeom prst="rect">
            <a:avLst/>
          </a:prstGeom>
          <a:solidFill>
            <a:srgbClr val="FF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157730" name="Group 34"/>
          <p:cNvGrpSpPr>
            <a:grpSpLocks/>
          </p:cNvGrpSpPr>
          <p:nvPr/>
        </p:nvGrpSpPr>
        <p:grpSpPr bwMode="auto">
          <a:xfrm>
            <a:off x="1042988" y="3141663"/>
            <a:ext cx="1712912" cy="1849437"/>
            <a:chOff x="657" y="1979"/>
            <a:chExt cx="1079" cy="1165"/>
          </a:xfrm>
        </p:grpSpPr>
        <p:sp>
          <p:nvSpPr>
            <p:cNvPr id="3104" name="Rectangle 9"/>
            <p:cNvSpPr>
              <a:spLocks noChangeArrowheads="1"/>
            </p:cNvSpPr>
            <p:nvPr/>
          </p:nvSpPr>
          <p:spPr bwMode="auto">
            <a:xfrm>
              <a:off x="657" y="1979"/>
              <a:ext cx="107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>
                  <a:solidFill>
                    <a:srgbClr val="000000"/>
                  </a:solidFill>
                </a:rPr>
                <a:t>Chemikaliengesetz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3105" name="Rectangle 10"/>
            <p:cNvSpPr>
              <a:spLocks noChangeArrowheads="1"/>
            </p:cNvSpPr>
            <p:nvPr/>
          </p:nvSpPr>
          <p:spPr bwMode="auto">
            <a:xfrm>
              <a:off x="932" y="2127"/>
              <a:ext cx="52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>
                  <a:solidFill>
                    <a:srgbClr val="000000"/>
                  </a:solidFill>
                </a:rPr>
                <a:t>(ChemG)</a:t>
              </a:r>
              <a:endParaRPr lang="de-DE" altLang="de-DE" sz="2400">
                <a:latin typeface="Times New Roman" pitchFamily="18" charset="0"/>
              </a:endParaRPr>
            </a:p>
          </p:txBody>
        </p:sp>
        <p:grpSp>
          <p:nvGrpSpPr>
            <p:cNvPr id="3106" name="Group 11"/>
            <p:cNvGrpSpPr>
              <a:grpSpLocks/>
            </p:cNvGrpSpPr>
            <p:nvPr/>
          </p:nvGrpSpPr>
          <p:grpSpPr bwMode="auto">
            <a:xfrm>
              <a:off x="852" y="2614"/>
              <a:ext cx="483" cy="530"/>
              <a:chOff x="852" y="2568"/>
              <a:chExt cx="483" cy="530"/>
            </a:xfrm>
          </p:grpSpPr>
          <p:sp>
            <p:nvSpPr>
              <p:cNvPr id="3107" name="Rectangle 12"/>
              <p:cNvSpPr>
                <a:spLocks noChangeArrowheads="1"/>
              </p:cNvSpPr>
              <p:nvPr/>
            </p:nvSpPr>
            <p:spPr bwMode="auto">
              <a:xfrm>
                <a:off x="1055" y="2568"/>
                <a:ext cx="2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600">
                    <a:solidFill>
                      <a:srgbClr val="000000"/>
                    </a:solidFill>
                  </a:rPr>
                  <a:t>GHS</a:t>
                </a:r>
                <a:endParaRPr lang="de-DE" altLang="de-DE" sz="2400">
                  <a:latin typeface="Times New Roman" pitchFamily="18" charset="0"/>
                </a:endParaRPr>
              </a:p>
            </p:txBody>
          </p:sp>
          <p:sp>
            <p:nvSpPr>
              <p:cNvPr id="3108" name="Rectangle 13"/>
              <p:cNvSpPr>
                <a:spLocks noChangeArrowheads="1"/>
              </p:cNvSpPr>
              <p:nvPr/>
            </p:nvSpPr>
            <p:spPr bwMode="auto">
              <a:xfrm>
                <a:off x="852" y="2717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 sz="2400">
                  <a:latin typeface="Times New Roman" pitchFamily="18" charset="0"/>
                </a:endParaRPr>
              </a:p>
            </p:txBody>
          </p:sp>
          <p:sp>
            <p:nvSpPr>
              <p:cNvPr id="3109" name="Rectangle 14"/>
              <p:cNvSpPr>
                <a:spLocks noChangeArrowheads="1"/>
              </p:cNvSpPr>
              <p:nvPr/>
            </p:nvSpPr>
            <p:spPr bwMode="auto">
              <a:xfrm>
                <a:off x="857" y="286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7731" name="Group 35"/>
          <p:cNvGrpSpPr>
            <a:grpSpLocks/>
          </p:cNvGrpSpPr>
          <p:nvPr/>
        </p:nvGrpSpPr>
        <p:grpSpPr bwMode="auto">
          <a:xfrm>
            <a:off x="3635375" y="3141663"/>
            <a:ext cx="1795463" cy="1725612"/>
            <a:chOff x="2290" y="1979"/>
            <a:chExt cx="1131" cy="1087"/>
          </a:xfrm>
        </p:grpSpPr>
        <p:grpSp>
          <p:nvGrpSpPr>
            <p:cNvPr id="3096" name="Group 15"/>
            <p:cNvGrpSpPr>
              <a:grpSpLocks/>
            </p:cNvGrpSpPr>
            <p:nvPr/>
          </p:nvGrpSpPr>
          <p:grpSpPr bwMode="auto">
            <a:xfrm>
              <a:off x="2290" y="1979"/>
              <a:ext cx="1131" cy="451"/>
              <a:chOff x="2248" y="2131"/>
              <a:chExt cx="1131" cy="451"/>
            </a:xfrm>
          </p:grpSpPr>
          <p:sp>
            <p:nvSpPr>
              <p:cNvPr id="3101" name="Rectangle 16"/>
              <p:cNvSpPr>
                <a:spLocks noChangeArrowheads="1"/>
              </p:cNvSpPr>
              <p:nvPr/>
            </p:nvSpPr>
            <p:spPr bwMode="auto">
              <a:xfrm>
                <a:off x="2505" y="2131"/>
                <a:ext cx="61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600">
                    <a:solidFill>
                      <a:srgbClr val="000000"/>
                    </a:solidFill>
                  </a:rPr>
                  <a:t>Gefahrgut-</a:t>
                </a:r>
                <a:endParaRPr lang="de-DE" altLang="de-DE" sz="2400">
                  <a:latin typeface="Times New Roman" pitchFamily="18" charset="0"/>
                </a:endParaRPr>
              </a:p>
            </p:txBody>
          </p:sp>
          <p:sp>
            <p:nvSpPr>
              <p:cNvPr id="3102" name="Rectangle 17"/>
              <p:cNvSpPr>
                <a:spLocks noChangeArrowheads="1"/>
              </p:cNvSpPr>
              <p:nvPr/>
            </p:nvSpPr>
            <p:spPr bwMode="auto">
              <a:xfrm>
                <a:off x="2248" y="2279"/>
                <a:ext cx="113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600">
                    <a:solidFill>
                      <a:srgbClr val="000000"/>
                    </a:solidFill>
                  </a:rPr>
                  <a:t>beförderungsgesetz</a:t>
                </a:r>
                <a:endParaRPr lang="de-DE" altLang="de-DE" sz="2400">
                  <a:latin typeface="Times New Roman" pitchFamily="18" charset="0"/>
                </a:endParaRPr>
              </a:p>
            </p:txBody>
          </p:sp>
          <p:sp>
            <p:nvSpPr>
              <p:cNvPr id="3103" name="Rectangle 18"/>
              <p:cNvSpPr>
                <a:spLocks noChangeArrowheads="1"/>
              </p:cNvSpPr>
              <p:nvPr/>
            </p:nvSpPr>
            <p:spPr bwMode="auto">
              <a:xfrm>
                <a:off x="2523" y="2428"/>
                <a:ext cx="5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600">
                    <a:solidFill>
                      <a:srgbClr val="000000"/>
                    </a:solidFill>
                  </a:rPr>
                  <a:t>(GGBefG)</a:t>
                </a:r>
                <a:endParaRPr lang="de-DE" altLang="de-DE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097" name="Group 19"/>
            <p:cNvGrpSpPr>
              <a:grpSpLocks/>
            </p:cNvGrpSpPr>
            <p:nvPr/>
          </p:nvGrpSpPr>
          <p:grpSpPr bwMode="auto">
            <a:xfrm>
              <a:off x="2616" y="2614"/>
              <a:ext cx="618" cy="452"/>
              <a:chOff x="2568" y="2864"/>
              <a:chExt cx="618" cy="452"/>
            </a:xfrm>
          </p:grpSpPr>
          <p:sp>
            <p:nvSpPr>
              <p:cNvPr id="3098" name="Rectangle 20"/>
              <p:cNvSpPr>
                <a:spLocks noChangeArrowheads="1"/>
              </p:cNvSpPr>
              <p:nvPr/>
            </p:nvSpPr>
            <p:spPr bwMode="auto">
              <a:xfrm>
                <a:off x="2568" y="2864"/>
                <a:ext cx="61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600">
                    <a:solidFill>
                      <a:srgbClr val="000000"/>
                    </a:solidFill>
                  </a:rPr>
                  <a:t>GGVS/E/B</a:t>
                </a:r>
                <a:endParaRPr lang="de-DE" altLang="de-DE" sz="2400">
                  <a:latin typeface="Times New Roman" pitchFamily="18" charset="0"/>
                </a:endParaRPr>
              </a:p>
            </p:txBody>
          </p:sp>
          <p:sp>
            <p:nvSpPr>
              <p:cNvPr id="3099" name="Rectangle 21"/>
              <p:cNvSpPr>
                <a:spLocks noChangeArrowheads="1"/>
              </p:cNvSpPr>
              <p:nvPr/>
            </p:nvSpPr>
            <p:spPr bwMode="auto">
              <a:xfrm>
                <a:off x="2595" y="3006"/>
                <a:ext cx="51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600">
                    <a:solidFill>
                      <a:srgbClr val="000000"/>
                    </a:solidFill>
                  </a:rPr>
                  <a:t>GGVSee</a:t>
                </a:r>
                <a:endParaRPr lang="de-DE" altLang="de-DE" sz="2400">
                  <a:latin typeface="Times New Roman" pitchFamily="18" charset="0"/>
                </a:endParaRPr>
              </a:p>
            </p:txBody>
          </p:sp>
          <p:sp>
            <p:nvSpPr>
              <p:cNvPr id="3100" name="Rectangle 22"/>
              <p:cNvSpPr>
                <a:spLocks noChangeArrowheads="1"/>
              </p:cNvSpPr>
              <p:nvPr/>
            </p:nvSpPr>
            <p:spPr bwMode="auto">
              <a:xfrm>
                <a:off x="2670" y="3161"/>
                <a:ext cx="2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600" dirty="0" smtClean="0">
                    <a:solidFill>
                      <a:srgbClr val="000000"/>
                    </a:solidFill>
                  </a:rPr>
                  <a:t>ADN</a:t>
                </a:r>
                <a:endParaRPr lang="de-DE" altLang="de-DE" sz="16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7732" name="Group 36"/>
          <p:cNvGrpSpPr>
            <a:grpSpLocks/>
          </p:cNvGrpSpPr>
          <p:nvPr/>
        </p:nvGrpSpPr>
        <p:grpSpPr bwMode="auto">
          <a:xfrm>
            <a:off x="6227761" y="3141663"/>
            <a:ext cx="1828799" cy="1724025"/>
            <a:chOff x="3923" y="1979"/>
            <a:chExt cx="1152" cy="1086"/>
          </a:xfrm>
        </p:grpSpPr>
        <p:grpSp>
          <p:nvGrpSpPr>
            <p:cNvPr id="3089" name="Group 23"/>
            <p:cNvGrpSpPr>
              <a:grpSpLocks/>
            </p:cNvGrpSpPr>
            <p:nvPr/>
          </p:nvGrpSpPr>
          <p:grpSpPr bwMode="auto">
            <a:xfrm>
              <a:off x="3969" y="1979"/>
              <a:ext cx="1106" cy="302"/>
              <a:chOff x="3594" y="2131"/>
              <a:chExt cx="1106" cy="302"/>
            </a:xfrm>
          </p:grpSpPr>
          <p:sp>
            <p:nvSpPr>
              <p:cNvPr id="3094" name="Rectangle 24"/>
              <p:cNvSpPr>
                <a:spLocks noChangeArrowheads="1"/>
              </p:cNvSpPr>
              <p:nvPr/>
            </p:nvSpPr>
            <p:spPr bwMode="auto">
              <a:xfrm>
                <a:off x="3594" y="2131"/>
                <a:ext cx="110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600" dirty="0" smtClean="0">
                    <a:solidFill>
                      <a:srgbClr val="000000"/>
                    </a:solidFill>
                  </a:rPr>
                  <a:t>Produktsicherheits-</a:t>
                </a:r>
                <a:endParaRPr lang="de-DE" altLang="de-DE" sz="2400" dirty="0">
                  <a:latin typeface="Times New Roman" pitchFamily="18" charset="0"/>
                </a:endParaRPr>
              </a:p>
            </p:txBody>
          </p:sp>
          <p:sp>
            <p:nvSpPr>
              <p:cNvPr id="3095" name="Rectangle 25"/>
              <p:cNvSpPr>
                <a:spLocks noChangeArrowheads="1"/>
              </p:cNvSpPr>
              <p:nvPr/>
            </p:nvSpPr>
            <p:spPr bwMode="auto">
              <a:xfrm>
                <a:off x="3729" y="2279"/>
                <a:ext cx="78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600" dirty="0" err="1">
                    <a:solidFill>
                      <a:srgbClr val="000000"/>
                    </a:solidFill>
                  </a:rPr>
                  <a:t>gesetz</a:t>
                </a:r>
                <a:r>
                  <a:rPr lang="de-DE" altLang="de-DE" sz="1600" dirty="0">
                    <a:solidFill>
                      <a:srgbClr val="000000"/>
                    </a:solidFill>
                  </a:rPr>
                  <a:t> (GSG)</a:t>
                </a:r>
                <a:endParaRPr lang="de-DE" altLang="de-DE" sz="24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090" name="Group 26"/>
            <p:cNvGrpSpPr>
              <a:grpSpLocks/>
            </p:cNvGrpSpPr>
            <p:nvPr/>
          </p:nvGrpSpPr>
          <p:grpSpPr bwMode="auto">
            <a:xfrm>
              <a:off x="3923" y="2614"/>
              <a:ext cx="1123" cy="451"/>
              <a:chOff x="3558" y="2864"/>
              <a:chExt cx="1123" cy="451"/>
            </a:xfrm>
          </p:grpSpPr>
          <p:sp>
            <p:nvSpPr>
              <p:cNvPr id="3091" name="Rectangle 27"/>
              <p:cNvSpPr>
                <a:spLocks noChangeArrowheads="1"/>
              </p:cNvSpPr>
              <p:nvPr/>
            </p:nvSpPr>
            <p:spPr bwMode="auto">
              <a:xfrm>
                <a:off x="3558" y="2864"/>
                <a:ext cx="112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600">
                    <a:solidFill>
                      <a:srgbClr val="000000"/>
                    </a:solidFill>
                  </a:rPr>
                  <a:t>Betriebssicherheits-</a:t>
                </a:r>
                <a:endParaRPr lang="de-DE" altLang="de-DE" sz="2400">
                  <a:latin typeface="Times New Roman" pitchFamily="18" charset="0"/>
                </a:endParaRPr>
              </a:p>
            </p:txBody>
          </p:sp>
          <p:sp>
            <p:nvSpPr>
              <p:cNvPr id="3092" name="Rectangle 28"/>
              <p:cNvSpPr>
                <a:spLocks noChangeArrowheads="1"/>
              </p:cNvSpPr>
              <p:nvPr/>
            </p:nvSpPr>
            <p:spPr bwMode="auto">
              <a:xfrm>
                <a:off x="3793" y="3013"/>
                <a:ext cx="64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600">
                    <a:solidFill>
                      <a:srgbClr val="000000"/>
                    </a:solidFill>
                  </a:rPr>
                  <a:t>verordnung</a:t>
                </a:r>
                <a:endParaRPr lang="de-DE" altLang="de-DE" sz="2400">
                  <a:latin typeface="Times New Roman" pitchFamily="18" charset="0"/>
                </a:endParaRPr>
              </a:p>
            </p:txBody>
          </p:sp>
          <p:sp>
            <p:nvSpPr>
              <p:cNvPr id="3093" name="Rectangle 29"/>
              <p:cNvSpPr>
                <a:spLocks noChangeArrowheads="1"/>
              </p:cNvSpPr>
              <p:nvPr/>
            </p:nvSpPr>
            <p:spPr bwMode="auto">
              <a:xfrm>
                <a:off x="3793" y="3161"/>
                <a:ext cx="65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600">
                    <a:solidFill>
                      <a:srgbClr val="000000"/>
                    </a:solidFill>
                  </a:rPr>
                  <a:t>(BetrSichV)</a:t>
                </a:r>
                <a:endParaRPr lang="de-DE" altLang="de-DE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084" name="Text Box 30"/>
          <p:cNvSpPr txBox="1">
            <a:spLocks noChangeArrowheads="1"/>
          </p:cNvSpPr>
          <p:nvPr/>
        </p:nvSpPr>
        <p:spPr bwMode="auto">
          <a:xfrm>
            <a:off x="1403350" y="5300663"/>
            <a:ext cx="87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600"/>
              <a:t>Säule 1</a:t>
            </a:r>
          </a:p>
        </p:txBody>
      </p:sp>
      <p:sp>
        <p:nvSpPr>
          <p:cNvPr id="3085" name="Text Box 31"/>
          <p:cNvSpPr txBox="1">
            <a:spLocks noChangeArrowheads="1"/>
          </p:cNvSpPr>
          <p:nvPr/>
        </p:nvSpPr>
        <p:spPr bwMode="auto">
          <a:xfrm>
            <a:off x="4067175" y="5300663"/>
            <a:ext cx="87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600"/>
              <a:t>Säule 2</a:t>
            </a:r>
          </a:p>
        </p:txBody>
      </p:sp>
      <p:sp>
        <p:nvSpPr>
          <p:cNvPr id="3086" name="Text Box 32"/>
          <p:cNvSpPr txBox="1">
            <a:spLocks noChangeArrowheads="1"/>
          </p:cNvSpPr>
          <p:nvPr/>
        </p:nvSpPr>
        <p:spPr bwMode="auto">
          <a:xfrm>
            <a:off x="6659563" y="5300663"/>
            <a:ext cx="871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600"/>
              <a:t>Säule 3</a:t>
            </a:r>
          </a:p>
        </p:txBody>
      </p:sp>
      <p:sp>
        <p:nvSpPr>
          <p:cNvPr id="3087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67400" y="6237288"/>
            <a:ext cx="130651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Gesetzliche Grundlagen</a:t>
            </a:r>
          </a:p>
        </p:txBody>
      </p:sp>
      <p:sp>
        <p:nvSpPr>
          <p:cNvPr id="3088" name="Rectangle 20"/>
          <p:cNvSpPr>
            <a:spLocks noChangeArrowheads="1"/>
          </p:cNvSpPr>
          <p:nvPr/>
        </p:nvSpPr>
        <p:spPr bwMode="auto">
          <a:xfrm>
            <a:off x="4391025" y="3903663"/>
            <a:ext cx="430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600">
                <a:solidFill>
                  <a:srgbClr val="000000"/>
                </a:solidFill>
              </a:rPr>
              <a:t>ADR</a:t>
            </a:r>
            <a:endParaRPr lang="de-DE" altLang="de-DE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1782227" y="1106488"/>
            <a:ext cx="5468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chemeClr val="accent2"/>
                </a:solidFill>
              </a:rPr>
              <a:t>Transportkennzeichnung mit 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Gefahrzetteln</a:t>
            </a:r>
            <a:endParaRPr lang="de-DE" altLang="de-DE" sz="2000" b="1" dirty="0">
              <a:solidFill>
                <a:schemeClr val="accent2"/>
              </a:solidFill>
            </a:endParaRPr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900113" y="1820863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Gefahrklasse 5:</a:t>
            </a:r>
          </a:p>
        </p:txBody>
      </p:sp>
      <p:grpSp>
        <p:nvGrpSpPr>
          <p:cNvPr id="132128" name="Group 32"/>
          <p:cNvGrpSpPr>
            <a:grpSpLocks/>
          </p:cNvGrpSpPr>
          <p:nvPr/>
        </p:nvGrpSpPr>
        <p:grpSpPr bwMode="auto">
          <a:xfrm>
            <a:off x="1200150" y="2276475"/>
            <a:ext cx="3092450" cy="2170113"/>
            <a:chOff x="756" y="1434"/>
            <a:chExt cx="1948" cy="1367"/>
          </a:xfrm>
        </p:grpSpPr>
        <p:pic>
          <p:nvPicPr>
            <p:cNvPr id="2151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" y="1903"/>
              <a:ext cx="898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Text Box 11"/>
            <p:cNvSpPr txBox="1">
              <a:spLocks noChangeArrowheads="1"/>
            </p:cNvSpPr>
            <p:nvPr/>
          </p:nvSpPr>
          <p:spPr bwMode="auto">
            <a:xfrm>
              <a:off x="756" y="1434"/>
              <a:ext cx="19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800"/>
                <a:t>5.1 entzündend (oxydierend)</a:t>
              </a:r>
            </a:p>
            <a:p>
              <a:pPr algn="ctr"/>
              <a:r>
                <a:rPr lang="de-DE" altLang="de-DE" sz="1800"/>
                <a:t>wirkende Stoffe</a:t>
              </a:r>
            </a:p>
          </p:txBody>
        </p:sp>
      </p:grpSp>
      <p:grpSp>
        <p:nvGrpSpPr>
          <p:cNvPr id="132129" name="Group 33"/>
          <p:cNvGrpSpPr>
            <a:grpSpLocks/>
          </p:cNvGrpSpPr>
          <p:nvPr/>
        </p:nvGrpSpPr>
        <p:grpSpPr bwMode="auto">
          <a:xfrm>
            <a:off x="4787900" y="2244725"/>
            <a:ext cx="2711450" cy="2230438"/>
            <a:chOff x="3032" y="1434"/>
            <a:chExt cx="1708" cy="1405"/>
          </a:xfrm>
        </p:grpSpPr>
        <p:sp>
          <p:nvSpPr>
            <p:cNvPr id="21511" name="Text Box 13"/>
            <p:cNvSpPr txBox="1">
              <a:spLocks noChangeArrowheads="1"/>
            </p:cNvSpPr>
            <p:nvPr/>
          </p:nvSpPr>
          <p:spPr bwMode="auto">
            <a:xfrm>
              <a:off x="3032" y="1434"/>
              <a:ext cx="1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800"/>
                <a:t>5.2 organische Peroxyde</a:t>
              </a:r>
            </a:p>
          </p:txBody>
        </p:sp>
        <p:pic>
          <p:nvPicPr>
            <p:cNvPr id="21512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" y="1923"/>
              <a:ext cx="916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0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2363" y="6237288"/>
            <a:ext cx="23145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Transportkennzeichnung Gefahrklasse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/>
          <p:cNvSpPr txBox="1">
            <a:spLocks noChangeArrowheads="1"/>
          </p:cNvSpPr>
          <p:nvPr/>
        </p:nvSpPr>
        <p:spPr bwMode="auto">
          <a:xfrm>
            <a:off x="1829852" y="1106488"/>
            <a:ext cx="5468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chemeClr val="accent2"/>
                </a:solidFill>
              </a:rPr>
              <a:t>Transportkennzeichnung mit 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Gefahrzetteln</a:t>
            </a:r>
            <a:endParaRPr lang="de-DE" altLang="de-DE" sz="2000" b="1" dirty="0">
              <a:solidFill>
                <a:schemeClr val="accent2"/>
              </a:solidFill>
            </a:endParaRP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900113" y="1820863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Gefahrklasse 6:</a:t>
            </a:r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2084388" y="227647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1800"/>
              <a:t>6.1 giftige Stoffe</a:t>
            </a:r>
          </a:p>
        </p:txBody>
      </p:sp>
      <p:grpSp>
        <p:nvGrpSpPr>
          <p:cNvPr id="131099" name="Group 27"/>
          <p:cNvGrpSpPr>
            <a:grpSpLocks/>
          </p:cNvGrpSpPr>
          <p:nvPr/>
        </p:nvGrpSpPr>
        <p:grpSpPr bwMode="auto">
          <a:xfrm>
            <a:off x="4800600" y="2276475"/>
            <a:ext cx="3130550" cy="2054225"/>
            <a:chOff x="3024" y="1434"/>
            <a:chExt cx="1972" cy="1294"/>
          </a:xfrm>
        </p:grpSpPr>
        <p:sp>
          <p:nvSpPr>
            <p:cNvPr id="22536" name="Text Box 12"/>
            <p:cNvSpPr txBox="1">
              <a:spLocks noChangeArrowheads="1"/>
            </p:cNvSpPr>
            <p:nvPr/>
          </p:nvSpPr>
          <p:spPr bwMode="auto">
            <a:xfrm>
              <a:off x="3024" y="1434"/>
              <a:ext cx="19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800"/>
                <a:t>6.2 ansteckungsfähige Stoffe</a:t>
              </a:r>
            </a:p>
          </p:txBody>
        </p:sp>
        <p:pic>
          <p:nvPicPr>
            <p:cNvPr id="2253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4" y="1825"/>
              <a:ext cx="903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4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2363" y="6237288"/>
            <a:ext cx="2303462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Transportkennzeichnung Gefahrklasse 6</a:t>
            </a:r>
          </a:p>
        </p:txBody>
      </p:sp>
      <p:pic>
        <p:nvPicPr>
          <p:cNvPr id="2253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94798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61" name="Group 13"/>
          <p:cNvGrpSpPr>
            <a:grpSpLocks/>
          </p:cNvGrpSpPr>
          <p:nvPr/>
        </p:nvGrpSpPr>
        <p:grpSpPr bwMode="auto">
          <a:xfrm>
            <a:off x="1547813" y="2565400"/>
            <a:ext cx="6577012" cy="1468438"/>
            <a:chOff x="1021" y="1707"/>
            <a:chExt cx="4143" cy="925"/>
          </a:xfrm>
        </p:grpSpPr>
        <p:graphicFrame>
          <p:nvGraphicFramePr>
            <p:cNvPr id="23558" name="Object 4"/>
            <p:cNvGraphicFramePr>
              <a:graphicFrameLocks noChangeAspect="1"/>
            </p:cNvGraphicFramePr>
            <p:nvPr/>
          </p:nvGraphicFramePr>
          <p:xfrm>
            <a:off x="1021" y="1707"/>
            <a:ext cx="923" cy="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9" name="CorelPhotoPaint.Image.7" r:id="rId3" imgW="1805743" imgH="1805743" progId="CorelPhotoPaint.Image.7">
                    <p:embed/>
                  </p:oleObj>
                </mc:Choice>
                <mc:Fallback>
                  <p:oleObj name="CorelPhotoPaint.Image.7" r:id="rId3" imgW="1805743" imgH="1805743" progId="CorelPhotoPaint.Image.7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" y="1707"/>
                          <a:ext cx="923" cy="9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559" name="Picture 6" descr="nr07a_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707"/>
              <a:ext cx="923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7" descr="nr07b_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707"/>
              <a:ext cx="923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8" descr="nr07c_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707"/>
              <a:ext cx="923" cy="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1836543" y="1106488"/>
            <a:ext cx="5397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chemeClr val="accent2"/>
                </a:solidFill>
              </a:rPr>
              <a:t>Transportkennzeichnung mit 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Gefahrzetteln</a:t>
            </a:r>
            <a:endParaRPr lang="de-DE" altLang="de-DE" sz="2000" b="1" dirty="0">
              <a:solidFill>
                <a:schemeClr val="accent2"/>
              </a:solidFill>
            </a:endParaRP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900113" y="1844675"/>
            <a:ext cx="386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Gefahrklasse 7:  </a:t>
            </a:r>
            <a:r>
              <a:rPr lang="de-DE" altLang="de-DE" sz="1800"/>
              <a:t>Radioaktive Stoffe</a:t>
            </a:r>
            <a:endParaRPr lang="de-DE" altLang="de-DE" sz="1800" b="1"/>
          </a:p>
        </p:txBody>
      </p:sp>
      <p:sp>
        <p:nvSpPr>
          <p:cNvPr id="23557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3800" y="6308725"/>
            <a:ext cx="217011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Transportkennzeichnung Gefahrklasse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1782227" y="1106488"/>
            <a:ext cx="5468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chemeClr val="accent2"/>
                </a:solidFill>
              </a:rPr>
              <a:t>Transportkennzeichnung mit 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Gefahrzetteln</a:t>
            </a:r>
            <a:endParaRPr lang="de-DE" altLang="de-DE" sz="2000" b="1" dirty="0">
              <a:solidFill>
                <a:schemeClr val="accent2"/>
              </a:solidFill>
            </a:endParaRPr>
          </a:p>
        </p:txBody>
      </p:sp>
      <p:grpSp>
        <p:nvGrpSpPr>
          <p:cNvPr id="129041" name="Group 17"/>
          <p:cNvGrpSpPr>
            <a:grpSpLocks/>
          </p:cNvGrpSpPr>
          <p:nvPr/>
        </p:nvGrpSpPr>
        <p:grpSpPr bwMode="auto">
          <a:xfrm>
            <a:off x="900113" y="1844675"/>
            <a:ext cx="2401887" cy="798513"/>
            <a:chOff x="567" y="1162"/>
            <a:chExt cx="1513" cy="503"/>
          </a:xfrm>
        </p:grpSpPr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567" y="1162"/>
              <a:ext cx="1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 b="1"/>
                <a:t>Gefahrklasse 8</a:t>
              </a:r>
              <a:r>
                <a:rPr lang="de-DE" altLang="de-DE" sz="1600" b="1"/>
                <a:t>:</a:t>
              </a:r>
            </a:p>
          </p:txBody>
        </p:sp>
        <p:sp>
          <p:nvSpPr>
            <p:cNvPr id="24587" name="Text Box 12"/>
            <p:cNvSpPr txBox="1">
              <a:spLocks noChangeArrowheads="1"/>
            </p:cNvSpPr>
            <p:nvPr/>
          </p:nvSpPr>
          <p:spPr bwMode="auto">
            <a:xfrm>
              <a:off x="1020" y="1434"/>
              <a:ext cx="10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800"/>
                <a:t>Ätzende Stoffe</a:t>
              </a:r>
            </a:p>
          </p:txBody>
        </p:sp>
      </p:grp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4284663" y="1844677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 dirty="0"/>
              <a:t>Gefahrklasse 9:</a:t>
            </a:r>
          </a:p>
        </p:txBody>
      </p:sp>
      <p:sp>
        <p:nvSpPr>
          <p:cNvPr id="24581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16463" y="6308725"/>
            <a:ext cx="2181225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Transportkennz-Gefahrklasse 8 und 9</a:t>
            </a:r>
          </a:p>
        </p:txBody>
      </p:sp>
      <p:pic>
        <p:nvPicPr>
          <p:cNvPr id="2458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41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94" y="2276475"/>
            <a:ext cx="3781513" cy="371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5652120" y="4365104"/>
            <a:ext cx="1728192" cy="2880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700338" y="1106488"/>
            <a:ext cx="3033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Besondere Gefahrzettel</a:t>
            </a:r>
          </a:p>
        </p:txBody>
      </p:sp>
      <p:grpSp>
        <p:nvGrpSpPr>
          <p:cNvPr id="160789" name="Group 21"/>
          <p:cNvGrpSpPr>
            <a:grpSpLocks/>
          </p:cNvGrpSpPr>
          <p:nvPr/>
        </p:nvGrpSpPr>
        <p:grpSpPr bwMode="auto">
          <a:xfrm>
            <a:off x="1258888" y="1717675"/>
            <a:ext cx="5518150" cy="1019174"/>
            <a:chOff x="793" y="1082"/>
            <a:chExt cx="3476" cy="642"/>
          </a:xfrm>
        </p:grpSpPr>
        <p:pic>
          <p:nvPicPr>
            <p:cNvPr id="2561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2" y="1082"/>
              <a:ext cx="657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17"/>
            <p:cNvSpPr txBox="1">
              <a:spLocks noChangeArrowheads="1"/>
            </p:cNvSpPr>
            <p:nvPr/>
          </p:nvSpPr>
          <p:spPr bwMode="auto">
            <a:xfrm>
              <a:off x="793" y="1344"/>
              <a:ext cx="12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 b="1" dirty="0" smtClean="0"/>
                <a:t>Umweltgefährdend</a:t>
              </a:r>
              <a:endParaRPr lang="de-DE" altLang="de-DE" sz="1600" b="1" dirty="0"/>
            </a:p>
          </p:txBody>
        </p:sp>
      </p:grpSp>
      <p:grpSp>
        <p:nvGrpSpPr>
          <p:cNvPr id="160790" name="Group 22"/>
          <p:cNvGrpSpPr>
            <a:grpSpLocks/>
          </p:cNvGrpSpPr>
          <p:nvPr/>
        </p:nvGrpSpPr>
        <p:grpSpPr bwMode="auto">
          <a:xfrm>
            <a:off x="1258888" y="3068638"/>
            <a:ext cx="6049962" cy="1136650"/>
            <a:chOff x="793" y="1933"/>
            <a:chExt cx="3811" cy="716"/>
          </a:xfrm>
        </p:grpSpPr>
        <p:pic>
          <p:nvPicPr>
            <p:cNvPr id="25611" name="Picture 1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933"/>
              <a:ext cx="862" cy="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12" name="Text Box 18"/>
            <p:cNvSpPr txBox="1">
              <a:spLocks noChangeArrowheads="1"/>
            </p:cNvSpPr>
            <p:nvPr/>
          </p:nvSpPr>
          <p:spPr bwMode="auto">
            <a:xfrm>
              <a:off x="793" y="2069"/>
              <a:ext cx="266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/>
                <a:t>Stoff wird im </a:t>
              </a:r>
              <a:r>
                <a:rPr lang="de-DE" altLang="de-DE" sz="1600" b="1"/>
                <a:t>erwärmten Zustand befördert</a:t>
              </a:r>
            </a:p>
            <a:p>
              <a:r>
                <a:rPr lang="de-DE" altLang="de-DE" sz="1600"/>
                <a:t>z.B.: Bitumen, Schwefel, flüssiges Aluminium</a:t>
              </a:r>
            </a:p>
          </p:txBody>
        </p:sp>
      </p:grpSp>
      <p:grpSp>
        <p:nvGrpSpPr>
          <p:cNvPr id="160791" name="Group 23"/>
          <p:cNvGrpSpPr>
            <a:grpSpLocks/>
          </p:cNvGrpSpPr>
          <p:nvPr/>
        </p:nvGrpSpPr>
        <p:grpSpPr bwMode="auto">
          <a:xfrm>
            <a:off x="1239838" y="4652963"/>
            <a:ext cx="6832600" cy="1114425"/>
            <a:chOff x="781" y="2931"/>
            <a:chExt cx="4304" cy="702"/>
          </a:xfrm>
        </p:grpSpPr>
        <p:grpSp>
          <p:nvGrpSpPr>
            <p:cNvPr id="25607" name="Group 13"/>
            <p:cNvGrpSpPr>
              <a:grpSpLocks noChangeAspect="1"/>
            </p:cNvGrpSpPr>
            <p:nvPr/>
          </p:nvGrpSpPr>
          <p:grpSpPr bwMode="auto">
            <a:xfrm>
              <a:off x="4195" y="2931"/>
              <a:ext cx="890" cy="677"/>
              <a:chOff x="3034" y="2614"/>
              <a:chExt cx="890" cy="677"/>
            </a:xfrm>
          </p:grpSpPr>
          <p:sp>
            <p:nvSpPr>
              <p:cNvPr id="25609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3034" y="2614"/>
                <a:ext cx="890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25610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2614"/>
                <a:ext cx="882" cy="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08" name="Text Box 19"/>
            <p:cNvSpPr txBox="1">
              <a:spLocks noChangeArrowheads="1"/>
            </p:cNvSpPr>
            <p:nvPr/>
          </p:nvSpPr>
          <p:spPr bwMode="auto">
            <a:xfrm>
              <a:off x="781" y="2959"/>
              <a:ext cx="3410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 b="1"/>
                <a:t>Transport nach Abfallrecht:</a:t>
              </a:r>
            </a:p>
            <a:p>
              <a:r>
                <a:rPr lang="de-DE" altLang="de-DE" sz="1600"/>
                <a:t>Enthält der Abfall Gefahrstoffe, wird neben</a:t>
              </a:r>
            </a:p>
            <a:p>
              <a:r>
                <a:rPr lang="de-DE" altLang="de-DE" sz="1600"/>
                <a:t>der Abfall-Kennzeichnung eine zusätzliche</a:t>
              </a:r>
            </a:p>
            <a:p>
              <a:r>
                <a:rPr lang="de-DE" altLang="de-DE" sz="1600"/>
                <a:t>Kennzeichnung mit orangefarbener Warntafel erforderlich.</a:t>
              </a:r>
            </a:p>
          </p:txBody>
        </p:sp>
      </p:grpSp>
      <p:sp>
        <p:nvSpPr>
          <p:cNvPr id="25606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92725" y="6308725"/>
            <a:ext cx="15494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Besondere Gefahrzettel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592138" y="1119188"/>
            <a:ext cx="392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Begleitpapiere bei Transporten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8313" y="1989138"/>
            <a:ext cx="46561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600" b="1">
                <a:solidFill>
                  <a:srgbClr val="CC3300"/>
                </a:solidFill>
              </a:rPr>
              <a:t>Bei Transporten gefährlicher Stoffe und Güter</a:t>
            </a:r>
          </a:p>
          <a:p>
            <a:r>
              <a:rPr lang="de-DE" altLang="de-DE" sz="1600" b="1">
                <a:solidFill>
                  <a:srgbClr val="CC3300"/>
                </a:solidFill>
              </a:rPr>
              <a:t>müssen</a:t>
            </a:r>
          </a:p>
          <a:p>
            <a:pPr>
              <a:lnSpc>
                <a:spcPct val="140000"/>
              </a:lnSpc>
            </a:pPr>
            <a:r>
              <a:rPr lang="de-DE" altLang="de-DE" sz="1600"/>
              <a:t>1. Beförderungspapier (z.B. Lieferschein) und</a:t>
            </a:r>
          </a:p>
          <a:p>
            <a:r>
              <a:rPr lang="de-DE" altLang="de-DE" sz="1600"/>
              <a:t>2. Schriftliche Weisungen mitgeführt werden.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468313" y="4005263"/>
            <a:ext cx="45688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600"/>
              <a:t>Bei Straßentransporten:  In der Fahrerkabine</a:t>
            </a:r>
          </a:p>
          <a:p>
            <a:r>
              <a:rPr lang="de-DE" altLang="de-DE" sz="1600"/>
              <a:t>Bei Containern:	        In der Dokumentenbox</a:t>
            </a:r>
          </a:p>
          <a:p>
            <a:r>
              <a:rPr lang="de-DE" altLang="de-DE" sz="1600"/>
              <a:t>Im Schienenverkehr:       Auf der Lok</a:t>
            </a:r>
          </a:p>
        </p:txBody>
      </p:sp>
      <p:grpSp>
        <p:nvGrpSpPr>
          <p:cNvPr id="26629" name="Group 25"/>
          <p:cNvGrpSpPr>
            <a:grpSpLocks/>
          </p:cNvGrpSpPr>
          <p:nvPr/>
        </p:nvGrpSpPr>
        <p:grpSpPr bwMode="auto">
          <a:xfrm>
            <a:off x="5148263" y="1125538"/>
            <a:ext cx="3602037" cy="4895850"/>
            <a:chOff x="3152" y="709"/>
            <a:chExt cx="2269" cy="3084"/>
          </a:xfrm>
        </p:grpSpPr>
        <p:sp>
          <p:nvSpPr>
            <p:cNvPr id="26631" name="Rectangle 11"/>
            <p:cNvSpPr>
              <a:spLocks noChangeArrowheads="1"/>
            </p:cNvSpPr>
            <p:nvPr/>
          </p:nvSpPr>
          <p:spPr bwMode="auto">
            <a:xfrm>
              <a:off x="3152" y="709"/>
              <a:ext cx="2267" cy="30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de-DE" altLang="de-DE" sz="1600"/>
            </a:p>
          </p:txBody>
        </p:sp>
        <p:sp>
          <p:nvSpPr>
            <p:cNvPr id="26632" name="Text Box 13"/>
            <p:cNvSpPr txBox="1">
              <a:spLocks noChangeArrowheads="1"/>
            </p:cNvSpPr>
            <p:nvPr/>
          </p:nvSpPr>
          <p:spPr bwMode="auto">
            <a:xfrm>
              <a:off x="3198" y="709"/>
              <a:ext cx="75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000" b="1"/>
                <a:t>Absender</a:t>
              </a:r>
            </a:p>
            <a:p>
              <a:r>
                <a:rPr lang="de-DE" altLang="de-DE" sz="1000" b="1"/>
                <a:t>   Kali - Chemie</a:t>
              </a:r>
            </a:p>
            <a:p>
              <a:r>
                <a:rPr lang="de-DE" altLang="de-DE" sz="1000" b="1"/>
                <a:t>   Mühlenstr. 15</a:t>
              </a:r>
            </a:p>
            <a:p>
              <a:r>
                <a:rPr lang="de-DE" altLang="de-DE" sz="1000" b="1"/>
                <a:t>   50831 Erftstadt</a:t>
              </a:r>
            </a:p>
          </p:txBody>
        </p:sp>
        <p:sp>
          <p:nvSpPr>
            <p:cNvPr id="26633" name="Line 14"/>
            <p:cNvSpPr>
              <a:spLocks noChangeShapeType="1"/>
            </p:cNvSpPr>
            <p:nvPr/>
          </p:nvSpPr>
          <p:spPr bwMode="auto">
            <a:xfrm>
              <a:off x="3243" y="1162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4" name="Text Box 15"/>
            <p:cNvSpPr txBox="1">
              <a:spLocks noChangeArrowheads="1"/>
            </p:cNvSpPr>
            <p:nvPr/>
          </p:nvSpPr>
          <p:spPr bwMode="auto">
            <a:xfrm>
              <a:off x="4241" y="890"/>
              <a:ext cx="99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2000" b="1"/>
                <a:t>Fritz Müller</a:t>
              </a:r>
            </a:p>
            <a:p>
              <a:pPr algn="ctr"/>
              <a:r>
                <a:rPr lang="de-DE" altLang="de-DE" sz="1200" b="1"/>
                <a:t> Ihr Partner beim</a:t>
              </a:r>
            </a:p>
            <a:p>
              <a:pPr algn="ctr"/>
              <a:r>
                <a:rPr lang="de-DE" altLang="de-DE" sz="1200" b="1"/>
                <a:t>Gefahrguttransport</a:t>
              </a:r>
            </a:p>
          </p:txBody>
        </p:sp>
        <p:sp>
          <p:nvSpPr>
            <p:cNvPr id="26635" name="Text Box 16"/>
            <p:cNvSpPr txBox="1">
              <a:spLocks noChangeArrowheads="1"/>
            </p:cNvSpPr>
            <p:nvPr/>
          </p:nvSpPr>
          <p:spPr bwMode="auto">
            <a:xfrm>
              <a:off x="3198" y="1253"/>
              <a:ext cx="889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000" b="1"/>
                <a:t>Empfänger</a:t>
              </a:r>
            </a:p>
            <a:p>
              <a:pPr>
                <a:lnSpc>
                  <a:spcPct val="30000"/>
                </a:lnSpc>
              </a:pPr>
              <a:endParaRPr lang="de-DE" altLang="de-DE" sz="1000" b="1"/>
            </a:p>
            <a:p>
              <a:r>
                <a:rPr lang="de-DE" altLang="de-DE" sz="1000" b="1"/>
                <a:t>   Chemie  Handel</a:t>
              </a:r>
            </a:p>
            <a:p>
              <a:r>
                <a:rPr lang="de-DE" altLang="de-DE" sz="1000" b="1"/>
                <a:t>   Müller und Sohn</a:t>
              </a:r>
            </a:p>
            <a:p>
              <a:r>
                <a:rPr lang="de-DE" altLang="de-DE" sz="1000" b="1"/>
                <a:t>   Lindenallee 41 - 43</a:t>
              </a:r>
            </a:p>
            <a:p>
              <a:r>
                <a:rPr lang="de-DE" altLang="de-DE" sz="1000" b="1"/>
                <a:t>   56077 Koblenz</a:t>
              </a:r>
            </a:p>
          </p:txBody>
        </p:sp>
        <p:sp>
          <p:nvSpPr>
            <p:cNvPr id="26636" name="Text Box 18"/>
            <p:cNvSpPr txBox="1">
              <a:spLocks noChangeArrowheads="1"/>
            </p:cNvSpPr>
            <p:nvPr/>
          </p:nvSpPr>
          <p:spPr bwMode="auto">
            <a:xfrm>
              <a:off x="3159" y="1842"/>
              <a:ext cx="226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/>
                <a:t>Lieferschein</a:t>
              </a:r>
              <a:r>
                <a:rPr lang="de-DE" altLang="de-DE" sz="1200"/>
                <a:t> Nr. 10-12-512    </a:t>
              </a:r>
              <a:r>
                <a:rPr lang="de-DE" altLang="de-DE" sz="1000"/>
                <a:t>Datum  14. August 2007</a:t>
              </a:r>
              <a:endParaRPr lang="de-DE" altLang="de-DE" sz="1000" b="1"/>
            </a:p>
          </p:txBody>
        </p:sp>
        <p:sp>
          <p:nvSpPr>
            <p:cNvPr id="26637" name="Line 19"/>
            <p:cNvSpPr>
              <a:spLocks noChangeShapeType="1"/>
            </p:cNvSpPr>
            <p:nvPr/>
          </p:nvSpPr>
          <p:spPr bwMode="auto">
            <a:xfrm>
              <a:off x="3198" y="2024"/>
              <a:ext cx="2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8" name="Line 20"/>
            <p:cNvSpPr>
              <a:spLocks noChangeShapeType="1"/>
            </p:cNvSpPr>
            <p:nvPr/>
          </p:nvSpPr>
          <p:spPr bwMode="auto">
            <a:xfrm>
              <a:off x="3198" y="3566"/>
              <a:ext cx="2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9" name="Line 21"/>
            <p:cNvSpPr>
              <a:spLocks noChangeShapeType="1"/>
            </p:cNvSpPr>
            <p:nvPr/>
          </p:nvSpPr>
          <p:spPr bwMode="auto">
            <a:xfrm>
              <a:off x="3515" y="2024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0" name="Line 22"/>
            <p:cNvSpPr>
              <a:spLocks noChangeShapeType="1"/>
            </p:cNvSpPr>
            <p:nvPr/>
          </p:nvSpPr>
          <p:spPr bwMode="auto">
            <a:xfrm>
              <a:off x="5012" y="2024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1" name="Text Box 23"/>
            <p:cNvSpPr txBox="1">
              <a:spLocks noChangeArrowheads="1"/>
            </p:cNvSpPr>
            <p:nvPr/>
          </p:nvSpPr>
          <p:spPr bwMode="auto">
            <a:xfrm>
              <a:off x="3243" y="2115"/>
              <a:ext cx="1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000" b="1"/>
                <a:t>12 x    Fass à 200 l (1,89 t) brutto</a:t>
              </a:r>
            </a:p>
            <a:p>
              <a:r>
                <a:rPr lang="de-DE" altLang="de-DE" sz="1000" b="1"/>
                <a:t>           UN 1263 Farbe</a:t>
              </a:r>
            </a:p>
            <a:p>
              <a:r>
                <a:rPr lang="de-DE" altLang="de-DE" sz="1000" b="1"/>
                <a:t>           3, VG I</a:t>
              </a:r>
            </a:p>
          </p:txBody>
        </p:sp>
        <p:sp>
          <p:nvSpPr>
            <p:cNvPr id="26642" name="Text Box 24"/>
            <p:cNvSpPr txBox="1">
              <a:spLocks noChangeArrowheads="1"/>
            </p:cNvSpPr>
            <p:nvPr/>
          </p:nvSpPr>
          <p:spPr bwMode="auto">
            <a:xfrm>
              <a:off x="3243" y="3566"/>
              <a:ext cx="2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/>
                <a:t>Die gelieferte Ware bleibt bis zur vollständigen Bezahlung Eigentum</a:t>
              </a:r>
            </a:p>
            <a:p>
              <a:pPr algn="ctr"/>
              <a:r>
                <a:rPr lang="de-DE" altLang="de-DE"/>
                <a:t>des Lieferanten.</a:t>
              </a:r>
            </a:p>
          </p:txBody>
        </p:sp>
      </p:grpSp>
      <p:sp>
        <p:nvSpPr>
          <p:cNvPr id="26630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92725" y="6308725"/>
            <a:ext cx="16764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Begleitpapiere bei Transporten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1280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9"/>
          <p:cNvSpPr txBox="1">
            <a:spLocks noChangeArrowheads="1"/>
          </p:cNvSpPr>
          <p:nvPr/>
        </p:nvSpPr>
        <p:spPr bwMode="auto">
          <a:xfrm>
            <a:off x="2730500" y="1106488"/>
            <a:ext cx="328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Warnzeichen in Betrieben</a:t>
            </a:r>
          </a:p>
        </p:txBody>
      </p:sp>
      <p:grpSp>
        <p:nvGrpSpPr>
          <p:cNvPr id="122923" name="Group 43"/>
          <p:cNvGrpSpPr>
            <a:grpSpLocks/>
          </p:cNvGrpSpPr>
          <p:nvPr/>
        </p:nvGrpSpPr>
        <p:grpSpPr bwMode="auto">
          <a:xfrm>
            <a:off x="812800" y="1963738"/>
            <a:ext cx="3460750" cy="1366837"/>
            <a:chOff x="512" y="1237"/>
            <a:chExt cx="2180" cy="861"/>
          </a:xfrm>
        </p:grpSpPr>
        <p:pic>
          <p:nvPicPr>
            <p:cNvPr id="2870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298"/>
              <a:ext cx="644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04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" y="1237"/>
              <a:ext cx="679" cy="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705" name="Text Box 30"/>
            <p:cNvSpPr txBox="1">
              <a:spLocks noChangeArrowheads="1"/>
            </p:cNvSpPr>
            <p:nvPr/>
          </p:nvSpPr>
          <p:spPr bwMode="auto">
            <a:xfrm>
              <a:off x="512" y="1810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200" b="1"/>
                <a:t>explosionsgefährliche</a:t>
              </a:r>
            </a:p>
            <a:p>
              <a:pPr algn="ctr"/>
              <a:r>
                <a:rPr lang="de-DE" altLang="de-DE" sz="1200" b="1"/>
                <a:t>Stoffe</a:t>
              </a:r>
            </a:p>
          </p:txBody>
        </p:sp>
        <p:sp>
          <p:nvSpPr>
            <p:cNvPr id="28706" name="Text Box 31"/>
            <p:cNvSpPr txBox="1">
              <a:spLocks noChangeArrowheads="1"/>
            </p:cNvSpPr>
            <p:nvPr/>
          </p:nvSpPr>
          <p:spPr bwMode="auto">
            <a:xfrm>
              <a:off x="1791" y="1797"/>
              <a:ext cx="9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200" b="1"/>
                <a:t>explosionsfähige</a:t>
              </a:r>
            </a:p>
            <a:p>
              <a:pPr algn="ctr"/>
              <a:r>
                <a:rPr lang="de-DE" altLang="de-DE" sz="1200" b="1"/>
                <a:t>Atmosphäre</a:t>
              </a:r>
            </a:p>
          </p:txBody>
        </p:sp>
      </p:grpSp>
      <p:grpSp>
        <p:nvGrpSpPr>
          <p:cNvPr id="122924" name="Group 44"/>
          <p:cNvGrpSpPr>
            <a:grpSpLocks/>
          </p:cNvGrpSpPr>
          <p:nvPr/>
        </p:nvGrpSpPr>
        <p:grpSpPr bwMode="auto">
          <a:xfrm>
            <a:off x="4716463" y="2025650"/>
            <a:ext cx="3190875" cy="1284288"/>
            <a:chOff x="2971" y="1276"/>
            <a:chExt cx="2010" cy="809"/>
          </a:xfrm>
        </p:grpSpPr>
        <p:pic>
          <p:nvPicPr>
            <p:cNvPr id="2869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" y="1276"/>
              <a:ext cx="671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00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298"/>
              <a:ext cx="640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701" name="Text Box 32"/>
            <p:cNvSpPr txBox="1">
              <a:spLocks noChangeArrowheads="1"/>
            </p:cNvSpPr>
            <p:nvPr/>
          </p:nvSpPr>
          <p:spPr bwMode="auto">
            <a:xfrm>
              <a:off x="2971" y="1797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200" b="1"/>
                <a:t>feuergefährliche</a:t>
              </a:r>
            </a:p>
            <a:p>
              <a:pPr algn="ctr"/>
              <a:r>
                <a:rPr lang="de-DE" altLang="de-DE" sz="1200" b="1"/>
                <a:t>Stoffe</a:t>
              </a:r>
            </a:p>
          </p:txBody>
        </p:sp>
        <p:sp>
          <p:nvSpPr>
            <p:cNvPr id="28702" name="Text Box 33"/>
            <p:cNvSpPr txBox="1">
              <a:spLocks noChangeArrowheads="1"/>
            </p:cNvSpPr>
            <p:nvPr/>
          </p:nvSpPr>
          <p:spPr bwMode="auto">
            <a:xfrm>
              <a:off x="4150" y="1797"/>
              <a:ext cx="8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200" b="1"/>
                <a:t>brandfördernde</a:t>
              </a:r>
            </a:p>
            <a:p>
              <a:pPr algn="ctr"/>
              <a:r>
                <a:rPr lang="de-DE" altLang="de-DE" sz="1200" b="1"/>
                <a:t>Stoffe</a:t>
              </a:r>
            </a:p>
          </p:txBody>
        </p:sp>
      </p:grpSp>
      <p:grpSp>
        <p:nvGrpSpPr>
          <p:cNvPr id="122925" name="Group 45"/>
          <p:cNvGrpSpPr>
            <a:grpSpLocks/>
          </p:cNvGrpSpPr>
          <p:nvPr/>
        </p:nvGrpSpPr>
        <p:grpSpPr bwMode="auto">
          <a:xfrm>
            <a:off x="1763713" y="3422650"/>
            <a:ext cx="2557462" cy="1144588"/>
            <a:chOff x="1111" y="2156"/>
            <a:chExt cx="1611" cy="721"/>
          </a:xfrm>
        </p:grpSpPr>
        <p:pic>
          <p:nvPicPr>
            <p:cNvPr id="2869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160"/>
              <a:ext cx="644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96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" y="2156"/>
              <a:ext cx="639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97" name="Text Box 34"/>
            <p:cNvSpPr txBox="1">
              <a:spLocks noChangeArrowheads="1"/>
            </p:cNvSpPr>
            <p:nvPr/>
          </p:nvSpPr>
          <p:spPr bwMode="auto">
            <a:xfrm>
              <a:off x="1111" y="2704"/>
              <a:ext cx="7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/>
                <a:t>ätzende Stoffe</a:t>
              </a:r>
            </a:p>
          </p:txBody>
        </p:sp>
        <p:sp>
          <p:nvSpPr>
            <p:cNvPr id="28698" name="Text Box 35"/>
            <p:cNvSpPr txBox="1">
              <a:spLocks noChangeArrowheads="1"/>
            </p:cNvSpPr>
            <p:nvPr/>
          </p:nvSpPr>
          <p:spPr bwMode="auto">
            <a:xfrm>
              <a:off x="2018" y="2704"/>
              <a:ext cx="7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/>
                <a:t>giftige Stoffe</a:t>
              </a:r>
            </a:p>
          </p:txBody>
        </p:sp>
      </p:grpSp>
      <p:grpSp>
        <p:nvGrpSpPr>
          <p:cNvPr id="122926" name="Group 46"/>
          <p:cNvGrpSpPr>
            <a:grpSpLocks/>
          </p:cNvGrpSpPr>
          <p:nvPr/>
        </p:nvGrpSpPr>
        <p:grpSpPr bwMode="auto">
          <a:xfrm>
            <a:off x="4572000" y="3429000"/>
            <a:ext cx="3259138" cy="1341438"/>
            <a:chOff x="2880" y="2160"/>
            <a:chExt cx="2053" cy="845"/>
          </a:xfrm>
        </p:grpSpPr>
        <p:pic>
          <p:nvPicPr>
            <p:cNvPr id="28691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205"/>
              <a:ext cx="623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92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640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93" name="Text Box 36"/>
            <p:cNvSpPr txBox="1">
              <a:spLocks noChangeArrowheads="1"/>
            </p:cNvSpPr>
            <p:nvPr/>
          </p:nvSpPr>
          <p:spPr bwMode="auto">
            <a:xfrm>
              <a:off x="2880" y="2704"/>
              <a:ext cx="8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/>
                <a:t>Biogefährdung</a:t>
              </a:r>
            </a:p>
          </p:txBody>
        </p:sp>
        <p:sp>
          <p:nvSpPr>
            <p:cNvPr id="28694" name="Text Box 37"/>
            <p:cNvSpPr txBox="1">
              <a:spLocks noChangeArrowheads="1"/>
            </p:cNvSpPr>
            <p:nvPr/>
          </p:nvSpPr>
          <p:spPr bwMode="auto">
            <a:xfrm>
              <a:off x="3775" y="2717"/>
              <a:ext cx="11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/>
                <a:t>radioaktive Stoffe oder</a:t>
              </a:r>
            </a:p>
            <a:p>
              <a:r>
                <a:rPr lang="de-DE" altLang="de-DE" sz="1200" b="1"/>
                <a:t>ionisierende Strahlung</a:t>
              </a:r>
            </a:p>
          </p:txBody>
        </p:sp>
      </p:grpSp>
      <p:grpSp>
        <p:nvGrpSpPr>
          <p:cNvPr id="122927" name="Group 47"/>
          <p:cNvGrpSpPr>
            <a:grpSpLocks/>
          </p:cNvGrpSpPr>
          <p:nvPr/>
        </p:nvGrpSpPr>
        <p:grpSpPr bwMode="auto">
          <a:xfrm>
            <a:off x="900113" y="4724400"/>
            <a:ext cx="1768475" cy="1322388"/>
            <a:chOff x="567" y="2976"/>
            <a:chExt cx="1114" cy="833"/>
          </a:xfrm>
        </p:grpSpPr>
        <p:pic>
          <p:nvPicPr>
            <p:cNvPr id="28689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976"/>
              <a:ext cx="640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90" name="Text Box 38"/>
            <p:cNvSpPr txBox="1">
              <a:spLocks noChangeArrowheads="1"/>
            </p:cNvSpPr>
            <p:nvPr/>
          </p:nvSpPr>
          <p:spPr bwMode="auto">
            <a:xfrm>
              <a:off x="567" y="3521"/>
              <a:ext cx="11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/>
                <a:t>gefährliche,</a:t>
              </a:r>
            </a:p>
            <a:p>
              <a:r>
                <a:rPr lang="de-DE" altLang="de-DE" sz="1200" b="1"/>
                <a:t>elektrische Spannung</a:t>
              </a:r>
            </a:p>
          </p:txBody>
        </p:sp>
      </p:grpSp>
      <p:grpSp>
        <p:nvGrpSpPr>
          <p:cNvPr id="122928" name="Group 48"/>
          <p:cNvGrpSpPr>
            <a:grpSpLocks/>
          </p:cNvGrpSpPr>
          <p:nvPr/>
        </p:nvGrpSpPr>
        <p:grpSpPr bwMode="auto">
          <a:xfrm>
            <a:off x="2916238" y="4699000"/>
            <a:ext cx="3341687" cy="1165225"/>
            <a:chOff x="1837" y="2960"/>
            <a:chExt cx="2105" cy="734"/>
          </a:xfrm>
        </p:grpSpPr>
        <p:pic>
          <p:nvPicPr>
            <p:cNvPr id="28685" name="Picture 1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" y="2960"/>
              <a:ext cx="639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86" name="Picture 2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976"/>
              <a:ext cx="634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87" name="Text Box 39"/>
            <p:cNvSpPr txBox="1">
              <a:spLocks noChangeArrowheads="1"/>
            </p:cNvSpPr>
            <p:nvPr/>
          </p:nvSpPr>
          <p:spPr bwMode="auto">
            <a:xfrm>
              <a:off x="1837" y="3521"/>
              <a:ext cx="7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/>
                <a:t>Laserstrahlen</a:t>
              </a:r>
            </a:p>
          </p:txBody>
        </p:sp>
        <p:sp>
          <p:nvSpPr>
            <p:cNvPr id="28688" name="Text Box 40"/>
            <p:cNvSpPr txBox="1">
              <a:spLocks noChangeArrowheads="1"/>
            </p:cNvSpPr>
            <p:nvPr/>
          </p:nvSpPr>
          <p:spPr bwMode="auto">
            <a:xfrm>
              <a:off x="2925" y="3521"/>
              <a:ext cx="10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/>
                <a:t>magnetische Felder</a:t>
              </a:r>
            </a:p>
          </p:txBody>
        </p:sp>
      </p:grpSp>
      <p:grpSp>
        <p:nvGrpSpPr>
          <p:cNvPr id="122929" name="Group 49"/>
          <p:cNvGrpSpPr>
            <a:grpSpLocks/>
          </p:cNvGrpSpPr>
          <p:nvPr/>
        </p:nvGrpSpPr>
        <p:grpSpPr bwMode="auto">
          <a:xfrm>
            <a:off x="6732588" y="4724400"/>
            <a:ext cx="1089025" cy="1139825"/>
            <a:chOff x="4241" y="2976"/>
            <a:chExt cx="686" cy="718"/>
          </a:xfrm>
        </p:grpSpPr>
        <p:pic>
          <p:nvPicPr>
            <p:cNvPr id="28683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976"/>
              <a:ext cx="639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84" name="Text Box 41"/>
            <p:cNvSpPr txBox="1">
              <a:spLocks noChangeArrowheads="1"/>
            </p:cNvSpPr>
            <p:nvPr/>
          </p:nvSpPr>
          <p:spPr bwMode="auto">
            <a:xfrm>
              <a:off x="4241" y="3521"/>
              <a:ext cx="68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/>
                <a:t>Gasflaschen</a:t>
              </a:r>
            </a:p>
          </p:txBody>
        </p:sp>
      </p:grpSp>
      <p:sp>
        <p:nvSpPr>
          <p:cNvPr id="28682" name="Rectangle 4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92725" y="6308725"/>
            <a:ext cx="15938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Warnzeichen in Betrieben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1"/>
          <p:cNvSpPr txBox="1">
            <a:spLocks noChangeArrowheads="1"/>
          </p:cNvSpPr>
          <p:nvPr/>
        </p:nvSpPr>
        <p:spPr bwMode="auto">
          <a:xfrm>
            <a:off x="1619250" y="1106488"/>
            <a:ext cx="606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Verbotszeichen zur Unfallverhütung in Betrieben</a:t>
            </a:r>
          </a:p>
        </p:txBody>
      </p:sp>
      <p:grpSp>
        <p:nvGrpSpPr>
          <p:cNvPr id="119826" name="Group 18"/>
          <p:cNvGrpSpPr>
            <a:grpSpLocks/>
          </p:cNvGrpSpPr>
          <p:nvPr/>
        </p:nvGrpSpPr>
        <p:grpSpPr bwMode="auto">
          <a:xfrm>
            <a:off x="796925" y="1989138"/>
            <a:ext cx="2960688" cy="1601787"/>
            <a:chOff x="502" y="1253"/>
            <a:chExt cx="1865" cy="1009"/>
          </a:xfrm>
        </p:grpSpPr>
        <p:graphicFrame>
          <p:nvGraphicFramePr>
            <p:cNvPr id="29711" name="Object 7"/>
            <p:cNvGraphicFramePr>
              <a:graphicFrameLocks noChangeAspect="1"/>
            </p:cNvGraphicFramePr>
            <p:nvPr/>
          </p:nvGraphicFramePr>
          <p:xfrm>
            <a:off x="502" y="1253"/>
            <a:ext cx="1009" cy="1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1" name="Photo Editor Photo" r:id="rId3" imgW="2457143" imgH="2457143" progId="MSPhotoEd.3">
                    <p:embed/>
                  </p:oleObj>
                </mc:Choice>
                <mc:Fallback>
                  <p:oleObj name="Photo Editor Photo" r:id="rId3" imgW="2457143" imgH="2457143" progId="MSPhotoEd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" y="1253"/>
                          <a:ext cx="1009" cy="1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2" name="Text Box 13"/>
            <p:cNvSpPr txBox="1">
              <a:spLocks noChangeArrowheads="1"/>
            </p:cNvSpPr>
            <p:nvPr/>
          </p:nvSpPr>
          <p:spPr bwMode="auto">
            <a:xfrm>
              <a:off x="1643" y="1447"/>
              <a:ext cx="7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 b="1"/>
                <a:t>Rauchen</a:t>
              </a:r>
            </a:p>
            <a:p>
              <a:r>
                <a:rPr lang="de-DE" altLang="de-DE" sz="1800" b="1"/>
                <a:t>verboten</a:t>
              </a:r>
            </a:p>
          </p:txBody>
        </p:sp>
      </p:grpSp>
      <p:grpSp>
        <p:nvGrpSpPr>
          <p:cNvPr id="119828" name="Group 20"/>
          <p:cNvGrpSpPr>
            <a:grpSpLocks/>
          </p:cNvGrpSpPr>
          <p:nvPr/>
        </p:nvGrpSpPr>
        <p:grpSpPr bwMode="auto">
          <a:xfrm>
            <a:off x="900113" y="4076700"/>
            <a:ext cx="3244850" cy="1601788"/>
            <a:chOff x="567" y="2568"/>
            <a:chExt cx="2044" cy="1009"/>
          </a:xfrm>
        </p:grpSpPr>
        <p:graphicFrame>
          <p:nvGraphicFramePr>
            <p:cNvPr id="29709" name="Object 8"/>
            <p:cNvGraphicFramePr>
              <a:graphicFrameLocks noChangeAspect="1"/>
            </p:cNvGraphicFramePr>
            <p:nvPr/>
          </p:nvGraphicFramePr>
          <p:xfrm>
            <a:off x="567" y="2568"/>
            <a:ext cx="1009" cy="1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2" name="Photo Editor Photo" r:id="rId5" imgW="4019048" imgH="4019048" progId="MSPhotoEd.3">
                    <p:embed/>
                  </p:oleObj>
                </mc:Choice>
                <mc:Fallback>
                  <p:oleObj name="Photo Editor Photo" r:id="rId5" imgW="4019048" imgH="4019048" progId="MSPhotoEd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2568"/>
                          <a:ext cx="1009" cy="1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1655" y="2886"/>
              <a:ext cx="9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 b="1"/>
                <a:t>kein</a:t>
              </a:r>
            </a:p>
            <a:p>
              <a:r>
                <a:rPr lang="de-DE" altLang="de-DE" sz="1800" b="1"/>
                <a:t>Trinkwasser</a:t>
              </a:r>
            </a:p>
          </p:txBody>
        </p:sp>
      </p:grpSp>
      <p:grpSp>
        <p:nvGrpSpPr>
          <p:cNvPr id="119827" name="Group 19"/>
          <p:cNvGrpSpPr>
            <a:grpSpLocks/>
          </p:cNvGrpSpPr>
          <p:nvPr/>
        </p:nvGrpSpPr>
        <p:grpSpPr bwMode="auto">
          <a:xfrm>
            <a:off x="4829175" y="1989138"/>
            <a:ext cx="3835400" cy="1598612"/>
            <a:chOff x="3042" y="1253"/>
            <a:chExt cx="2416" cy="1007"/>
          </a:xfrm>
        </p:grpSpPr>
        <p:graphicFrame>
          <p:nvGraphicFramePr>
            <p:cNvPr id="29707" name="Object 9"/>
            <p:cNvGraphicFramePr>
              <a:graphicFrameLocks noChangeAspect="1"/>
            </p:cNvGraphicFramePr>
            <p:nvPr/>
          </p:nvGraphicFramePr>
          <p:xfrm>
            <a:off x="3042" y="1253"/>
            <a:ext cx="1009" cy="1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3" name="Photo Editor Photo" r:id="rId7" imgW="4067743" imgH="4057143" progId="MSPhotoEd.3">
                    <p:embed/>
                  </p:oleObj>
                </mc:Choice>
                <mc:Fallback>
                  <p:oleObj name="Photo Editor Photo" r:id="rId7" imgW="4067743" imgH="4057143" progId="MSPhotoEd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1253"/>
                          <a:ext cx="1009" cy="10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8" name="Text Box 15"/>
            <p:cNvSpPr txBox="1">
              <a:spLocks noChangeArrowheads="1"/>
            </p:cNvSpPr>
            <p:nvPr/>
          </p:nvSpPr>
          <p:spPr bwMode="auto">
            <a:xfrm>
              <a:off x="4150" y="1480"/>
              <a:ext cx="13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 b="1"/>
                <a:t>Feuer, offene</a:t>
              </a:r>
            </a:p>
            <a:p>
              <a:r>
                <a:rPr lang="de-DE" altLang="de-DE" sz="1800" b="1"/>
                <a:t>Flamme verboten</a:t>
              </a:r>
            </a:p>
          </p:txBody>
        </p:sp>
      </p:grpSp>
      <p:grpSp>
        <p:nvGrpSpPr>
          <p:cNvPr id="119829" name="Group 21"/>
          <p:cNvGrpSpPr>
            <a:grpSpLocks/>
          </p:cNvGrpSpPr>
          <p:nvPr/>
        </p:nvGrpSpPr>
        <p:grpSpPr bwMode="auto">
          <a:xfrm>
            <a:off x="4427538" y="4076700"/>
            <a:ext cx="4156075" cy="1993900"/>
            <a:chOff x="2789" y="2568"/>
            <a:chExt cx="2618" cy="1256"/>
          </a:xfrm>
        </p:grpSpPr>
        <p:graphicFrame>
          <p:nvGraphicFramePr>
            <p:cNvPr id="29704" name="Object 10"/>
            <p:cNvGraphicFramePr>
              <a:graphicFrameLocks noChangeAspect="1"/>
            </p:cNvGraphicFramePr>
            <p:nvPr/>
          </p:nvGraphicFramePr>
          <p:xfrm>
            <a:off x="3061" y="2568"/>
            <a:ext cx="998" cy="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4" name="Photo Editor Photo" r:id="rId9" imgW="3971429" imgH="3971429" progId="MSPhotoEd.3">
                    <p:embed/>
                  </p:oleObj>
                </mc:Choice>
                <mc:Fallback>
                  <p:oleObj name="Photo Editor Photo" r:id="rId9" imgW="3971429" imgH="3971429" progId="MSPhotoEd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568"/>
                          <a:ext cx="998" cy="9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5" name="Text Box 12"/>
            <p:cNvSpPr txBox="1">
              <a:spLocks noChangeArrowheads="1"/>
            </p:cNvSpPr>
            <p:nvPr/>
          </p:nvSpPr>
          <p:spPr bwMode="auto">
            <a:xfrm>
              <a:off x="2789" y="3612"/>
              <a:ext cx="24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/>
                <a:t>und viele andere Verbotszeichen.............</a:t>
              </a:r>
            </a:p>
          </p:txBody>
        </p:sp>
        <p:sp>
          <p:nvSpPr>
            <p:cNvPr id="29706" name="Text Box 16"/>
            <p:cNvSpPr txBox="1">
              <a:spLocks noChangeArrowheads="1"/>
            </p:cNvSpPr>
            <p:nvPr/>
          </p:nvSpPr>
          <p:spPr bwMode="auto">
            <a:xfrm>
              <a:off x="4195" y="2886"/>
              <a:ext cx="1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 b="1"/>
                <a:t>nicht mit </a:t>
              </a:r>
            </a:p>
            <a:p>
              <a:r>
                <a:rPr lang="de-DE" altLang="de-DE" sz="1800" b="1"/>
                <a:t>Wasser löschen</a:t>
              </a:r>
            </a:p>
          </p:txBody>
        </p:sp>
      </p:grpSp>
      <p:sp>
        <p:nvSpPr>
          <p:cNvPr id="29703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87900" y="6308725"/>
            <a:ext cx="195421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Verbotszeichen zur UVV in Betrieben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"/>
          <p:cNvSpPr txBox="1">
            <a:spLocks noChangeArrowheads="1"/>
          </p:cNvSpPr>
          <p:nvPr/>
        </p:nvSpPr>
        <p:spPr bwMode="auto">
          <a:xfrm>
            <a:off x="1979613" y="1106488"/>
            <a:ext cx="4795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Sonstige Hinweisschilder in Betrieben</a:t>
            </a:r>
          </a:p>
        </p:txBody>
      </p:sp>
      <p:grpSp>
        <p:nvGrpSpPr>
          <p:cNvPr id="118799" name="Group 15"/>
          <p:cNvGrpSpPr>
            <a:grpSpLocks/>
          </p:cNvGrpSpPr>
          <p:nvPr/>
        </p:nvGrpSpPr>
        <p:grpSpPr bwMode="auto">
          <a:xfrm>
            <a:off x="827088" y="2349500"/>
            <a:ext cx="1644650" cy="2166938"/>
            <a:chOff x="521" y="1480"/>
            <a:chExt cx="1036" cy="1365"/>
          </a:xfrm>
        </p:grpSpPr>
        <p:graphicFrame>
          <p:nvGraphicFramePr>
            <p:cNvPr id="30731" name="Object 3"/>
            <p:cNvGraphicFramePr>
              <a:graphicFrameLocks noChangeAspect="1"/>
            </p:cNvGraphicFramePr>
            <p:nvPr/>
          </p:nvGraphicFramePr>
          <p:xfrm>
            <a:off x="567" y="1480"/>
            <a:ext cx="979" cy="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4" name="Photo Editor Photo" r:id="rId3" imgW="3457143" imgH="3524742" progId="MSPhotoEd.3">
                    <p:embed/>
                  </p:oleObj>
                </mc:Choice>
                <mc:Fallback>
                  <p:oleObj name="Photo Editor Photo" r:id="rId3" imgW="3457143" imgH="3524742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1480"/>
                          <a:ext cx="979" cy="9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2" name="Text Box 11"/>
            <p:cNvSpPr txBox="1">
              <a:spLocks noChangeArrowheads="1"/>
            </p:cNvSpPr>
            <p:nvPr/>
          </p:nvSpPr>
          <p:spPr bwMode="auto">
            <a:xfrm>
              <a:off x="521" y="2614"/>
              <a:ext cx="10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 b="1"/>
                <a:t>Wandhydrant</a:t>
              </a:r>
            </a:p>
          </p:txBody>
        </p:sp>
      </p:grpSp>
      <p:grpSp>
        <p:nvGrpSpPr>
          <p:cNvPr id="118800" name="Group 16"/>
          <p:cNvGrpSpPr>
            <a:grpSpLocks/>
          </p:cNvGrpSpPr>
          <p:nvPr/>
        </p:nvGrpSpPr>
        <p:grpSpPr bwMode="auto">
          <a:xfrm>
            <a:off x="3419475" y="1917700"/>
            <a:ext cx="1619250" cy="2598738"/>
            <a:chOff x="2154" y="1208"/>
            <a:chExt cx="1020" cy="1637"/>
          </a:xfrm>
        </p:grpSpPr>
        <p:graphicFrame>
          <p:nvGraphicFramePr>
            <p:cNvPr id="30729" name="Object 4"/>
            <p:cNvGraphicFramePr>
              <a:graphicFrameLocks noChangeAspect="1"/>
            </p:cNvGraphicFramePr>
            <p:nvPr/>
          </p:nvGraphicFramePr>
          <p:xfrm>
            <a:off x="2200" y="1208"/>
            <a:ext cx="850" cy="1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5" name="Photo Editor Photo" r:id="rId5" imgW="2790476" imgH="4172532" progId="MSPhotoEd.3">
                    <p:embed/>
                  </p:oleObj>
                </mc:Choice>
                <mc:Fallback>
                  <p:oleObj name="Photo Editor Photo" r:id="rId5" imgW="2790476" imgH="4172532" progId="MSPhotoEd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208"/>
                          <a:ext cx="850" cy="1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0" name="Text Box 12"/>
            <p:cNvSpPr txBox="1">
              <a:spLocks noChangeArrowheads="1"/>
            </p:cNvSpPr>
            <p:nvPr/>
          </p:nvSpPr>
          <p:spPr bwMode="auto">
            <a:xfrm>
              <a:off x="2154" y="2614"/>
              <a:ext cx="1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 b="1"/>
                <a:t>Feuerlöscher</a:t>
              </a:r>
            </a:p>
          </p:txBody>
        </p:sp>
      </p:grpSp>
      <p:grpSp>
        <p:nvGrpSpPr>
          <p:cNvPr id="118801" name="Group 17"/>
          <p:cNvGrpSpPr>
            <a:grpSpLocks/>
          </p:cNvGrpSpPr>
          <p:nvPr/>
        </p:nvGrpSpPr>
        <p:grpSpPr bwMode="auto">
          <a:xfrm>
            <a:off x="5724525" y="2657475"/>
            <a:ext cx="2592388" cy="1858963"/>
            <a:chOff x="3606" y="1674"/>
            <a:chExt cx="1633" cy="1171"/>
          </a:xfrm>
        </p:grpSpPr>
        <p:graphicFrame>
          <p:nvGraphicFramePr>
            <p:cNvPr id="30727" name="Object 5"/>
            <p:cNvGraphicFramePr>
              <a:graphicFrameLocks noChangeAspect="1"/>
            </p:cNvGraphicFramePr>
            <p:nvPr/>
          </p:nvGraphicFramePr>
          <p:xfrm>
            <a:off x="3606" y="1674"/>
            <a:ext cx="1633" cy="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6" name="Photo Editor Photo" r:id="rId7" imgW="5144218" imgH="2534004" progId="MSPhotoEd.3">
                    <p:embed/>
                  </p:oleObj>
                </mc:Choice>
                <mc:Fallback>
                  <p:oleObj name="Photo Editor Photo" r:id="rId7" imgW="5144218" imgH="2534004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1674"/>
                          <a:ext cx="1633" cy="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28" name="Text Box 13"/>
            <p:cNvSpPr txBox="1">
              <a:spLocks noChangeArrowheads="1"/>
            </p:cNvSpPr>
            <p:nvPr/>
          </p:nvSpPr>
          <p:spPr bwMode="auto">
            <a:xfrm>
              <a:off x="3969" y="2614"/>
              <a:ext cx="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 b="1"/>
                <a:t>Fluchtweg</a:t>
              </a:r>
            </a:p>
          </p:txBody>
        </p:sp>
      </p:grpSp>
      <p:sp>
        <p:nvSpPr>
          <p:cNvPr id="30726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48263" y="6308725"/>
            <a:ext cx="20272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Sonstige Hinweisschilder in Betrieben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811338" y="1106488"/>
            <a:ext cx="519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Verhaltensmaßnahmen zum Eigenschutz 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291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600" b="1"/>
              <a:t>Welche Gefahren bestehen?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203575" y="1844675"/>
            <a:ext cx="2622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600" b="1"/>
              <a:t>Welche Übertragungs-</a:t>
            </a:r>
          </a:p>
          <a:p>
            <a:r>
              <a:rPr lang="de-DE" altLang="de-DE" sz="1600" b="1"/>
              <a:t>möglichkeiten bestehen?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5940425" y="1844675"/>
            <a:ext cx="28495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600" b="1"/>
              <a:t>Welche Schutzmaßnahmen</a:t>
            </a:r>
          </a:p>
          <a:p>
            <a:r>
              <a:rPr lang="de-DE" altLang="de-DE" sz="1600" b="1"/>
              <a:t>sollen eingehalten werden?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23850" y="2492375"/>
            <a:ext cx="8424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203575" y="1916113"/>
            <a:ext cx="0" cy="403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940425" y="1916113"/>
            <a:ext cx="0" cy="403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395288" y="2636838"/>
            <a:ext cx="2079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600"/>
              <a:t> Äußere Einwirkung,</a:t>
            </a:r>
          </a:p>
          <a:p>
            <a:r>
              <a:rPr lang="de-DE" altLang="de-DE" sz="1600"/>
              <a:t>  Bestrahlung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3255963" y="2679700"/>
            <a:ext cx="1541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600"/>
              <a:t>- durch die Luft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5992813" y="2679700"/>
            <a:ext cx="23860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600"/>
              <a:t> Abstand halten</a:t>
            </a:r>
          </a:p>
          <a:p>
            <a:pPr>
              <a:buFontTx/>
              <a:buChar char="-"/>
            </a:pPr>
            <a:r>
              <a:rPr lang="de-DE" altLang="de-DE" sz="1600"/>
              <a:t> Windrichtung beachten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395288" y="3573463"/>
            <a:ext cx="2724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600"/>
              <a:t> Kontamination (Verunreini-</a:t>
            </a:r>
          </a:p>
          <a:p>
            <a:r>
              <a:rPr lang="de-DE" altLang="de-DE" sz="1600"/>
              <a:t>  gung der Oberfläche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3255963" y="3544888"/>
            <a:ext cx="2241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600"/>
              <a:t> durch Berühren</a:t>
            </a:r>
          </a:p>
          <a:p>
            <a:pPr>
              <a:buFontTx/>
              <a:buChar char="-"/>
            </a:pPr>
            <a:r>
              <a:rPr lang="de-DE" altLang="de-DE" sz="1600"/>
              <a:t> durch Stoffe hindurch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6011863" y="3500438"/>
            <a:ext cx="25098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600"/>
              <a:t> Abdecken, Abschranken</a:t>
            </a:r>
          </a:p>
          <a:p>
            <a:pPr>
              <a:buFontTx/>
              <a:buChar char="-"/>
            </a:pPr>
            <a:r>
              <a:rPr lang="de-DE" altLang="de-DE" sz="1600"/>
              <a:t> Abschirmung nutzen</a:t>
            </a:r>
          </a:p>
          <a:p>
            <a:pPr>
              <a:buFontTx/>
              <a:buChar char="-"/>
            </a:pPr>
            <a:r>
              <a:rPr lang="de-DE" altLang="de-DE" sz="1600"/>
              <a:t> Deckung suchen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395288" y="4508500"/>
            <a:ext cx="2760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600"/>
              <a:t> Inkorporation (Aufnahme in</a:t>
            </a:r>
          </a:p>
          <a:p>
            <a:r>
              <a:rPr lang="de-DE" altLang="de-DE" sz="1600"/>
              <a:t>  den Körper)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3276600" y="4508500"/>
            <a:ext cx="20589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600"/>
              <a:t> über die Atemwege</a:t>
            </a:r>
          </a:p>
          <a:p>
            <a:pPr>
              <a:buFontTx/>
              <a:buChar char="-"/>
            </a:pPr>
            <a:r>
              <a:rPr lang="de-DE" altLang="de-DE" sz="1600"/>
              <a:t> über die Haut</a:t>
            </a:r>
          </a:p>
          <a:p>
            <a:pPr>
              <a:buFontTx/>
              <a:buChar char="-"/>
            </a:pPr>
            <a:r>
              <a:rPr lang="de-DE" altLang="de-DE" sz="1600"/>
              <a:t> über Wunden</a:t>
            </a:r>
          </a:p>
          <a:p>
            <a:pPr>
              <a:buFontTx/>
              <a:buChar char="-"/>
            </a:pPr>
            <a:r>
              <a:rPr lang="de-DE" altLang="de-DE" sz="1600"/>
              <a:t> über Magen, Darm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6011863" y="4508500"/>
            <a:ext cx="23415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600"/>
              <a:t> Atemschutz tragen</a:t>
            </a:r>
          </a:p>
          <a:p>
            <a:pPr>
              <a:buFontTx/>
              <a:buChar char="-"/>
            </a:pPr>
            <a:r>
              <a:rPr lang="de-DE" altLang="de-DE" sz="1600"/>
              <a:t> Schutzkleidung tragen</a:t>
            </a:r>
          </a:p>
          <a:p>
            <a:pPr>
              <a:buFontTx/>
              <a:buChar char="-"/>
            </a:pPr>
            <a:r>
              <a:rPr lang="de-DE" altLang="de-DE" sz="1600"/>
              <a:t> keine offenen Wunden</a:t>
            </a:r>
          </a:p>
          <a:p>
            <a:pPr>
              <a:buFontTx/>
              <a:buChar char="-"/>
            </a:pPr>
            <a:r>
              <a:rPr lang="de-DE" altLang="de-DE" sz="1600"/>
              <a:t> kein Essen, Trinken,</a:t>
            </a:r>
          </a:p>
          <a:p>
            <a:r>
              <a:rPr lang="de-DE" altLang="de-DE" sz="1600"/>
              <a:t>  Rauchen</a:t>
            </a:r>
          </a:p>
        </p:txBody>
      </p:sp>
      <p:sp>
        <p:nvSpPr>
          <p:cNvPr id="31762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3800" y="6308725"/>
            <a:ext cx="166687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Verhaltensmaßnahmen zum Eigenschutz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6" grpId="0"/>
      <p:bldP spid="115717" grpId="0"/>
      <p:bldP spid="115723" grpId="0"/>
      <p:bldP spid="115724" grpId="0"/>
      <p:bldP spid="115725" grpId="0"/>
      <p:bldP spid="115726" grpId="0"/>
      <p:bldP spid="115727" grpId="0"/>
      <p:bldP spid="115728" grpId="0"/>
      <p:bldP spid="115729" grpId="0"/>
      <p:bldP spid="115730" grpId="0"/>
      <p:bldP spid="1157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2411413" y="1116013"/>
            <a:ext cx="433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Kennzeichnung von Gefahrstoffen</a:t>
            </a:r>
          </a:p>
        </p:txBody>
      </p:sp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2771775" y="1916113"/>
            <a:ext cx="3386138" cy="2447925"/>
            <a:chOff x="1701" y="1162"/>
            <a:chExt cx="2314" cy="1633"/>
          </a:xfrm>
        </p:grpSpPr>
        <p:sp>
          <p:nvSpPr>
            <p:cNvPr id="4104" name="AutoShape 3"/>
            <p:cNvSpPr>
              <a:spLocks noChangeArrowheads="1"/>
            </p:cNvSpPr>
            <p:nvPr/>
          </p:nvSpPr>
          <p:spPr bwMode="auto">
            <a:xfrm>
              <a:off x="1701" y="1162"/>
              <a:ext cx="2314" cy="1633"/>
            </a:xfrm>
            <a:prstGeom prst="leftRightArrow">
              <a:avLst>
                <a:gd name="adj1" fmla="val 50000"/>
                <a:gd name="adj2" fmla="val 2834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pic>
          <p:nvPicPr>
            <p:cNvPr id="410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1753"/>
              <a:ext cx="552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395288" y="2205038"/>
            <a:ext cx="24955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Säule 1 </a:t>
            </a:r>
            <a:r>
              <a:rPr lang="de-DE" altLang="de-DE" sz="1800"/>
              <a:t>(ChemG)</a:t>
            </a:r>
          </a:p>
          <a:p>
            <a:r>
              <a:rPr lang="de-DE" altLang="de-DE" sz="1800" b="1"/>
              <a:t>Chemikalienbehälter:</a:t>
            </a:r>
          </a:p>
          <a:p>
            <a:pPr>
              <a:buFontTx/>
              <a:buChar char="•"/>
            </a:pPr>
            <a:r>
              <a:rPr lang="de-DE" altLang="de-DE" sz="1800"/>
              <a:t> Tanks</a:t>
            </a:r>
          </a:p>
          <a:p>
            <a:pPr>
              <a:buFontTx/>
              <a:buChar char="•"/>
            </a:pPr>
            <a:r>
              <a:rPr lang="de-DE" altLang="de-DE" sz="1800"/>
              <a:t> Behälter</a:t>
            </a:r>
          </a:p>
          <a:p>
            <a:pPr>
              <a:buFontTx/>
              <a:buChar char="•"/>
            </a:pPr>
            <a:r>
              <a:rPr lang="de-DE" altLang="de-DE" sz="1800"/>
              <a:t> Gebinde</a:t>
            </a:r>
          </a:p>
          <a:p>
            <a:pPr>
              <a:buFontTx/>
              <a:buChar char="•"/>
            </a:pPr>
            <a:r>
              <a:rPr lang="de-DE" altLang="de-DE" sz="1800"/>
              <a:t> Versandstücke</a:t>
            </a:r>
          </a:p>
          <a:p>
            <a:pPr>
              <a:buFontTx/>
              <a:buChar char="•"/>
            </a:pPr>
            <a:r>
              <a:rPr lang="de-DE" altLang="de-DE" sz="1800"/>
              <a:t> Verpackungen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2700338" y="4508500"/>
            <a:ext cx="4070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Säule 2 </a:t>
            </a:r>
            <a:r>
              <a:rPr lang="de-DE" altLang="de-DE" sz="1800"/>
              <a:t>(GGBefG)</a:t>
            </a:r>
          </a:p>
          <a:p>
            <a:r>
              <a:rPr lang="de-DE" altLang="de-DE" sz="1800" b="1"/>
              <a:t>Transportmittel:</a:t>
            </a:r>
          </a:p>
          <a:p>
            <a:pPr>
              <a:buFontTx/>
              <a:buChar char="•"/>
            </a:pPr>
            <a:r>
              <a:rPr lang="de-DE" altLang="de-DE" sz="1800"/>
              <a:t> Fahrzeuge auf der Straße, </a:t>
            </a:r>
          </a:p>
          <a:p>
            <a:r>
              <a:rPr lang="de-DE" altLang="de-DE" sz="1800"/>
              <a:t>  der Eisenbahn, der Binnenschifffahrt,</a:t>
            </a:r>
          </a:p>
          <a:p>
            <a:r>
              <a:rPr lang="de-DE" altLang="de-DE" sz="1800"/>
              <a:t>  der See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6227763" y="2205038"/>
            <a:ext cx="22669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 dirty="0"/>
              <a:t>Säule 3 </a:t>
            </a:r>
            <a:r>
              <a:rPr lang="de-DE" altLang="de-DE" sz="1800" dirty="0" smtClean="0"/>
              <a:t>(ProdSG</a:t>
            </a:r>
            <a:r>
              <a:rPr lang="de-DE" altLang="de-DE" sz="1800" dirty="0"/>
              <a:t>)</a:t>
            </a:r>
          </a:p>
          <a:p>
            <a:r>
              <a:rPr lang="de-DE" altLang="de-DE" sz="1800" b="1" dirty="0"/>
              <a:t>Betriebe / Anlagen:</a:t>
            </a:r>
          </a:p>
          <a:p>
            <a:pPr>
              <a:buFontTx/>
              <a:buChar char="•"/>
            </a:pPr>
            <a:r>
              <a:rPr lang="de-DE" altLang="de-DE" sz="1800" dirty="0"/>
              <a:t> Herstellung</a:t>
            </a:r>
          </a:p>
          <a:p>
            <a:pPr>
              <a:buFontTx/>
              <a:buChar char="•"/>
            </a:pPr>
            <a:r>
              <a:rPr lang="de-DE" altLang="de-DE" sz="1800" dirty="0"/>
              <a:t> Betriebsanlagen</a:t>
            </a:r>
          </a:p>
          <a:p>
            <a:pPr>
              <a:buFontTx/>
              <a:buChar char="•"/>
            </a:pPr>
            <a:r>
              <a:rPr lang="de-DE" altLang="de-DE" sz="1800" dirty="0"/>
              <a:t> Fördermittel</a:t>
            </a:r>
          </a:p>
          <a:p>
            <a:pPr>
              <a:buFontTx/>
              <a:buChar char="•"/>
            </a:pPr>
            <a:r>
              <a:rPr lang="de-DE" altLang="de-DE" sz="1800" dirty="0"/>
              <a:t> Verarbeitung</a:t>
            </a:r>
          </a:p>
          <a:p>
            <a:pPr>
              <a:buFontTx/>
              <a:buChar char="•"/>
            </a:pPr>
            <a:r>
              <a:rPr lang="de-DE" altLang="de-DE" sz="1800" dirty="0"/>
              <a:t> Lagerung</a:t>
            </a:r>
          </a:p>
        </p:txBody>
      </p:sp>
      <p:sp>
        <p:nvSpPr>
          <p:cNvPr id="4103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51500" y="6308725"/>
            <a:ext cx="201612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Kennzeichnung von Gefahrstoffen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/>
      <p:bldP spid="113674" grpId="0"/>
      <p:bldP spid="1136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93900" y="1106488"/>
            <a:ext cx="4543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GAMS - Regel zur Durchführung der</a:t>
            </a:r>
          </a:p>
          <a:p>
            <a:r>
              <a:rPr lang="de-DE" altLang="de-DE" sz="2000" b="1">
                <a:solidFill>
                  <a:schemeClr val="accent2"/>
                </a:solidFill>
              </a:rPr>
              <a:t>unaufschiebbaren Erstmaßnahmen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619250" y="2133600"/>
            <a:ext cx="5256213" cy="3095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de-DE" altLang="de-DE" sz="2000"/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2103438" y="2290763"/>
            <a:ext cx="2316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3600" b="1"/>
              <a:t>G</a:t>
            </a:r>
            <a:r>
              <a:rPr lang="de-DE" altLang="de-DE" sz="2000"/>
              <a:t> efahr erkennen</a:t>
            </a:r>
            <a:endParaRPr lang="de-DE" altLang="de-DE" sz="2000" b="1"/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2124075" y="2871788"/>
            <a:ext cx="361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3600" b="1" dirty="0"/>
              <a:t>A</a:t>
            </a:r>
            <a:r>
              <a:rPr lang="de-DE" altLang="de-DE" sz="2000" b="1" dirty="0"/>
              <a:t> </a:t>
            </a:r>
            <a:r>
              <a:rPr lang="de-DE" altLang="de-DE" sz="2000" dirty="0" err="1"/>
              <a:t>bsichern</a:t>
            </a:r>
            <a:r>
              <a:rPr lang="de-DE" altLang="de-DE" sz="2000" dirty="0"/>
              <a:t> der Einsatzstellen</a:t>
            </a:r>
            <a:endParaRPr lang="de-DE" altLang="de-DE" sz="2000" b="1" dirty="0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2124075" y="3519488"/>
            <a:ext cx="454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3600" b="1"/>
              <a:t>M </a:t>
            </a:r>
            <a:r>
              <a:rPr lang="de-DE" altLang="de-DE" sz="2000"/>
              <a:t>enschenrettung unter Eigenschutz</a:t>
            </a:r>
            <a:endParaRPr lang="de-DE" altLang="de-DE" sz="2000" b="1"/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2124075" y="4168775"/>
            <a:ext cx="3351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3600" b="1"/>
              <a:t>S</a:t>
            </a:r>
            <a:r>
              <a:rPr lang="de-DE" altLang="de-DE" sz="2000" b="1"/>
              <a:t> </a:t>
            </a:r>
            <a:r>
              <a:rPr lang="de-DE" altLang="de-DE" sz="2000"/>
              <a:t>pezialkräfte nachfordern!</a:t>
            </a:r>
            <a:endParaRPr lang="de-DE" altLang="de-DE" sz="2000" b="1"/>
          </a:p>
        </p:txBody>
      </p:sp>
      <p:sp>
        <p:nvSpPr>
          <p:cNvPr id="32776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16463" y="6308725"/>
            <a:ext cx="195421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GAMS-Regel der Erstmaßnahmen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  <p:bldP spid="148486" grpId="0"/>
      <p:bldP spid="148487" grpId="0"/>
      <p:bldP spid="14848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195513" y="1106488"/>
            <a:ext cx="4865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Darstellung der ABC - Einsatzstelle bei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unaufschiebbaren Erstmaßnahmen</a:t>
            </a:r>
          </a:p>
        </p:txBody>
      </p:sp>
      <p:grpSp>
        <p:nvGrpSpPr>
          <p:cNvPr id="149514" name="Group 10"/>
          <p:cNvGrpSpPr>
            <a:grpSpLocks/>
          </p:cNvGrpSpPr>
          <p:nvPr/>
        </p:nvGrpSpPr>
        <p:grpSpPr bwMode="auto">
          <a:xfrm>
            <a:off x="323850" y="1844675"/>
            <a:ext cx="8543925" cy="4181475"/>
            <a:chOff x="204" y="1162"/>
            <a:chExt cx="5382" cy="2634"/>
          </a:xfrm>
        </p:grpSpPr>
        <p:pic>
          <p:nvPicPr>
            <p:cNvPr id="3379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162"/>
              <a:ext cx="3204" cy="2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8" name="Text Box 7"/>
            <p:cNvSpPr txBox="1">
              <a:spLocks noChangeArrowheads="1"/>
            </p:cNvSpPr>
            <p:nvPr/>
          </p:nvSpPr>
          <p:spPr bwMode="auto">
            <a:xfrm>
              <a:off x="204" y="3430"/>
              <a:ext cx="5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/>
                <a:t>Sicherheitsabstand zum ausgetretenen Gefahrstoff unter Berücksichtigung der Windrichtung,</a:t>
              </a:r>
            </a:p>
            <a:p>
              <a:r>
                <a:rPr lang="de-DE" altLang="de-DE" sz="1600"/>
                <a:t>Absperrbereich als Aufstell- und Bewegungsfläche für die Einsatzkräfte!</a:t>
              </a:r>
            </a:p>
          </p:txBody>
        </p:sp>
      </p:grpSp>
      <p:sp>
        <p:nvSpPr>
          <p:cNvPr id="33796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3800" y="6381750"/>
            <a:ext cx="180022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Darstellung ABC-Erstmaßnahmen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55650" y="1106488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Die Gruppe im Einsatz bei unaufschiebbaren Erstmaßnahmen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3438" y="6381750"/>
            <a:ext cx="209867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Die Gruppe der unauf. Erstmaßnahmen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85" y="1507482"/>
            <a:ext cx="5903698" cy="4464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116013" y="1106488"/>
            <a:ext cx="6842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Allgemeine Verhaltensregeln zur Einsatzstellenhygiene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an Einsatzstellen mit ABC - Gefahrstoffen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051050" y="1844675"/>
            <a:ext cx="636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>
                <a:solidFill>
                  <a:srgbClr val="CC3300"/>
                </a:solidFill>
              </a:rPr>
              <a:t>Gilt für jeden Feuerwehrangehörigen bei allen Einsätzen!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611188" y="2276475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Vor / bei der Anfahrt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5292725" y="2276475"/>
            <a:ext cx="268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und im Feuerwehrhaus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684213" y="2708275"/>
            <a:ext cx="32575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800"/>
              <a:t>- Tabakwaren und persönliche</a:t>
            </a:r>
          </a:p>
          <a:p>
            <a:pPr>
              <a:lnSpc>
                <a:spcPct val="90000"/>
              </a:lnSpc>
            </a:pPr>
            <a:r>
              <a:rPr lang="de-DE" altLang="de-DE" sz="1800"/>
              <a:t>  Gegenstände ablegen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684213" y="3284538"/>
            <a:ext cx="27368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800"/>
              <a:t>- private Kleidungsstücke</a:t>
            </a:r>
          </a:p>
          <a:p>
            <a:pPr>
              <a:lnSpc>
                <a:spcPct val="90000"/>
              </a:lnSpc>
            </a:pPr>
            <a:r>
              <a:rPr lang="de-DE" altLang="de-DE" sz="1800"/>
              <a:t>  ablegen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684213" y="3860800"/>
            <a:ext cx="27876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Einsatz nur bei voller</a:t>
            </a:r>
          </a:p>
          <a:p>
            <a:pPr>
              <a:lnSpc>
                <a:spcPct val="80000"/>
              </a:lnSpc>
            </a:pPr>
            <a:r>
              <a:rPr lang="de-DE" altLang="de-DE" sz="1800"/>
              <a:t>  körperlicher Tauglichkeit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684213" y="4508500"/>
            <a:ext cx="367665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mit Wunden oder Hautkrank-</a:t>
            </a:r>
          </a:p>
          <a:p>
            <a:pPr>
              <a:lnSpc>
                <a:spcPct val="80000"/>
              </a:lnSpc>
            </a:pPr>
            <a:r>
              <a:rPr lang="de-DE" altLang="de-DE" sz="1800"/>
              <a:t>  heiten keine Tätigkeiten mit</a:t>
            </a:r>
          </a:p>
          <a:p>
            <a:pPr>
              <a:lnSpc>
                <a:spcPct val="90000"/>
              </a:lnSpc>
            </a:pPr>
            <a:r>
              <a:rPr lang="de-DE" altLang="de-DE" sz="1800"/>
              <a:t>  Kontaminationsgefahr ausführen!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49885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Wechselkleidung bereitstellen,</a:t>
            </a:r>
          </a:p>
          <a:p>
            <a:r>
              <a:rPr lang="de-DE" altLang="de-DE" sz="1800"/>
              <a:t>  Kleidung vollständig wechseln -</a:t>
            </a:r>
          </a:p>
          <a:p>
            <a:pPr>
              <a:lnSpc>
                <a:spcPct val="90000"/>
              </a:lnSpc>
            </a:pPr>
            <a:r>
              <a:rPr lang="de-DE" altLang="de-DE" sz="1800"/>
              <a:t>  auch Unterwäsche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4932363" y="3500438"/>
            <a:ext cx="3359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Kleidung sofort zum Waschen</a:t>
            </a:r>
          </a:p>
          <a:p>
            <a:pPr>
              <a:lnSpc>
                <a:spcPct val="80000"/>
              </a:lnSpc>
            </a:pPr>
            <a:r>
              <a:rPr lang="de-DE" altLang="de-DE" sz="1800"/>
              <a:t>  geben</a:t>
            </a: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4932363" y="4076700"/>
            <a:ext cx="337185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gründliche Körperreinigung -</a:t>
            </a:r>
          </a:p>
          <a:p>
            <a:pPr>
              <a:lnSpc>
                <a:spcPct val="90000"/>
              </a:lnSpc>
            </a:pPr>
            <a:r>
              <a:rPr lang="de-DE" altLang="de-DE" sz="1800"/>
              <a:t>  spätestens im Feuerwehrhaus</a:t>
            </a:r>
          </a:p>
          <a:p>
            <a:pPr>
              <a:lnSpc>
                <a:spcPct val="90000"/>
              </a:lnSpc>
            </a:pPr>
            <a:r>
              <a:rPr lang="de-DE" altLang="de-DE" sz="1800"/>
              <a:t>  duschen!</a:t>
            </a:r>
          </a:p>
        </p:txBody>
      </p:sp>
      <p:grpSp>
        <p:nvGrpSpPr>
          <p:cNvPr id="35853" name="Group 132"/>
          <p:cNvGrpSpPr>
            <a:grpSpLocks/>
          </p:cNvGrpSpPr>
          <p:nvPr/>
        </p:nvGrpSpPr>
        <p:grpSpPr bwMode="auto">
          <a:xfrm>
            <a:off x="4716463" y="5084763"/>
            <a:ext cx="1439862" cy="936625"/>
            <a:chOff x="2971" y="3203"/>
            <a:chExt cx="907" cy="590"/>
          </a:xfrm>
        </p:grpSpPr>
        <p:sp>
          <p:nvSpPr>
            <p:cNvPr id="35872" name="Rectangle 13"/>
            <p:cNvSpPr>
              <a:spLocks noChangeArrowheads="1"/>
            </p:cNvSpPr>
            <p:nvPr/>
          </p:nvSpPr>
          <p:spPr bwMode="auto">
            <a:xfrm>
              <a:off x="2971" y="3203"/>
              <a:ext cx="907" cy="59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pic>
          <p:nvPicPr>
            <p:cNvPr id="35873" name="Picture 101" descr="E08_DUS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249"/>
              <a:ext cx="544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4" name="Group 133"/>
          <p:cNvGrpSpPr>
            <a:grpSpLocks/>
          </p:cNvGrpSpPr>
          <p:nvPr/>
        </p:nvGrpSpPr>
        <p:grpSpPr bwMode="auto">
          <a:xfrm>
            <a:off x="6732588" y="5084763"/>
            <a:ext cx="1368425" cy="936625"/>
            <a:chOff x="4241" y="3203"/>
            <a:chExt cx="862" cy="590"/>
          </a:xfrm>
        </p:grpSpPr>
        <p:sp>
          <p:nvSpPr>
            <p:cNvPr id="35856" name="Rectangle 59"/>
            <p:cNvSpPr>
              <a:spLocks noChangeArrowheads="1"/>
            </p:cNvSpPr>
            <p:nvPr/>
          </p:nvSpPr>
          <p:spPr bwMode="auto">
            <a:xfrm>
              <a:off x="4241" y="3203"/>
              <a:ext cx="862" cy="59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35857" name="Group 86"/>
            <p:cNvGrpSpPr>
              <a:grpSpLocks/>
            </p:cNvGrpSpPr>
            <p:nvPr/>
          </p:nvGrpSpPr>
          <p:grpSpPr bwMode="auto">
            <a:xfrm>
              <a:off x="4749" y="3266"/>
              <a:ext cx="304" cy="374"/>
              <a:chOff x="5057" y="3113"/>
              <a:chExt cx="272" cy="317"/>
            </a:xfrm>
          </p:grpSpPr>
          <p:sp>
            <p:nvSpPr>
              <p:cNvPr id="35866" name="Rectangle 80"/>
              <p:cNvSpPr>
                <a:spLocks noChangeArrowheads="1"/>
              </p:cNvSpPr>
              <p:nvPr/>
            </p:nvSpPr>
            <p:spPr bwMode="auto">
              <a:xfrm>
                <a:off x="5057" y="3113"/>
                <a:ext cx="272" cy="3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867" name="Oval 81"/>
              <p:cNvSpPr>
                <a:spLocks noChangeArrowheads="1"/>
              </p:cNvSpPr>
              <p:nvPr/>
            </p:nvSpPr>
            <p:spPr bwMode="auto">
              <a:xfrm>
                <a:off x="5148" y="3249"/>
                <a:ext cx="91" cy="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868" name="Line 82"/>
              <p:cNvSpPr>
                <a:spLocks noChangeShapeType="1"/>
              </p:cNvSpPr>
              <p:nvPr/>
            </p:nvSpPr>
            <p:spPr bwMode="auto">
              <a:xfrm>
                <a:off x="5057" y="3203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9" name="Rectangle 83"/>
              <p:cNvSpPr>
                <a:spLocks noChangeArrowheads="1"/>
              </p:cNvSpPr>
              <p:nvPr/>
            </p:nvSpPr>
            <p:spPr bwMode="auto">
              <a:xfrm>
                <a:off x="5057" y="3113"/>
                <a:ext cx="91" cy="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870" name="Oval 84"/>
              <p:cNvSpPr>
                <a:spLocks noChangeArrowheads="1"/>
              </p:cNvSpPr>
              <p:nvPr/>
            </p:nvSpPr>
            <p:spPr bwMode="auto">
              <a:xfrm>
                <a:off x="5239" y="315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871" name="Oval 85"/>
              <p:cNvSpPr>
                <a:spLocks noChangeArrowheads="1"/>
              </p:cNvSpPr>
              <p:nvPr/>
            </p:nvSpPr>
            <p:spPr bwMode="auto">
              <a:xfrm>
                <a:off x="5239" y="3158"/>
                <a:ext cx="46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35858" name="AutoShape 94"/>
            <p:cNvSpPr>
              <a:spLocks noChangeArrowheads="1"/>
            </p:cNvSpPr>
            <p:nvPr/>
          </p:nvSpPr>
          <p:spPr bwMode="auto">
            <a:xfrm>
              <a:off x="4597" y="3372"/>
              <a:ext cx="101" cy="53"/>
            </a:xfrm>
            <a:prstGeom prst="rightArrow">
              <a:avLst>
                <a:gd name="adj1" fmla="val 50000"/>
                <a:gd name="adj2" fmla="val 4764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859" name="AutoShape 95"/>
            <p:cNvSpPr>
              <a:spLocks noChangeArrowheads="1"/>
            </p:cNvSpPr>
            <p:nvPr/>
          </p:nvSpPr>
          <p:spPr bwMode="auto">
            <a:xfrm>
              <a:off x="4597" y="3533"/>
              <a:ext cx="101" cy="53"/>
            </a:xfrm>
            <a:prstGeom prst="rightArrow">
              <a:avLst>
                <a:gd name="adj1" fmla="val 50000"/>
                <a:gd name="adj2" fmla="val 4764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35860" name="Group 128"/>
            <p:cNvGrpSpPr>
              <a:grpSpLocks/>
            </p:cNvGrpSpPr>
            <p:nvPr/>
          </p:nvGrpSpPr>
          <p:grpSpPr bwMode="auto">
            <a:xfrm>
              <a:off x="4241" y="3294"/>
              <a:ext cx="351" cy="385"/>
              <a:chOff x="4251" y="3246"/>
              <a:chExt cx="351" cy="385"/>
            </a:xfrm>
          </p:grpSpPr>
          <p:sp>
            <p:nvSpPr>
              <p:cNvPr id="35862" name="Freeform 117"/>
              <p:cNvSpPr>
                <a:spLocks/>
              </p:cNvSpPr>
              <p:nvPr/>
            </p:nvSpPr>
            <p:spPr bwMode="auto">
              <a:xfrm>
                <a:off x="4286" y="3430"/>
                <a:ext cx="276" cy="201"/>
              </a:xfrm>
              <a:custGeom>
                <a:avLst/>
                <a:gdLst>
                  <a:gd name="T0" fmla="*/ 42 w 276"/>
                  <a:gd name="T1" fmla="*/ 0 h 201"/>
                  <a:gd name="T2" fmla="*/ 216 w 276"/>
                  <a:gd name="T3" fmla="*/ 0 h 201"/>
                  <a:gd name="T4" fmla="*/ 240 w 276"/>
                  <a:gd name="T5" fmla="*/ 36 h 201"/>
                  <a:gd name="T6" fmla="*/ 252 w 276"/>
                  <a:gd name="T7" fmla="*/ 72 h 201"/>
                  <a:gd name="T8" fmla="*/ 270 w 276"/>
                  <a:gd name="T9" fmla="*/ 168 h 201"/>
                  <a:gd name="T10" fmla="*/ 276 w 276"/>
                  <a:gd name="T11" fmla="*/ 192 h 201"/>
                  <a:gd name="T12" fmla="*/ 186 w 276"/>
                  <a:gd name="T13" fmla="*/ 180 h 201"/>
                  <a:gd name="T14" fmla="*/ 180 w 276"/>
                  <a:gd name="T15" fmla="*/ 132 h 201"/>
                  <a:gd name="T16" fmla="*/ 156 w 276"/>
                  <a:gd name="T17" fmla="*/ 96 h 201"/>
                  <a:gd name="T18" fmla="*/ 150 w 276"/>
                  <a:gd name="T19" fmla="*/ 72 h 201"/>
                  <a:gd name="T20" fmla="*/ 144 w 276"/>
                  <a:gd name="T21" fmla="*/ 54 h 201"/>
                  <a:gd name="T22" fmla="*/ 90 w 276"/>
                  <a:gd name="T23" fmla="*/ 180 h 201"/>
                  <a:gd name="T24" fmla="*/ 66 w 276"/>
                  <a:gd name="T25" fmla="*/ 198 h 201"/>
                  <a:gd name="T26" fmla="*/ 0 w 276"/>
                  <a:gd name="T27" fmla="*/ 186 h 201"/>
                  <a:gd name="T28" fmla="*/ 24 w 276"/>
                  <a:gd name="T29" fmla="*/ 84 h 201"/>
                  <a:gd name="T30" fmla="*/ 42 w 276"/>
                  <a:gd name="T31" fmla="*/ 0 h 2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76" h="201">
                    <a:moveTo>
                      <a:pt x="42" y="0"/>
                    </a:moveTo>
                    <a:cubicBezTo>
                      <a:pt x="100" y="0"/>
                      <a:pt x="158" y="0"/>
                      <a:pt x="216" y="0"/>
                    </a:cubicBezTo>
                    <a:cubicBezTo>
                      <a:pt x="224" y="12"/>
                      <a:pt x="235" y="22"/>
                      <a:pt x="240" y="36"/>
                    </a:cubicBezTo>
                    <a:cubicBezTo>
                      <a:pt x="244" y="48"/>
                      <a:pt x="252" y="72"/>
                      <a:pt x="252" y="72"/>
                    </a:cubicBezTo>
                    <a:cubicBezTo>
                      <a:pt x="260" y="136"/>
                      <a:pt x="254" y="104"/>
                      <a:pt x="270" y="168"/>
                    </a:cubicBezTo>
                    <a:cubicBezTo>
                      <a:pt x="272" y="176"/>
                      <a:pt x="276" y="192"/>
                      <a:pt x="276" y="192"/>
                    </a:cubicBezTo>
                    <a:cubicBezTo>
                      <a:pt x="250" y="189"/>
                      <a:pt x="213" y="180"/>
                      <a:pt x="186" y="180"/>
                    </a:cubicBezTo>
                    <a:cubicBezTo>
                      <a:pt x="184" y="164"/>
                      <a:pt x="185" y="147"/>
                      <a:pt x="180" y="132"/>
                    </a:cubicBezTo>
                    <a:cubicBezTo>
                      <a:pt x="175" y="118"/>
                      <a:pt x="156" y="96"/>
                      <a:pt x="156" y="96"/>
                    </a:cubicBezTo>
                    <a:cubicBezTo>
                      <a:pt x="154" y="88"/>
                      <a:pt x="152" y="80"/>
                      <a:pt x="150" y="72"/>
                    </a:cubicBezTo>
                    <a:cubicBezTo>
                      <a:pt x="148" y="66"/>
                      <a:pt x="144" y="54"/>
                      <a:pt x="144" y="54"/>
                    </a:cubicBezTo>
                    <a:cubicBezTo>
                      <a:pt x="139" y="107"/>
                      <a:pt x="137" y="149"/>
                      <a:pt x="90" y="180"/>
                    </a:cubicBezTo>
                    <a:cubicBezTo>
                      <a:pt x="76" y="201"/>
                      <a:pt x="85" y="198"/>
                      <a:pt x="66" y="198"/>
                    </a:cubicBezTo>
                    <a:cubicBezTo>
                      <a:pt x="45" y="191"/>
                      <a:pt x="0" y="186"/>
                      <a:pt x="0" y="186"/>
                    </a:cubicBezTo>
                    <a:cubicBezTo>
                      <a:pt x="26" y="146"/>
                      <a:pt x="8" y="138"/>
                      <a:pt x="24" y="84"/>
                    </a:cubicBezTo>
                    <a:cubicBezTo>
                      <a:pt x="34" y="49"/>
                      <a:pt x="89" y="31"/>
                      <a:pt x="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3" name="AutoShape 121"/>
              <p:cNvSpPr>
                <a:spLocks noChangeArrowheads="1"/>
              </p:cNvSpPr>
              <p:nvPr/>
            </p:nvSpPr>
            <p:spPr bwMode="auto">
              <a:xfrm rot="10800000">
                <a:off x="4332" y="3249"/>
                <a:ext cx="181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35 w 21600"/>
                  <a:gd name="T13" fmla="*/ 4535 h 21600"/>
                  <a:gd name="T14" fmla="*/ 17065 w 21600"/>
                  <a:gd name="T15" fmla="*/ 170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864" name="Freeform 123"/>
              <p:cNvSpPr>
                <a:spLocks/>
              </p:cNvSpPr>
              <p:nvPr/>
            </p:nvSpPr>
            <p:spPr bwMode="auto">
              <a:xfrm>
                <a:off x="4464" y="3252"/>
                <a:ext cx="138" cy="86"/>
              </a:xfrm>
              <a:custGeom>
                <a:avLst/>
                <a:gdLst>
                  <a:gd name="T0" fmla="*/ 6 w 138"/>
                  <a:gd name="T1" fmla="*/ 0 h 86"/>
                  <a:gd name="T2" fmla="*/ 90 w 138"/>
                  <a:gd name="T3" fmla="*/ 30 h 86"/>
                  <a:gd name="T4" fmla="*/ 138 w 138"/>
                  <a:gd name="T5" fmla="*/ 66 h 86"/>
                  <a:gd name="T6" fmla="*/ 84 w 138"/>
                  <a:gd name="T7" fmla="*/ 78 h 86"/>
                  <a:gd name="T8" fmla="*/ 0 w 138"/>
                  <a:gd name="T9" fmla="*/ 3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86">
                    <a:moveTo>
                      <a:pt x="6" y="0"/>
                    </a:moveTo>
                    <a:cubicBezTo>
                      <a:pt x="36" y="10"/>
                      <a:pt x="63" y="12"/>
                      <a:pt x="90" y="30"/>
                    </a:cubicBezTo>
                    <a:cubicBezTo>
                      <a:pt x="104" y="52"/>
                      <a:pt x="117" y="52"/>
                      <a:pt x="138" y="66"/>
                    </a:cubicBezTo>
                    <a:cubicBezTo>
                      <a:pt x="114" y="74"/>
                      <a:pt x="109" y="86"/>
                      <a:pt x="84" y="78"/>
                    </a:cubicBezTo>
                    <a:cubicBezTo>
                      <a:pt x="63" y="47"/>
                      <a:pt x="31" y="51"/>
                      <a:pt x="0" y="36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5" name="Freeform 127"/>
              <p:cNvSpPr>
                <a:spLocks/>
              </p:cNvSpPr>
              <p:nvPr/>
            </p:nvSpPr>
            <p:spPr bwMode="auto">
              <a:xfrm>
                <a:off x="4251" y="3246"/>
                <a:ext cx="123" cy="101"/>
              </a:xfrm>
              <a:custGeom>
                <a:avLst/>
                <a:gdLst>
                  <a:gd name="T0" fmla="*/ 123 w 123"/>
                  <a:gd name="T1" fmla="*/ 0 h 101"/>
                  <a:gd name="T2" fmla="*/ 63 w 123"/>
                  <a:gd name="T3" fmla="*/ 30 h 101"/>
                  <a:gd name="T4" fmla="*/ 27 w 123"/>
                  <a:gd name="T5" fmla="*/ 42 h 101"/>
                  <a:gd name="T6" fmla="*/ 51 w 123"/>
                  <a:gd name="T7" fmla="*/ 96 h 101"/>
                  <a:gd name="T8" fmla="*/ 75 w 123"/>
                  <a:gd name="T9" fmla="*/ 72 h 101"/>
                  <a:gd name="T10" fmla="*/ 123 w 123"/>
                  <a:gd name="T11" fmla="*/ 48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101">
                    <a:moveTo>
                      <a:pt x="123" y="0"/>
                    </a:moveTo>
                    <a:cubicBezTo>
                      <a:pt x="71" y="35"/>
                      <a:pt x="106" y="17"/>
                      <a:pt x="63" y="30"/>
                    </a:cubicBezTo>
                    <a:cubicBezTo>
                      <a:pt x="51" y="34"/>
                      <a:pt x="27" y="42"/>
                      <a:pt x="27" y="42"/>
                    </a:cubicBezTo>
                    <a:cubicBezTo>
                      <a:pt x="0" y="82"/>
                      <a:pt x="4" y="84"/>
                      <a:pt x="51" y="96"/>
                    </a:cubicBezTo>
                    <a:cubicBezTo>
                      <a:pt x="90" y="83"/>
                      <a:pt x="52" y="101"/>
                      <a:pt x="75" y="72"/>
                    </a:cubicBezTo>
                    <a:cubicBezTo>
                      <a:pt x="86" y="58"/>
                      <a:pt x="108" y="55"/>
                      <a:pt x="123" y="48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861" name="Line 129"/>
            <p:cNvSpPr>
              <a:spLocks noChangeShapeType="1"/>
            </p:cNvSpPr>
            <p:nvPr/>
          </p:nvSpPr>
          <p:spPr bwMode="auto">
            <a:xfrm>
              <a:off x="4876" y="3475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55" name="Rectangle 1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381750"/>
            <a:ext cx="35290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Allgemeine Verhaltensregeln zur Einsatzstellenhygiene(Anfahrt-Fw-haus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  <p:bldP spid="151556" grpId="0"/>
      <p:bldP spid="151557" grpId="0"/>
      <p:bldP spid="151558" grpId="0"/>
      <p:bldP spid="151559" grpId="0"/>
      <p:bldP spid="151560" grpId="0"/>
      <p:bldP spid="151561" grpId="0"/>
      <p:bldP spid="151562" grpId="0"/>
      <p:bldP spid="151563" grpId="0"/>
      <p:bldP spid="1515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1484313" y="1844675"/>
            <a:ext cx="636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>
                <a:solidFill>
                  <a:srgbClr val="CC3300"/>
                </a:solidFill>
              </a:rPr>
              <a:t>Gilt für jeden Feuerwehrangehörigen bei allen Einsätzen!</a:t>
            </a:r>
          </a:p>
        </p:txBody>
      </p:sp>
      <p:grpSp>
        <p:nvGrpSpPr>
          <p:cNvPr id="152593" name="Group 17"/>
          <p:cNvGrpSpPr>
            <a:grpSpLocks/>
          </p:cNvGrpSpPr>
          <p:nvPr/>
        </p:nvGrpSpPr>
        <p:grpSpPr bwMode="auto">
          <a:xfrm>
            <a:off x="684213" y="2224088"/>
            <a:ext cx="5472112" cy="1636712"/>
            <a:chOff x="431" y="1401"/>
            <a:chExt cx="3447" cy="1031"/>
          </a:xfrm>
        </p:grpSpPr>
        <p:sp>
          <p:nvSpPr>
            <p:cNvPr id="36874" name="Text Box 5"/>
            <p:cNvSpPr txBox="1">
              <a:spLocks noChangeArrowheads="1"/>
            </p:cNvSpPr>
            <p:nvPr/>
          </p:nvSpPr>
          <p:spPr bwMode="auto">
            <a:xfrm>
              <a:off x="431" y="1401"/>
              <a:ext cx="1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/>
                <a:t>An der Einsatzstelle:</a:t>
              </a:r>
            </a:p>
          </p:txBody>
        </p:sp>
        <p:pic>
          <p:nvPicPr>
            <p:cNvPr id="36875" name="Picture 6" descr="P01_RAU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751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6" name="Picture 7" descr="P51_ESS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752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8" descr="P08_BER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752"/>
              <a:ext cx="68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671513" y="4005263"/>
            <a:ext cx="546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nichts anfassen, was nicht angefasst werden muss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671513" y="4365625"/>
            <a:ext cx="597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Rauch-, Ess- und Trinkverbot ohne vorherige Reinigung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671513" y="4724400"/>
            <a:ext cx="686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nichts öffnen oder schließen, wenn es für den Einsatzerfolg nicht</a:t>
            </a:r>
          </a:p>
          <a:p>
            <a:r>
              <a:rPr lang="de-DE" altLang="de-DE" sz="1800"/>
              <a:t>  notwendig ist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671513" y="5300663"/>
            <a:ext cx="509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Ruhe bewahren, erst überlegen, dann handeln.</a:t>
            </a:r>
          </a:p>
        </p:txBody>
      </p:sp>
      <p:sp>
        <p:nvSpPr>
          <p:cNvPr id="36872" name="Text Box 14"/>
          <p:cNvSpPr txBox="1">
            <a:spLocks noChangeArrowheads="1"/>
          </p:cNvSpPr>
          <p:nvPr/>
        </p:nvSpPr>
        <p:spPr bwMode="auto">
          <a:xfrm>
            <a:off x="1116013" y="1106488"/>
            <a:ext cx="6842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Allgemeine Verhaltensregeln zur Einsatzstellenhygiene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an Einsatzstellen mit ABC - Gefahrstoffen</a:t>
            </a:r>
          </a:p>
        </p:txBody>
      </p:sp>
      <p:sp>
        <p:nvSpPr>
          <p:cNvPr id="36873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16463" y="6237288"/>
            <a:ext cx="2601912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Allgemeine Verhaltensregeln zur Einsatzstellenhygiene (an Einsatzstelle)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5" grpId="0"/>
      <p:bldP spid="152586" grpId="0"/>
      <p:bldP spid="152587" grpId="0"/>
      <p:bldP spid="1525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403350" y="1844675"/>
            <a:ext cx="636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>
                <a:solidFill>
                  <a:srgbClr val="CC3300"/>
                </a:solidFill>
              </a:rPr>
              <a:t>Gilt für jeden Feuerwehrangehörigen bei allen Einsätzen!</a:t>
            </a:r>
          </a:p>
        </p:txBody>
      </p:sp>
      <p:sp>
        <p:nvSpPr>
          <p:cNvPr id="37891" name="Text Box 21"/>
          <p:cNvSpPr txBox="1">
            <a:spLocks noChangeArrowheads="1"/>
          </p:cNvSpPr>
          <p:nvPr/>
        </p:nvSpPr>
        <p:spPr bwMode="auto">
          <a:xfrm>
            <a:off x="1116013" y="1106488"/>
            <a:ext cx="6842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Allgemeine Verhaltensregeln zur Einsatzstellenhygiene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an Einsatzstellen mit ABC - Gefahrstoffen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755650" y="2492375"/>
            <a:ext cx="421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Kontaminationsvermeidung im Einsatz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755650" y="2852738"/>
            <a:ext cx="504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strikte</a:t>
            </a:r>
            <a:r>
              <a:rPr lang="de-DE" altLang="de-DE" sz="1800" b="1"/>
              <a:t> Schwarz - Weiß - Trennung</a:t>
            </a:r>
            <a:r>
              <a:rPr lang="de-DE" altLang="de-DE" sz="1800"/>
              <a:t> im Einsatz</a:t>
            </a:r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755650" y="3213100"/>
            <a:ext cx="567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Ablegen und getrennte Lagerung der Schutzkleidung</a:t>
            </a: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755650" y="3573463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Grobdekontamination der Stiefel</a:t>
            </a: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755650" y="3933825"/>
            <a:ext cx="612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Reinigung und Desinfektion der Hände nach dem Einsatz</a:t>
            </a:r>
          </a:p>
        </p:txBody>
      </p:sp>
      <p:sp>
        <p:nvSpPr>
          <p:cNvPr id="153620" name="Text Box 20"/>
          <p:cNvSpPr txBox="1">
            <a:spLocks noChangeArrowheads="1"/>
          </p:cNvSpPr>
          <p:nvPr/>
        </p:nvSpPr>
        <p:spPr bwMode="auto">
          <a:xfrm>
            <a:off x="755650" y="4292600"/>
            <a:ext cx="608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/>
              <a:t>- Schwarz-Weiß-Trennung auch im Feuerwehrgerätehaus.</a:t>
            </a:r>
          </a:p>
        </p:txBody>
      </p:sp>
      <p:pic>
        <p:nvPicPr>
          <p:cNvPr id="37898" name="Picture 22" descr="E08_DU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33825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23" descr="M04_A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34156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59338" y="6237288"/>
            <a:ext cx="28908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Allgemeine Verhaltensregeln zur Einsatzstellenhygiene (im Einsatz)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/>
      <p:bldP spid="153612" grpId="0"/>
      <p:bldP spid="153613" grpId="0"/>
      <p:bldP spid="153615" grpId="0"/>
      <p:bldP spid="153616" grpId="0"/>
      <p:bldP spid="153617" grpId="0"/>
      <p:bldP spid="1536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7"/>
          <p:cNvSpPr txBox="1">
            <a:spLocks noChangeArrowheads="1"/>
          </p:cNvSpPr>
          <p:nvPr/>
        </p:nvSpPr>
        <p:spPr bwMode="auto">
          <a:xfrm>
            <a:off x="2395538" y="1106488"/>
            <a:ext cx="3394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Kennzeichnung nach GHS</a:t>
            </a:r>
          </a:p>
        </p:txBody>
      </p:sp>
      <p:grpSp>
        <p:nvGrpSpPr>
          <p:cNvPr id="145459" name="Group 51"/>
          <p:cNvGrpSpPr>
            <a:grpSpLocks/>
          </p:cNvGrpSpPr>
          <p:nvPr/>
        </p:nvGrpSpPr>
        <p:grpSpPr bwMode="auto">
          <a:xfrm>
            <a:off x="611188" y="1709738"/>
            <a:ext cx="1558925" cy="1460500"/>
            <a:chOff x="598" y="1071"/>
            <a:chExt cx="982" cy="920"/>
          </a:xfrm>
        </p:grpSpPr>
        <p:sp>
          <p:nvSpPr>
            <p:cNvPr id="5144" name="Text Box 29"/>
            <p:cNvSpPr txBox="1">
              <a:spLocks noChangeArrowheads="1"/>
            </p:cNvSpPr>
            <p:nvPr/>
          </p:nvSpPr>
          <p:spPr bwMode="auto">
            <a:xfrm>
              <a:off x="598" y="1661"/>
              <a:ext cx="98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/>
                <a:t>instabil,</a:t>
              </a:r>
              <a:br>
                <a:rPr lang="de-DE" altLang="de-DE" sz="1400"/>
              </a:br>
              <a:r>
                <a:rPr lang="de-DE" altLang="de-DE" sz="1400"/>
                <a:t>Explosionsgefahr</a:t>
              </a:r>
            </a:p>
          </p:txBody>
        </p:sp>
        <p:pic>
          <p:nvPicPr>
            <p:cNvPr id="5145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071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Text Box 26"/>
          <p:cNvSpPr txBox="1">
            <a:spLocks noChangeArrowheads="1"/>
          </p:cNvSpPr>
          <p:nvPr/>
        </p:nvSpPr>
        <p:spPr bwMode="auto">
          <a:xfrm>
            <a:off x="2212975" y="2665413"/>
            <a:ext cx="10906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1400"/>
              <a:t>entzündlich</a:t>
            </a:r>
          </a:p>
        </p:txBody>
      </p:sp>
      <p:pic>
        <p:nvPicPr>
          <p:cNvPr id="5125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70973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30"/>
          <p:cNvSpPr txBox="1">
            <a:spLocks noChangeArrowheads="1"/>
          </p:cNvSpPr>
          <p:nvPr/>
        </p:nvSpPr>
        <p:spPr bwMode="auto">
          <a:xfrm>
            <a:off x="3651250" y="2665413"/>
            <a:ext cx="1327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1400"/>
              <a:t>brandfördernd</a:t>
            </a:r>
          </a:p>
        </p:txBody>
      </p:sp>
      <p:pic>
        <p:nvPicPr>
          <p:cNvPr id="5127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1703388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462" name="Group 54"/>
          <p:cNvGrpSpPr>
            <a:grpSpLocks/>
          </p:cNvGrpSpPr>
          <p:nvPr/>
        </p:nvGrpSpPr>
        <p:grpSpPr bwMode="auto">
          <a:xfrm>
            <a:off x="6948488" y="1709738"/>
            <a:ext cx="928687" cy="1241425"/>
            <a:chOff x="1431" y="2069"/>
            <a:chExt cx="585" cy="782"/>
          </a:xfrm>
        </p:grpSpPr>
        <p:sp>
          <p:nvSpPr>
            <p:cNvPr id="5142" name="Text Box 31"/>
            <p:cNvSpPr txBox="1">
              <a:spLocks noChangeArrowheads="1"/>
            </p:cNvSpPr>
            <p:nvPr/>
          </p:nvSpPr>
          <p:spPr bwMode="auto">
            <a:xfrm>
              <a:off x="1525" y="2659"/>
              <a:ext cx="4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/>
                <a:t>ätzend</a:t>
              </a:r>
            </a:p>
          </p:txBody>
        </p:sp>
        <p:pic>
          <p:nvPicPr>
            <p:cNvPr id="5143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" y="2069"/>
              <a:ext cx="585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9" name="Text Box 32"/>
          <p:cNvSpPr txBox="1">
            <a:spLocks noChangeArrowheads="1"/>
          </p:cNvSpPr>
          <p:nvPr/>
        </p:nvSpPr>
        <p:spPr bwMode="auto">
          <a:xfrm>
            <a:off x="5056188" y="2663825"/>
            <a:ext cx="1695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1400"/>
              <a:t>komprimierte Gase</a:t>
            </a:r>
          </a:p>
        </p:txBody>
      </p:sp>
      <p:sp>
        <p:nvSpPr>
          <p:cNvPr id="5130" name="Text Box 33"/>
          <p:cNvSpPr txBox="1">
            <a:spLocks noChangeArrowheads="1"/>
          </p:cNvSpPr>
          <p:nvPr/>
        </p:nvSpPr>
        <p:spPr bwMode="auto">
          <a:xfrm>
            <a:off x="1104900" y="4251325"/>
            <a:ext cx="55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1400"/>
              <a:t>giftig</a:t>
            </a:r>
          </a:p>
        </p:txBody>
      </p:sp>
      <p:pic>
        <p:nvPicPr>
          <p:cNvPr id="5131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703388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302000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34"/>
          <p:cNvSpPr txBox="1">
            <a:spLocks noChangeArrowheads="1"/>
          </p:cNvSpPr>
          <p:nvPr/>
        </p:nvSpPr>
        <p:spPr bwMode="auto">
          <a:xfrm>
            <a:off x="2368550" y="4251325"/>
            <a:ext cx="765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1400"/>
              <a:t>reizend</a:t>
            </a:r>
          </a:p>
        </p:txBody>
      </p:sp>
      <p:sp>
        <p:nvSpPr>
          <p:cNvPr id="5134" name="Text Box 35"/>
          <p:cNvSpPr txBox="1">
            <a:spLocks noChangeArrowheads="1"/>
          </p:cNvSpPr>
          <p:nvPr/>
        </p:nvSpPr>
        <p:spPr bwMode="auto">
          <a:xfrm>
            <a:off x="3716338" y="4241800"/>
            <a:ext cx="1198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1400"/>
              <a:t>gesundheits-</a:t>
            </a:r>
          </a:p>
          <a:p>
            <a:pPr algn="ctr"/>
            <a:r>
              <a:rPr lang="de-DE" altLang="de-DE" sz="1400"/>
              <a:t>schädlich</a:t>
            </a:r>
          </a:p>
        </p:txBody>
      </p:sp>
      <p:pic>
        <p:nvPicPr>
          <p:cNvPr id="5135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3302000"/>
            <a:ext cx="925512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3308350"/>
            <a:ext cx="92551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465" name="Group 57"/>
          <p:cNvGrpSpPr>
            <a:grpSpLocks/>
          </p:cNvGrpSpPr>
          <p:nvPr/>
        </p:nvGrpSpPr>
        <p:grpSpPr bwMode="auto">
          <a:xfrm>
            <a:off x="5221288" y="3238500"/>
            <a:ext cx="1514475" cy="1241425"/>
            <a:chOff x="3288" y="2931"/>
            <a:chExt cx="954" cy="782"/>
          </a:xfrm>
        </p:grpSpPr>
        <p:sp>
          <p:nvSpPr>
            <p:cNvPr id="5140" name="Text Box 36"/>
            <p:cNvSpPr txBox="1">
              <a:spLocks noChangeArrowheads="1"/>
            </p:cNvSpPr>
            <p:nvPr/>
          </p:nvSpPr>
          <p:spPr bwMode="auto">
            <a:xfrm>
              <a:off x="3288" y="3521"/>
              <a:ext cx="9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/>
                <a:t>umweltgefährlich</a:t>
              </a:r>
            </a:p>
          </p:txBody>
        </p:sp>
        <p:pic>
          <p:nvPicPr>
            <p:cNvPr id="5141" name="Picture 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" y="2931"/>
              <a:ext cx="58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8" name="Rectangle 5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76825" y="6381750"/>
            <a:ext cx="245903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Kennzeichnung nach der Gefahrstofferordnung</a:t>
            </a:r>
          </a:p>
        </p:txBody>
      </p:sp>
      <p:sp>
        <p:nvSpPr>
          <p:cNvPr id="5139" name="Textfeld 1"/>
          <p:cNvSpPr txBox="1">
            <a:spLocks noChangeArrowheads="1"/>
          </p:cNvSpPr>
          <p:nvPr/>
        </p:nvSpPr>
        <p:spPr bwMode="auto">
          <a:xfrm>
            <a:off x="920750" y="4759325"/>
            <a:ext cx="69564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u="sng"/>
              <a:t>Signalwörter:</a:t>
            </a:r>
          </a:p>
          <a:p>
            <a:r>
              <a:rPr lang="de-DE" altLang="de-DE" sz="2000" b="1"/>
              <a:t>Achtung</a:t>
            </a:r>
            <a:r>
              <a:rPr lang="de-DE" altLang="de-DE" sz="1800" b="1"/>
              <a:t>	</a:t>
            </a:r>
            <a:r>
              <a:rPr lang="de-DE" altLang="de-DE" sz="1800"/>
              <a:t>= minderschwere  Gefahrenkategorie</a:t>
            </a:r>
          </a:p>
          <a:p>
            <a:r>
              <a:rPr lang="de-DE" altLang="de-DE" sz="2000" b="1"/>
              <a:t>Gefahr</a:t>
            </a:r>
            <a:r>
              <a:rPr lang="de-DE" altLang="de-DE" sz="1800"/>
              <a:t> 		= </a:t>
            </a:r>
            <a:r>
              <a:rPr lang="de-DE" altLang="de-DE" sz="1800" b="1"/>
              <a:t>schwerwiegende</a:t>
            </a:r>
            <a:r>
              <a:rPr lang="de-DE" altLang="de-DE" sz="1800"/>
              <a:t> Gefahrenkategorie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1692275" y="1106488"/>
            <a:ext cx="3394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Kennzeichnung nach GHS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08625" y="6308725"/>
            <a:ext cx="188118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Kennzeichnung GefStoffV-Beispiel</a:t>
            </a: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106488"/>
            <a:ext cx="779145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8"/>
          <p:cNvSpPr txBox="1">
            <a:spLocks noChangeArrowheads="1"/>
          </p:cNvSpPr>
          <p:nvPr/>
        </p:nvSpPr>
        <p:spPr bwMode="auto">
          <a:xfrm>
            <a:off x="1752600" y="1106488"/>
            <a:ext cx="573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Informationen aus der Produktkennzeichnung</a:t>
            </a:r>
          </a:p>
        </p:txBody>
      </p:sp>
      <p:grpSp>
        <p:nvGrpSpPr>
          <p:cNvPr id="147493" name="Group 37"/>
          <p:cNvGrpSpPr>
            <a:grpSpLocks/>
          </p:cNvGrpSpPr>
          <p:nvPr/>
        </p:nvGrpSpPr>
        <p:grpSpPr bwMode="auto">
          <a:xfrm>
            <a:off x="2409825" y="2708275"/>
            <a:ext cx="3457575" cy="2290763"/>
            <a:chOff x="1518" y="1706"/>
            <a:chExt cx="2178" cy="1443"/>
          </a:xfrm>
        </p:grpSpPr>
        <p:sp>
          <p:nvSpPr>
            <p:cNvPr id="7192" name="Rectangle 32"/>
            <p:cNvSpPr>
              <a:spLocks noChangeArrowheads="1"/>
            </p:cNvSpPr>
            <p:nvPr/>
          </p:nvSpPr>
          <p:spPr bwMode="auto">
            <a:xfrm>
              <a:off x="2154" y="1706"/>
              <a:ext cx="1542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193" name="Rectangle 3"/>
            <p:cNvSpPr>
              <a:spLocks noChangeArrowheads="1"/>
            </p:cNvSpPr>
            <p:nvPr/>
          </p:nvSpPr>
          <p:spPr bwMode="auto">
            <a:xfrm>
              <a:off x="2064" y="1706"/>
              <a:ext cx="1616" cy="356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2000" b="1"/>
                <a:t>LÖSEMITTEL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7194" name="Line 4"/>
            <p:cNvSpPr>
              <a:spLocks noChangeShapeType="1"/>
            </p:cNvSpPr>
            <p:nvPr/>
          </p:nvSpPr>
          <p:spPr bwMode="auto">
            <a:xfrm>
              <a:off x="1557" y="1713"/>
              <a:ext cx="21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7195" name="Line 5"/>
            <p:cNvSpPr>
              <a:spLocks noChangeShapeType="1"/>
            </p:cNvSpPr>
            <p:nvPr/>
          </p:nvSpPr>
          <p:spPr bwMode="auto">
            <a:xfrm>
              <a:off x="1557" y="1713"/>
              <a:ext cx="0" cy="14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7196" name="Line 6"/>
            <p:cNvSpPr>
              <a:spLocks noChangeShapeType="1"/>
            </p:cNvSpPr>
            <p:nvPr/>
          </p:nvSpPr>
          <p:spPr bwMode="auto">
            <a:xfrm>
              <a:off x="1557" y="3149"/>
              <a:ext cx="21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7197" name="Line 7"/>
            <p:cNvSpPr>
              <a:spLocks noChangeShapeType="1"/>
            </p:cNvSpPr>
            <p:nvPr/>
          </p:nvSpPr>
          <p:spPr bwMode="auto">
            <a:xfrm>
              <a:off x="3680" y="1713"/>
              <a:ext cx="0" cy="14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pic>
          <p:nvPicPr>
            <p:cNvPr id="719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1713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9" name="Line 9"/>
            <p:cNvSpPr>
              <a:spLocks noChangeShapeType="1"/>
            </p:cNvSpPr>
            <p:nvPr/>
          </p:nvSpPr>
          <p:spPr bwMode="auto">
            <a:xfrm>
              <a:off x="2136" y="2265"/>
              <a:ext cx="0" cy="8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7200" name="Line 10"/>
            <p:cNvSpPr>
              <a:spLocks noChangeShapeType="1"/>
            </p:cNvSpPr>
            <p:nvPr/>
          </p:nvSpPr>
          <p:spPr bwMode="auto">
            <a:xfrm flipH="1">
              <a:off x="1557" y="2523"/>
              <a:ext cx="5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7201" name="Line 11"/>
            <p:cNvSpPr>
              <a:spLocks noChangeShapeType="1"/>
            </p:cNvSpPr>
            <p:nvPr/>
          </p:nvSpPr>
          <p:spPr bwMode="auto">
            <a:xfrm>
              <a:off x="1565" y="2840"/>
              <a:ext cx="212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7202" name="Rectangle 12"/>
            <p:cNvSpPr>
              <a:spLocks noChangeArrowheads="1"/>
            </p:cNvSpPr>
            <p:nvPr/>
          </p:nvSpPr>
          <p:spPr bwMode="auto">
            <a:xfrm>
              <a:off x="1557" y="2840"/>
              <a:ext cx="2123" cy="3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600" b="1"/>
                <a:t>Fa. XY, B-Straße,</a:t>
              </a:r>
            </a:p>
            <a:p>
              <a:pPr algn="ctr"/>
              <a:r>
                <a:rPr lang="de-DE" altLang="de-DE" sz="1600" b="1"/>
                <a:t>A- Stadt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7203" name="Text Box 13"/>
            <p:cNvSpPr txBox="1">
              <a:spLocks noChangeArrowheads="1"/>
            </p:cNvSpPr>
            <p:nvPr/>
          </p:nvSpPr>
          <p:spPr bwMode="auto">
            <a:xfrm>
              <a:off x="1518" y="2265"/>
              <a:ext cx="69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200" b="1"/>
                <a:t>Gesund-</a:t>
              </a:r>
            </a:p>
            <a:p>
              <a:pPr algn="ctr"/>
              <a:r>
                <a:rPr lang="de-DE" altLang="de-DE" sz="1200" b="1"/>
                <a:t>heits-</a:t>
              </a:r>
            </a:p>
            <a:p>
              <a:pPr algn="ctr"/>
              <a:r>
                <a:rPr lang="de-DE" altLang="de-DE" sz="1200" b="1"/>
                <a:t>schädlich</a:t>
              </a:r>
              <a:endParaRPr lang="de-DE" altLang="de-DE" sz="1200">
                <a:latin typeface="Times New Roman" pitchFamily="18" charset="0"/>
              </a:endParaRPr>
            </a:p>
          </p:txBody>
        </p:sp>
        <p:sp>
          <p:nvSpPr>
            <p:cNvPr id="7204" name="Text Box 14"/>
            <p:cNvSpPr txBox="1">
              <a:spLocks noChangeArrowheads="1"/>
            </p:cNvSpPr>
            <p:nvPr/>
          </p:nvSpPr>
          <p:spPr bwMode="auto">
            <a:xfrm>
              <a:off x="2252" y="2081"/>
              <a:ext cx="95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 u="sng"/>
                <a:t>Gefahrenhinweise</a:t>
              </a:r>
            </a:p>
            <a:p>
              <a:r>
                <a:rPr lang="de-DE" altLang="de-DE" sz="1200" b="1"/>
                <a:t>H….</a:t>
              </a:r>
            </a:p>
            <a:p>
              <a:r>
                <a:rPr lang="de-DE" altLang="de-DE" sz="1200" b="1"/>
                <a:t>H….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7205" name="Text Box 15"/>
            <p:cNvSpPr txBox="1">
              <a:spLocks noChangeArrowheads="1"/>
            </p:cNvSpPr>
            <p:nvPr/>
          </p:nvSpPr>
          <p:spPr bwMode="auto">
            <a:xfrm>
              <a:off x="2252" y="2449"/>
              <a:ext cx="112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 u="sng"/>
                <a:t>Sicherheitsratschläge</a:t>
              </a:r>
            </a:p>
            <a:p>
              <a:r>
                <a:rPr lang="de-DE" altLang="de-DE" sz="1200" b="1"/>
                <a:t>P….</a:t>
              </a:r>
            </a:p>
            <a:p>
              <a:r>
                <a:rPr lang="de-DE" altLang="de-DE" sz="1200" b="1"/>
                <a:t>P….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7497" name="Group 41"/>
          <p:cNvGrpSpPr>
            <a:grpSpLocks/>
          </p:cNvGrpSpPr>
          <p:nvPr/>
        </p:nvGrpSpPr>
        <p:grpSpPr bwMode="auto">
          <a:xfrm>
            <a:off x="5106988" y="3830638"/>
            <a:ext cx="3640137" cy="587375"/>
            <a:chOff x="3217" y="2413"/>
            <a:chExt cx="2293" cy="370"/>
          </a:xfrm>
        </p:grpSpPr>
        <p:sp>
          <p:nvSpPr>
            <p:cNvPr id="7190" name="Text Box 19"/>
            <p:cNvSpPr txBox="1">
              <a:spLocks noChangeArrowheads="1"/>
            </p:cNvSpPr>
            <p:nvPr/>
          </p:nvSpPr>
          <p:spPr bwMode="auto">
            <a:xfrm>
              <a:off x="3794" y="2413"/>
              <a:ext cx="1716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/>
                <a:t>Hinweise für den </a:t>
              </a:r>
            </a:p>
            <a:p>
              <a:r>
                <a:rPr lang="de-DE" altLang="de-DE" sz="1600"/>
                <a:t>sicheren Umgang </a:t>
              </a:r>
              <a:r>
                <a:rPr lang="de-DE" altLang="de-DE" sz="1600" b="1"/>
                <a:t>(P-Sätze)</a:t>
              </a:r>
              <a:endParaRPr lang="de-DE" altLang="de-DE" sz="2400" b="1">
                <a:latin typeface="Times New Roman" pitchFamily="18" charset="0"/>
              </a:endParaRPr>
            </a:p>
          </p:txBody>
        </p:sp>
        <p:sp>
          <p:nvSpPr>
            <p:cNvPr id="7191" name="Line 22"/>
            <p:cNvSpPr>
              <a:spLocks noChangeShapeType="1"/>
            </p:cNvSpPr>
            <p:nvPr/>
          </p:nvSpPr>
          <p:spPr bwMode="auto">
            <a:xfrm flipH="1">
              <a:off x="3217" y="2523"/>
              <a:ext cx="579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147498" name="Group 42"/>
          <p:cNvGrpSpPr>
            <a:grpSpLocks/>
          </p:cNvGrpSpPr>
          <p:nvPr/>
        </p:nvGrpSpPr>
        <p:grpSpPr bwMode="auto">
          <a:xfrm>
            <a:off x="5045075" y="3244850"/>
            <a:ext cx="3357563" cy="587375"/>
            <a:chOff x="3178" y="2044"/>
            <a:chExt cx="2115" cy="370"/>
          </a:xfrm>
        </p:grpSpPr>
        <p:sp>
          <p:nvSpPr>
            <p:cNvPr id="7188" name="Text Box 18"/>
            <p:cNvSpPr txBox="1">
              <a:spLocks noChangeArrowheads="1"/>
            </p:cNvSpPr>
            <p:nvPr/>
          </p:nvSpPr>
          <p:spPr bwMode="auto">
            <a:xfrm>
              <a:off x="3794" y="2044"/>
              <a:ext cx="149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/>
                <a:t>Hinweise auf besondere</a:t>
              </a:r>
            </a:p>
            <a:p>
              <a:r>
                <a:rPr lang="de-DE" altLang="de-DE" sz="1600"/>
                <a:t>Gefahren </a:t>
              </a:r>
              <a:r>
                <a:rPr lang="de-DE" altLang="de-DE" sz="1600" b="1"/>
                <a:t>(H-Sätze)</a:t>
              </a:r>
              <a:endParaRPr lang="de-DE" altLang="de-DE" sz="2400" b="1">
                <a:latin typeface="Times New Roman" pitchFamily="18" charset="0"/>
              </a:endParaRPr>
            </a:p>
          </p:txBody>
        </p:sp>
        <p:sp>
          <p:nvSpPr>
            <p:cNvPr id="7189" name="Line 23"/>
            <p:cNvSpPr>
              <a:spLocks noChangeShapeType="1"/>
            </p:cNvSpPr>
            <p:nvPr/>
          </p:nvSpPr>
          <p:spPr bwMode="auto">
            <a:xfrm flipH="1">
              <a:off x="3178" y="2191"/>
              <a:ext cx="579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147495" name="Group 39"/>
          <p:cNvGrpSpPr>
            <a:grpSpLocks/>
          </p:cNvGrpSpPr>
          <p:nvPr/>
        </p:nvGrpSpPr>
        <p:grpSpPr bwMode="auto">
          <a:xfrm>
            <a:off x="755650" y="3830638"/>
            <a:ext cx="1838325" cy="641350"/>
            <a:chOff x="476" y="2413"/>
            <a:chExt cx="1158" cy="404"/>
          </a:xfrm>
        </p:grpSpPr>
        <p:sp>
          <p:nvSpPr>
            <p:cNvPr id="7186" name="Text Box 20"/>
            <p:cNvSpPr txBox="1">
              <a:spLocks noChangeArrowheads="1"/>
            </p:cNvSpPr>
            <p:nvPr/>
          </p:nvSpPr>
          <p:spPr bwMode="auto">
            <a:xfrm>
              <a:off x="476" y="2413"/>
              <a:ext cx="93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/>
                <a:t>Gefahren-</a:t>
              </a:r>
            </a:p>
            <a:p>
              <a:r>
                <a:rPr lang="de-DE" altLang="de-DE" sz="1800"/>
                <a:t>bezeichnung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7187" name="Line 24"/>
            <p:cNvSpPr>
              <a:spLocks noChangeShapeType="1"/>
            </p:cNvSpPr>
            <p:nvPr/>
          </p:nvSpPr>
          <p:spPr bwMode="auto">
            <a:xfrm flipV="1">
              <a:off x="1171" y="2413"/>
              <a:ext cx="463" cy="1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147494" name="Group 38"/>
          <p:cNvGrpSpPr>
            <a:grpSpLocks/>
          </p:cNvGrpSpPr>
          <p:nvPr/>
        </p:nvGrpSpPr>
        <p:grpSpPr bwMode="auto">
          <a:xfrm>
            <a:off x="1965325" y="2151063"/>
            <a:ext cx="1857375" cy="742950"/>
            <a:chOff x="1238" y="1355"/>
            <a:chExt cx="1170" cy="468"/>
          </a:xfrm>
        </p:grpSpPr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238" y="1355"/>
              <a:ext cx="11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/>
                <a:t>Gefahrensymbol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7185" name="Line 25"/>
            <p:cNvSpPr>
              <a:spLocks noChangeShapeType="1"/>
            </p:cNvSpPr>
            <p:nvPr/>
          </p:nvSpPr>
          <p:spPr bwMode="auto">
            <a:xfrm>
              <a:off x="1634" y="1565"/>
              <a:ext cx="193" cy="2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147496" name="Group 40"/>
          <p:cNvGrpSpPr>
            <a:grpSpLocks/>
          </p:cNvGrpSpPr>
          <p:nvPr/>
        </p:nvGrpSpPr>
        <p:grpSpPr bwMode="auto">
          <a:xfrm>
            <a:off x="2268538" y="4881563"/>
            <a:ext cx="5743575" cy="1001712"/>
            <a:chOff x="1429" y="3075"/>
            <a:chExt cx="3618" cy="631"/>
          </a:xfrm>
        </p:grpSpPr>
        <p:sp>
          <p:nvSpPr>
            <p:cNvPr id="7182" name="Text Box 21"/>
            <p:cNvSpPr txBox="1">
              <a:spLocks noChangeArrowheads="1"/>
            </p:cNvSpPr>
            <p:nvPr/>
          </p:nvSpPr>
          <p:spPr bwMode="auto">
            <a:xfrm>
              <a:off x="1429" y="3340"/>
              <a:ext cx="361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600"/>
                <a:t>Name und Anschrift des Herstellers, Vertriebs-</a:t>
              </a:r>
            </a:p>
            <a:p>
              <a:r>
                <a:rPr lang="de-DE" altLang="de-DE" sz="1600"/>
                <a:t>unternehmers  oder Importeurs incl. der zugeordneten EG-Nr.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7183" name="Line 26"/>
            <p:cNvSpPr>
              <a:spLocks noChangeShapeType="1"/>
            </p:cNvSpPr>
            <p:nvPr/>
          </p:nvSpPr>
          <p:spPr bwMode="auto">
            <a:xfrm flipV="1">
              <a:off x="1882" y="3075"/>
              <a:ext cx="408" cy="2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147499" name="Group 43"/>
          <p:cNvGrpSpPr>
            <a:grpSpLocks/>
          </p:cNvGrpSpPr>
          <p:nvPr/>
        </p:nvGrpSpPr>
        <p:grpSpPr bwMode="auto">
          <a:xfrm>
            <a:off x="4065588" y="2133600"/>
            <a:ext cx="4867275" cy="703263"/>
            <a:chOff x="2561" y="1344"/>
            <a:chExt cx="3066" cy="443"/>
          </a:xfrm>
        </p:grpSpPr>
        <p:sp>
          <p:nvSpPr>
            <p:cNvPr id="7180" name="Text Box 17"/>
            <p:cNvSpPr txBox="1">
              <a:spLocks noChangeArrowheads="1"/>
            </p:cNvSpPr>
            <p:nvPr/>
          </p:nvSpPr>
          <p:spPr bwMode="auto">
            <a:xfrm>
              <a:off x="2561" y="1344"/>
              <a:ext cx="3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800"/>
                <a:t>Produktbezeichnung bzw. chem. Bezeichnung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7181" name="Line 27"/>
            <p:cNvSpPr>
              <a:spLocks noChangeShapeType="1"/>
            </p:cNvSpPr>
            <p:nvPr/>
          </p:nvSpPr>
          <p:spPr bwMode="auto">
            <a:xfrm flipH="1">
              <a:off x="2831" y="1528"/>
              <a:ext cx="270" cy="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sp>
        <p:nvSpPr>
          <p:cNvPr id="147485" name="Text Box 29"/>
          <p:cNvSpPr txBox="1">
            <a:spLocks noChangeArrowheads="1"/>
          </p:cNvSpPr>
          <p:nvPr/>
        </p:nvSpPr>
        <p:spPr bwMode="auto">
          <a:xfrm>
            <a:off x="539750" y="1700213"/>
            <a:ext cx="673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1800" b="1"/>
              <a:t>Als Kennzeichnung des Stoffes müssen angegeben werden:</a:t>
            </a:r>
          </a:p>
        </p:txBody>
      </p:sp>
      <p:sp>
        <p:nvSpPr>
          <p:cNvPr id="7179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80063" y="6308725"/>
            <a:ext cx="18827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Information Produktkennzeichnung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Bild1" descr="Gefahrgutaufkleber_Druckbehal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4562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971550" y="3789363"/>
            <a:ext cx="71818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lain"/>
            </a:pPr>
            <a:r>
              <a:rPr lang="de-DE" altLang="de-DE" sz="1800"/>
              <a:t>H- und P- Sätze</a:t>
            </a:r>
          </a:p>
          <a:p>
            <a:pPr>
              <a:buFontTx/>
              <a:buAutoNum type="arabicPlain"/>
            </a:pPr>
            <a:r>
              <a:rPr lang="de-DE" altLang="de-DE" sz="1800"/>
              <a:t>Gefahrzettel</a:t>
            </a:r>
          </a:p>
          <a:p>
            <a:pPr>
              <a:buFontTx/>
              <a:buAutoNum type="arabicPlain"/>
            </a:pPr>
            <a:r>
              <a:rPr lang="de-DE" altLang="de-DE" sz="1800"/>
              <a:t>chemische Zusammensetzung des Gases oder Gemisches</a:t>
            </a:r>
          </a:p>
          <a:p>
            <a:pPr>
              <a:buFontTx/>
              <a:buAutoNum type="arabicPlain"/>
            </a:pPr>
            <a:r>
              <a:rPr lang="de-DE" altLang="de-DE" sz="1800"/>
              <a:t>Produktbezeichnung</a:t>
            </a:r>
          </a:p>
          <a:p>
            <a:pPr>
              <a:buFontTx/>
              <a:buAutoNum type="arabicPlain"/>
            </a:pPr>
            <a:r>
              <a:rPr lang="de-DE" altLang="de-DE" sz="1800"/>
              <a:t>EWG - Nummer des Einzelstoffes oder der Begriff „Gasgemisch“</a:t>
            </a:r>
          </a:p>
          <a:p>
            <a:pPr>
              <a:buFontTx/>
              <a:buAutoNum type="arabicPlain"/>
            </a:pPr>
            <a:r>
              <a:rPr lang="de-DE" altLang="de-DE" sz="1800"/>
              <a:t>vollständige Gasbenennung nach GGVSE</a:t>
            </a:r>
          </a:p>
          <a:p>
            <a:pPr>
              <a:buFontTx/>
              <a:buAutoNum type="arabicPlain"/>
            </a:pPr>
            <a:r>
              <a:rPr lang="de-DE" altLang="de-DE" sz="1800"/>
              <a:t>Herstellerhinweis</a:t>
            </a:r>
          </a:p>
          <a:p>
            <a:pPr>
              <a:buFontTx/>
              <a:buAutoNum type="arabicPlain"/>
            </a:pPr>
            <a:r>
              <a:rPr lang="de-DE" altLang="de-DE" sz="1800"/>
              <a:t>Name, Anschrift und Telefonnummer des Herstellers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987675" y="1106488"/>
            <a:ext cx="294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Gefahrstoff - Aufkleber</a:t>
            </a:r>
          </a:p>
        </p:txBody>
      </p:sp>
      <p:sp>
        <p:nvSpPr>
          <p:cNvPr id="8197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80063" y="6308725"/>
            <a:ext cx="1306512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Gefahrstoff - Aufkleber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66" name="Group 30"/>
          <p:cNvGrpSpPr>
            <a:grpSpLocks/>
          </p:cNvGrpSpPr>
          <p:nvPr/>
        </p:nvGrpSpPr>
        <p:grpSpPr bwMode="auto">
          <a:xfrm>
            <a:off x="539750" y="1989138"/>
            <a:ext cx="1398588" cy="1644650"/>
            <a:chOff x="340" y="1253"/>
            <a:chExt cx="881" cy="1036"/>
          </a:xfrm>
        </p:grpSpPr>
        <p:pic>
          <p:nvPicPr>
            <p:cNvPr id="924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53"/>
              <a:ext cx="881" cy="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50" name="Text Box 11"/>
            <p:cNvSpPr txBox="1">
              <a:spLocks noChangeArrowheads="1"/>
            </p:cNvSpPr>
            <p:nvPr/>
          </p:nvSpPr>
          <p:spPr bwMode="auto">
            <a:xfrm>
              <a:off x="383" y="1963"/>
              <a:ext cx="73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400" b="1"/>
                <a:t>Sauerstoff, </a:t>
              </a:r>
            </a:p>
            <a:p>
              <a:r>
                <a:rPr lang="de-DE" altLang="de-DE" sz="1400" b="1"/>
                <a:t>technisch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2367" name="Group 31"/>
          <p:cNvGrpSpPr>
            <a:grpSpLocks/>
          </p:cNvGrpSpPr>
          <p:nvPr/>
        </p:nvGrpSpPr>
        <p:grpSpPr bwMode="auto">
          <a:xfrm>
            <a:off x="2070100" y="2060575"/>
            <a:ext cx="1709738" cy="1360488"/>
            <a:chOff x="1304" y="1298"/>
            <a:chExt cx="1077" cy="857"/>
          </a:xfrm>
        </p:grpSpPr>
        <p:pic>
          <p:nvPicPr>
            <p:cNvPr id="924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1298"/>
              <a:ext cx="1077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48" name="Text Box 12"/>
            <p:cNvSpPr txBox="1">
              <a:spLocks noChangeArrowheads="1"/>
            </p:cNvSpPr>
            <p:nvPr/>
          </p:nvSpPr>
          <p:spPr bwMode="auto">
            <a:xfrm>
              <a:off x="1523" y="1963"/>
              <a:ext cx="5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400" b="1"/>
                <a:t>Acetylen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2368" name="Group 32"/>
          <p:cNvGrpSpPr>
            <a:grpSpLocks/>
          </p:cNvGrpSpPr>
          <p:nvPr/>
        </p:nvGrpSpPr>
        <p:grpSpPr bwMode="auto">
          <a:xfrm>
            <a:off x="4016375" y="1989138"/>
            <a:ext cx="1222375" cy="1431925"/>
            <a:chOff x="2530" y="1253"/>
            <a:chExt cx="770" cy="902"/>
          </a:xfrm>
        </p:grpSpPr>
        <p:pic>
          <p:nvPicPr>
            <p:cNvPr id="92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" y="1253"/>
              <a:ext cx="770" cy="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46" name="Text Box 13"/>
            <p:cNvSpPr txBox="1">
              <a:spLocks noChangeArrowheads="1"/>
            </p:cNvSpPr>
            <p:nvPr/>
          </p:nvSpPr>
          <p:spPr bwMode="auto">
            <a:xfrm>
              <a:off x="2705" y="1963"/>
              <a:ext cx="4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400" b="1"/>
                <a:t>Argon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2369" name="Group 33"/>
          <p:cNvGrpSpPr>
            <a:grpSpLocks/>
          </p:cNvGrpSpPr>
          <p:nvPr/>
        </p:nvGrpSpPr>
        <p:grpSpPr bwMode="auto">
          <a:xfrm>
            <a:off x="5545138" y="2060575"/>
            <a:ext cx="1665287" cy="1360488"/>
            <a:chOff x="3493" y="1298"/>
            <a:chExt cx="1049" cy="857"/>
          </a:xfrm>
        </p:grpSpPr>
        <p:pic>
          <p:nvPicPr>
            <p:cNvPr id="924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" y="1298"/>
              <a:ext cx="1049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44" name="Text Box 14"/>
            <p:cNvSpPr txBox="1">
              <a:spLocks noChangeArrowheads="1"/>
            </p:cNvSpPr>
            <p:nvPr/>
          </p:nvSpPr>
          <p:spPr bwMode="auto">
            <a:xfrm>
              <a:off x="3712" y="1963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400" b="1"/>
                <a:t>Stickstoff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2370" name="Group 34"/>
          <p:cNvGrpSpPr>
            <a:grpSpLocks/>
          </p:cNvGrpSpPr>
          <p:nvPr/>
        </p:nvGrpSpPr>
        <p:grpSpPr bwMode="auto">
          <a:xfrm>
            <a:off x="7169150" y="2060575"/>
            <a:ext cx="1687513" cy="1338263"/>
            <a:chOff x="4516" y="1298"/>
            <a:chExt cx="1063" cy="843"/>
          </a:xfrm>
        </p:grpSpPr>
        <p:pic>
          <p:nvPicPr>
            <p:cNvPr id="924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1298"/>
              <a:ext cx="510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42" name="Text Box 15"/>
            <p:cNvSpPr txBox="1">
              <a:spLocks noChangeArrowheads="1"/>
            </p:cNvSpPr>
            <p:nvPr/>
          </p:nvSpPr>
          <p:spPr bwMode="auto">
            <a:xfrm>
              <a:off x="4516" y="1949"/>
              <a:ext cx="10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400" b="1"/>
                <a:t>Kohlenstoffdioxid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2373" name="Group 37"/>
          <p:cNvGrpSpPr>
            <a:grpSpLocks/>
          </p:cNvGrpSpPr>
          <p:nvPr/>
        </p:nvGrpSpPr>
        <p:grpSpPr bwMode="auto">
          <a:xfrm>
            <a:off x="3059113" y="4100513"/>
            <a:ext cx="3014662" cy="1787525"/>
            <a:chOff x="1927" y="2583"/>
            <a:chExt cx="1899" cy="1126"/>
          </a:xfrm>
        </p:grpSpPr>
        <p:pic>
          <p:nvPicPr>
            <p:cNvPr id="9237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2583"/>
              <a:ext cx="57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8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" y="2583"/>
              <a:ext cx="614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9" name="Text Box 18"/>
            <p:cNvSpPr txBox="1">
              <a:spLocks noChangeArrowheads="1"/>
            </p:cNvSpPr>
            <p:nvPr/>
          </p:nvSpPr>
          <p:spPr bwMode="auto">
            <a:xfrm>
              <a:off x="1927" y="3249"/>
              <a:ext cx="7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400" b="1"/>
                <a:t>Wasserstoff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9240" name="Text Box 19"/>
            <p:cNvSpPr txBox="1">
              <a:spLocks noChangeArrowheads="1"/>
            </p:cNvSpPr>
            <p:nvPr/>
          </p:nvSpPr>
          <p:spPr bwMode="auto">
            <a:xfrm>
              <a:off x="2396" y="3249"/>
              <a:ext cx="143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 b="1"/>
                <a:t>Formiergas</a:t>
              </a:r>
            </a:p>
            <a:p>
              <a:pPr algn="ctr"/>
              <a:r>
                <a:rPr lang="de-DE" altLang="de-DE" sz="1400" b="1"/>
                <a:t>Gemisch:</a:t>
              </a:r>
            </a:p>
            <a:p>
              <a:pPr algn="ctr"/>
              <a:r>
                <a:rPr lang="de-DE" altLang="de-DE" sz="1400" b="1"/>
                <a:t>(Stickstoff / Wasserstoff)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2374" name="Group 38"/>
          <p:cNvGrpSpPr>
            <a:grpSpLocks/>
          </p:cNvGrpSpPr>
          <p:nvPr/>
        </p:nvGrpSpPr>
        <p:grpSpPr bwMode="auto">
          <a:xfrm>
            <a:off x="5630863" y="4076700"/>
            <a:ext cx="3071812" cy="1525588"/>
            <a:chOff x="3547" y="2568"/>
            <a:chExt cx="1935" cy="961"/>
          </a:xfrm>
        </p:grpSpPr>
        <p:pic>
          <p:nvPicPr>
            <p:cNvPr id="9233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568"/>
              <a:ext cx="562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4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" y="2583"/>
              <a:ext cx="562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Text Box 21"/>
            <p:cNvSpPr txBox="1">
              <a:spLocks noChangeArrowheads="1"/>
            </p:cNvSpPr>
            <p:nvPr/>
          </p:nvSpPr>
          <p:spPr bwMode="auto">
            <a:xfrm>
              <a:off x="3547" y="3203"/>
              <a:ext cx="148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 b="1"/>
                <a:t>Gemisch:</a:t>
              </a:r>
            </a:p>
            <a:p>
              <a:pPr algn="ctr"/>
              <a:r>
                <a:rPr lang="de-DE" altLang="de-DE" sz="1400" b="1"/>
                <a:t>Argon / Kohlenstoffdioxid</a:t>
              </a:r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9236" name="Text Box 22"/>
            <p:cNvSpPr txBox="1">
              <a:spLocks noChangeArrowheads="1"/>
            </p:cNvSpPr>
            <p:nvPr/>
          </p:nvSpPr>
          <p:spPr bwMode="auto">
            <a:xfrm>
              <a:off x="4876" y="3203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400" b="1"/>
                <a:t>Druckluft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2372" name="Group 36"/>
          <p:cNvGrpSpPr>
            <a:grpSpLocks/>
          </p:cNvGrpSpPr>
          <p:nvPr/>
        </p:nvGrpSpPr>
        <p:grpSpPr bwMode="auto">
          <a:xfrm>
            <a:off x="1476375" y="4100513"/>
            <a:ext cx="1503363" cy="1574800"/>
            <a:chOff x="930" y="2583"/>
            <a:chExt cx="947" cy="992"/>
          </a:xfrm>
        </p:grpSpPr>
        <p:sp>
          <p:nvSpPr>
            <p:cNvPr id="9231" name="Text Box 17"/>
            <p:cNvSpPr txBox="1">
              <a:spLocks noChangeArrowheads="1"/>
            </p:cNvSpPr>
            <p:nvPr/>
          </p:nvSpPr>
          <p:spPr bwMode="auto">
            <a:xfrm>
              <a:off x="930" y="3249"/>
              <a:ext cx="94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 b="1"/>
                <a:t>Xenon, Krypton</a:t>
              </a:r>
            </a:p>
            <a:p>
              <a:pPr algn="ctr"/>
              <a:r>
                <a:rPr lang="de-DE" altLang="de-DE" sz="1400" b="1"/>
                <a:t>Neon</a:t>
              </a:r>
              <a:endParaRPr lang="de-DE" altLang="de-DE" sz="2400">
                <a:latin typeface="Times New Roman" pitchFamily="18" charset="0"/>
              </a:endParaRPr>
            </a:p>
          </p:txBody>
        </p:sp>
        <p:pic>
          <p:nvPicPr>
            <p:cNvPr id="9232" name="Picture 2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2583"/>
              <a:ext cx="816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2371" name="Group 35"/>
          <p:cNvGrpSpPr>
            <a:grpSpLocks/>
          </p:cNvGrpSpPr>
          <p:nvPr/>
        </p:nvGrpSpPr>
        <p:grpSpPr bwMode="auto">
          <a:xfrm>
            <a:off x="250825" y="4076700"/>
            <a:ext cx="1371600" cy="1385888"/>
            <a:chOff x="158" y="2568"/>
            <a:chExt cx="864" cy="873"/>
          </a:xfrm>
        </p:grpSpPr>
        <p:sp>
          <p:nvSpPr>
            <p:cNvPr id="9229" name="Text Box 16"/>
            <p:cNvSpPr txBox="1">
              <a:spLocks noChangeArrowheads="1"/>
            </p:cNvSpPr>
            <p:nvPr/>
          </p:nvSpPr>
          <p:spPr bwMode="auto">
            <a:xfrm>
              <a:off x="340" y="3249"/>
              <a:ext cx="4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400" b="1"/>
                <a:t>Helium</a:t>
              </a:r>
              <a:endParaRPr lang="de-DE" altLang="de-DE" sz="2400">
                <a:latin typeface="Times New Roman" pitchFamily="18" charset="0"/>
              </a:endParaRPr>
            </a:p>
          </p:txBody>
        </p:sp>
        <p:pic>
          <p:nvPicPr>
            <p:cNvPr id="9230" name="Picture 2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568"/>
              <a:ext cx="864" cy="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47813" y="1106488"/>
            <a:ext cx="6592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Flaschenkennzeichnung von Reingasen / Gemischen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für den industriellen Einsatz</a:t>
            </a:r>
          </a:p>
        </p:txBody>
      </p:sp>
      <p:sp>
        <p:nvSpPr>
          <p:cNvPr id="9228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19700" y="6308725"/>
            <a:ext cx="1728788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Flaschenkennzeichnung-Industrie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33" name="Group 21"/>
          <p:cNvGrpSpPr>
            <a:grpSpLocks/>
          </p:cNvGrpSpPr>
          <p:nvPr/>
        </p:nvGrpSpPr>
        <p:grpSpPr bwMode="auto">
          <a:xfrm>
            <a:off x="1042988" y="2060575"/>
            <a:ext cx="1198562" cy="1598613"/>
            <a:chOff x="657" y="1298"/>
            <a:chExt cx="755" cy="1007"/>
          </a:xfrm>
        </p:grpSpPr>
        <p:pic>
          <p:nvPicPr>
            <p:cNvPr id="102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298"/>
              <a:ext cx="546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4" name="Text Box 10"/>
            <p:cNvSpPr txBox="1">
              <a:spLocks noChangeArrowheads="1"/>
            </p:cNvSpPr>
            <p:nvPr/>
          </p:nvSpPr>
          <p:spPr bwMode="auto">
            <a:xfrm>
              <a:off x="657" y="1979"/>
              <a:ext cx="75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400" b="1"/>
                <a:t>Sauerstoff, </a:t>
              </a:r>
            </a:p>
            <a:p>
              <a:r>
                <a:rPr lang="de-DE" altLang="de-DE" sz="1400" b="1"/>
                <a:t>medizinisch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1334" name="Group 22"/>
          <p:cNvGrpSpPr>
            <a:grpSpLocks/>
          </p:cNvGrpSpPr>
          <p:nvPr/>
        </p:nvGrpSpPr>
        <p:grpSpPr bwMode="auto">
          <a:xfrm>
            <a:off x="2771775" y="2060575"/>
            <a:ext cx="1560513" cy="1598613"/>
            <a:chOff x="1746" y="1298"/>
            <a:chExt cx="983" cy="1007"/>
          </a:xfrm>
        </p:grpSpPr>
        <p:pic>
          <p:nvPicPr>
            <p:cNvPr id="1026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298"/>
              <a:ext cx="516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2" name="Text Box 11"/>
            <p:cNvSpPr txBox="1">
              <a:spLocks noChangeArrowheads="1"/>
            </p:cNvSpPr>
            <p:nvPr/>
          </p:nvSpPr>
          <p:spPr bwMode="auto">
            <a:xfrm>
              <a:off x="1746" y="1979"/>
              <a:ext cx="98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400" b="1"/>
                <a:t>Distickstoffoxid,</a:t>
              </a:r>
            </a:p>
            <a:p>
              <a:r>
                <a:rPr lang="de-DE" altLang="de-DE" sz="1400" b="1"/>
                <a:t>medizinisch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1335" name="Group 23"/>
          <p:cNvGrpSpPr>
            <a:grpSpLocks/>
          </p:cNvGrpSpPr>
          <p:nvPr/>
        </p:nvGrpSpPr>
        <p:grpSpPr bwMode="auto">
          <a:xfrm>
            <a:off x="4643438" y="1989138"/>
            <a:ext cx="1354137" cy="1670050"/>
            <a:chOff x="2925" y="1253"/>
            <a:chExt cx="853" cy="1052"/>
          </a:xfrm>
        </p:grpSpPr>
        <p:pic>
          <p:nvPicPr>
            <p:cNvPr id="102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253"/>
              <a:ext cx="528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0" name="Text Box 12"/>
            <p:cNvSpPr txBox="1">
              <a:spLocks noChangeArrowheads="1"/>
            </p:cNvSpPr>
            <p:nvPr/>
          </p:nvSpPr>
          <p:spPr bwMode="auto">
            <a:xfrm>
              <a:off x="2925" y="1979"/>
              <a:ext cx="85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400" b="1"/>
                <a:t>Kohlendioxid,</a:t>
              </a:r>
            </a:p>
            <a:p>
              <a:r>
                <a:rPr lang="de-DE" altLang="de-DE" sz="1400" b="1"/>
                <a:t>medizinisch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1336" name="Group 24"/>
          <p:cNvGrpSpPr>
            <a:grpSpLocks/>
          </p:cNvGrpSpPr>
          <p:nvPr/>
        </p:nvGrpSpPr>
        <p:grpSpPr bwMode="auto">
          <a:xfrm>
            <a:off x="6389688" y="1989138"/>
            <a:ext cx="1668462" cy="1670050"/>
            <a:chOff x="4025" y="1253"/>
            <a:chExt cx="1051" cy="1052"/>
          </a:xfrm>
        </p:grpSpPr>
        <p:pic>
          <p:nvPicPr>
            <p:cNvPr id="1025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253"/>
              <a:ext cx="474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8" name="Text Box 13"/>
            <p:cNvSpPr txBox="1">
              <a:spLocks noChangeArrowheads="1"/>
            </p:cNvSpPr>
            <p:nvPr/>
          </p:nvSpPr>
          <p:spPr bwMode="auto">
            <a:xfrm>
              <a:off x="4025" y="1979"/>
              <a:ext cx="105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 b="1"/>
                <a:t>Luft / </a:t>
              </a:r>
            </a:p>
            <a:p>
              <a:pPr algn="ctr"/>
              <a:r>
                <a:rPr lang="de-DE" altLang="de-DE" sz="1400" b="1"/>
                <a:t>Synthetische Luft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1337" name="Group 25"/>
          <p:cNvGrpSpPr>
            <a:grpSpLocks/>
          </p:cNvGrpSpPr>
          <p:nvPr/>
        </p:nvGrpSpPr>
        <p:grpSpPr bwMode="auto">
          <a:xfrm>
            <a:off x="684213" y="4076700"/>
            <a:ext cx="1800225" cy="1743075"/>
            <a:chOff x="431" y="2568"/>
            <a:chExt cx="1134" cy="1098"/>
          </a:xfrm>
        </p:grpSpPr>
        <p:pic>
          <p:nvPicPr>
            <p:cNvPr id="102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568"/>
              <a:ext cx="714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6" name="Text Box 14"/>
            <p:cNvSpPr txBox="1">
              <a:spLocks noChangeArrowheads="1"/>
            </p:cNvSpPr>
            <p:nvPr/>
          </p:nvSpPr>
          <p:spPr bwMode="auto">
            <a:xfrm>
              <a:off x="431" y="3340"/>
              <a:ext cx="113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 b="1"/>
                <a:t>Gemisch:</a:t>
              </a:r>
            </a:p>
            <a:p>
              <a:pPr algn="ctr"/>
              <a:r>
                <a:rPr lang="de-DE" altLang="de-DE" sz="1400" b="1"/>
                <a:t>Helium / Sauerstoff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1338" name="Group 26"/>
          <p:cNvGrpSpPr>
            <a:grpSpLocks/>
          </p:cNvGrpSpPr>
          <p:nvPr/>
        </p:nvGrpSpPr>
        <p:grpSpPr bwMode="auto">
          <a:xfrm>
            <a:off x="3203575" y="4149725"/>
            <a:ext cx="2328863" cy="1668463"/>
            <a:chOff x="2018" y="2614"/>
            <a:chExt cx="1467" cy="1051"/>
          </a:xfrm>
        </p:grpSpPr>
        <p:pic>
          <p:nvPicPr>
            <p:cNvPr id="1025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614"/>
              <a:ext cx="60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4" name="Text Box 15"/>
            <p:cNvSpPr txBox="1">
              <a:spLocks noChangeArrowheads="1"/>
            </p:cNvSpPr>
            <p:nvPr/>
          </p:nvSpPr>
          <p:spPr bwMode="auto">
            <a:xfrm>
              <a:off x="2018" y="3339"/>
              <a:ext cx="146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 b="1"/>
                <a:t>Gemisch:</a:t>
              </a:r>
            </a:p>
            <a:p>
              <a:pPr algn="ctr"/>
              <a:r>
                <a:rPr lang="de-DE" altLang="de-DE" sz="1400" b="1"/>
                <a:t>Sauerstoff / Kohlendioxid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grpSp>
        <p:nvGrpSpPr>
          <p:cNvPr id="141339" name="Group 27"/>
          <p:cNvGrpSpPr>
            <a:grpSpLocks/>
          </p:cNvGrpSpPr>
          <p:nvPr/>
        </p:nvGrpSpPr>
        <p:grpSpPr bwMode="auto">
          <a:xfrm>
            <a:off x="5940425" y="4149725"/>
            <a:ext cx="2535238" cy="1668463"/>
            <a:chOff x="3742" y="2614"/>
            <a:chExt cx="1597" cy="1051"/>
          </a:xfrm>
        </p:grpSpPr>
        <p:pic>
          <p:nvPicPr>
            <p:cNvPr id="1025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614"/>
              <a:ext cx="618" cy="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2" name="Text Box 16"/>
            <p:cNvSpPr txBox="1">
              <a:spLocks noChangeArrowheads="1"/>
            </p:cNvSpPr>
            <p:nvPr/>
          </p:nvSpPr>
          <p:spPr bwMode="auto">
            <a:xfrm>
              <a:off x="3742" y="3339"/>
              <a:ext cx="159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 b="1"/>
                <a:t>Gemisch:</a:t>
              </a:r>
            </a:p>
            <a:p>
              <a:pPr algn="ctr"/>
              <a:r>
                <a:rPr lang="de-DE" altLang="de-DE" sz="1400" b="1"/>
                <a:t>Sauerstoff / Distickstoffoxid</a:t>
              </a:r>
              <a:endParaRPr lang="de-DE" altLang="de-DE" sz="2400">
                <a:latin typeface="Times New Roman" pitchFamily="18" charset="0"/>
              </a:endParaRPr>
            </a:p>
          </p:txBody>
        </p:sp>
      </p:grp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1187450" y="1106488"/>
            <a:ext cx="6592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Flaschenkennzeichnung von Reingasen / Gemischen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für den medizinischen Gebrauch und Inhalation</a:t>
            </a:r>
          </a:p>
        </p:txBody>
      </p:sp>
      <p:sp>
        <p:nvSpPr>
          <p:cNvPr id="10250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48263" y="6308725"/>
            <a:ext cx="202565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Flaschenkennzeichnung med. Bereich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>Truppführer</Thema>
    <Dokumente xmlns="2daf07dc-52ac-4d71-aac0-a4dbd7e2abbc">Präsentationen</Dokumen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D8C2D09-A277-4A6C-A74D-92F67F014EA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daf07dc-52ac-4d71-aac0-a4dbd7e2abb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CEEAE0-B436-49FA-AC36-F1260B17FD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357BB0-7A00-4728-AF96-9232561DA4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AF0E920-F9EF-4225-A14B-301FA43B2A63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1405</Words>
  <Application>Microsoft Office PowerPoint</Application>
  <PresentationFormat>Bildschirmpräsentation (4:3)</PresentationFormat>
  <Paragraphs>431</Paragraphs>
  <Slides>35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0" baseType="lpstr">
      <vt:lpstr>Arial</vt:lpstr>
      <vt:lpstr>Times New Roman</vt:lpstr>
      <vt:lpstr>_KAB-Folien-Layout-längsformat</vt:lpstr>
      <vt:lpstr>CorelPhotoPaint.Image.7</vt:lpstr>
      <vt:lpstr>Photo Editor Photo</vt:lpstr>
      <vt:lpstr>Deckblatt</vt:lpstr>
      <vt:lpstr>Gesetzliche Grundlagen</vt:lpstr>
      <vt:lpstr>Kennzeichnung von Gefahrstoffen</vt:lpstr>
      <vt:lpstr>Kennzeichnung nach der Gefahrstofferordnung</vt:lpstr>
      <vt:lpstr>Kennzeichnung GefStoffV-Beispiel</vt:lpstr>
      <vt:lpstr>Information Produktkennzeichnung</vt:lpstr>
      <vt:lpstr>Gefahrstoff - Aufkleber</vt:lpstr>
      <vt:lpstr>Flaschenkennzeichnung-Industrie</vt:lpstr>
      <vt:lpstr>Flaschenkennzeichnung med. Bereich</vt:lpstr>
      <vt:lpstr>Kennzeichnung (GGVSE) orange Tafel</vt:lpstr>
      <vt:lpstr>Kennzeichnung an Beispiel Tankfahrzeug</vt:lpstr>
      <vt:lpstr>Bedeutung der Warntafel-Kennziffern</vt:lpstr>
      <vt:lpstr>Kennzeichnung von Straßenfahrzeugen Stückgut / Einkammerfahrzeuge</vt:lpstr>
      <vt:lpstr>Kennzeichnung Mehrkammerfahrzeuge</vt:lpstr>
      <vt:lpstr>Gefahrklasseneinteilung</vt:lpstr>
      <vt:lpstr>Transportkennzeichnung Gefahrklasse 1</vt:lpstr>
      <vt:lpstr>Transportkennzeichnung Gefahrklasse 2</vt:lpstr>
      <vt:lpstr>Transportkennzeichnung Gefahrklasse 3</vt:lpstr>
      <vt:lpstr>Transportkennzeichnung Gefahrklasse 4</vt:lpstr>
      <vt:lpstr>Transportkennzeichnung Gefahrklasse 5</vt:lpstr>
      <vt:lpstr>Transportkennzeichnung Gefahrklasse 6</vt:lpstr>
      <vt:lpstr>Transportkennzeichnung Gefahrklasse 7</vt:lpstr>
      <vt:lpstr>Transportkennz-Gefahrklasse 8 und 9</vt:lpstr>
      <vt:lpstr>Besondere Gefahrzettel</vt:lpstr>
      <vt:lpstr>Begleitpapiere bei Transporten</vt:lpstr>
      <vt:lpstr>Warnzeichen in Betrieben</vt:lpstr>
      <vt:lpstr>Verbotszeichen zur UVV in Betrieben</vt:lpstr>
      <vt:lpstr>Sonstige Hinweisschilder in Betrieben</vt:lpstr>
      <vt:lpstr>Verhaltensmaßnahmen zum Eigenschutz</vt:lpstr>
      <vt:lpstr>GAMS-Regel der Erstmaßnahmen</vt:lpstr>
      <vt:lpstr>Darstellung ABC-Erstmaßnahmen</vt:lpstr>
      <vt:lpstr>Die Gruppe der unauf. Erstmaßnahmen</vt:lpstr>
      <vt:lpstr>Allgemeine Verhaltensregeln zur Einsatzstellenhygiene(Anfahrt-Fw-haus</vt:lpstr>
      <vt:lpstr>Allgemeine Verhaltensregeln zur Einsatzstellenhygiene (an Einsatzstelle)</vt:lpstr>
      <vt:lpstr>Allgemeine Verhaltensregeln zur Einsatzstellenhygiene (im Einsatz)</vt:lpstr>
    </vt:vector>
  </TitlesOfParts>
  <Company>LFKS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Client</dc:creator>
  <cp:lastModifiedBy>Marc Ackermann</cp:lastModifiedBy>
  <cp:revision>453</cp:revision>
  <cp:lastPrinted>2004-09-08T08:22:01Z</cp:lastPrinted>
  <dcterms:created xsi:type="dcterms:W3CDTF">2001-08-31T10:43:20Z</dcterms:created>
  <dcterms:modified xsi:type="dcterms:W3CDTF">2023-03-09T07:31:13Z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21500.0000000000</vt:lpwstr>
  </property>
</Properties>
</file>