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5DB1B-A407-4236-9CA0-F552D5EA6DAD}" type="datetimeFigureOut">
              <a:rPr lang="de-DE" smtClean="0"/>
              <a:t>23.02.2023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4A6F3-54D7-4AEA-BEE9-A926A6832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2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C94B84-D1AE-4D52-95C6-A9DEECFCD50C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104817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FF3018-E100-422C-BF94-2517911421AF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6161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C0BC20-7E54-48F0-8956-0F218B730183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99799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6C3341-FF17-4679-8C4F-B41C8BD8A8AD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3894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ADE8D7-B98C-44BF-BF72-EEC0264B2ECD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647626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ED854D-E172-4E0E-BD93-37576D8D6DCD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08898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19B494-6BAA-4B77-9902-723CDA89441B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72396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F51027-4D28-4E40-A49E-96746D79B1A5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16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20730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5D1A7D-AA3E-45B8-84B9-64D82149643F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6405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7FFB74-C183-464D-A58D-E4D1E0033048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230201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83F8A5-90EC-4EC4-BE2F-876BB66E9BE4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19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5480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74E219-0CB1-48A1-B45A-F3790DC0D341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23823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53551D-C53F-4565-BE76-39EDA74FDC08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20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73208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069DB2-5D4D-40BE-AC0D-47B52EA1A126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21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22918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220878-89D5-4B91-8946-31B85FDA3CBF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22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32210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FB53F8-D09A-4F3C-994D-AE86739E4614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23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9048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C38BEE-FD9F-4616-BE62-DBEFCE76D95F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584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30A6C1-65EA-428F-A112-7C2BCAEDAA52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7026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671451-94FD-4ED0-BA19-3F44A317EE30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0806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8F8942-600F-4622-9CD6-DB254AFDC1B4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2398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89A56F-8B95-4005-9796-6B42E3FB666B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1037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F46EC4-4C46-4CCB-9829-0BC1DFF5E6C5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2645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31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87431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87431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87431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87431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8743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41AB22-9962-4BC7-B554-59D8C77F7CAE}" type="slidenum"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de-DE" altLang="de-DE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6579" tIns="42530" rIns="86579" bIns="42530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6097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86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66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58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53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65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50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90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9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74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8737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598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228600"/>
            <a:ext cx="8556625" cy="6281738"/>
            <a:chOff x="336" y="144"/>
            <a:chExt cx="5390" cy="3957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 b="1">
                  <a:solidFill>
                    <a:srgbClr val="000000"/>
                  </a:solidFill>
                </a:rPr>
                <a:t>Feuerwehr-Kreisausbildung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 b="1">
                  <a:solidFill>
                    <a:srgbClr val="000000"/>
                  </a:solidFill>
                </a:rPr>
                <a:t>Rheinland-Pfalz</a:t>
              </a:r>
              <a:endParaRPr lang="de-DE" altLang="de-DE" sz="1600" b="1">
                <a:solidFill>
                  <a:srgbClr val="000000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840" y="144"/>
              <a:ext cx="1886" cy="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b="1" dirty="0">
                  <a:solidFill>
                    <a:srgbClr val="000000"/>
                  </a:solidFill>
                </a:rPr>
                <a:t>Lehrgang: Truppführer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b="1" dirty="0">
                  <a:solidFill>
                    <a:srgbClr val="000000"/>
                  </a:solidFill>
                </a:rPr>
                <a:t>Thema:      Brandsicherheitswachdienst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b="1" dirty="0">
                  <a:solidFill>
                    <a:srgbClr val="000000"/>
                  </a:solidFill>
                </a:rPr>
                <a:t>                   - Gesetzliche Grundlagern,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b="1" dirty="0">
                  <a:solidFill>
                    <a:srgbClr val="000000"/>
                  </a:solidFill>
                </a:rPr>
                <a:t>                   - Zuständigkeiten,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b="1" dirty="0">
                  <a:solidFill>
                    <a:srgbClr val="000000"/>
                  </a:solidFill>
                </a:rPr>
                <a:t>                   - Aufgaben des Brandsicherheitswachdienstes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b="1" dirty="0">
                  <a:solidFill>
                    <a:srgbClr val="000000"/>
                  </a:solidFill>
                </a:rPr>
                <a:t>Stand:        </a:t>
              </a:r>
              <a:r>
                <a:rPr lang="de-DE" altLang="de-DE" sz="800" b="1" dirty="0" smtClean="0">
                  <a:solidFill>
                    <a:srgbClr val="000000"/>
                  </a:solidFill>
                </a:rPr>
                <a:t>01/2023</a:t>
              </a:r>
              <a:endParaRPr lang="de-DE" altLang="de-DE" sz="800" b="1" dirty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031" name="Picture 7" descr="Rplfarb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384" y="3888"/>
              <a:ext cx="202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dirty="0">
                  <a:solidFill>
                    <a:srgbClr val="000000"/>
                  </a:solidFill>
                </a:rPr>
                <a:t>© </a:t>
              </a:r>
              <a:r>
                <a:rPr lang="de-DE" altLang="de-DE" sz="800" dirty="0" smtClean="0">
                  <a:solidFill>
                    <a:srgbClr val="000000"/>
                  </a:solidFill>
                </a:rPr>
                <a:t>: </a:t>
              </a:r>
              <a:r>
                <a:rPr lang="de-DE" altLang="de-DE" sz="800" dirty="0">
                  <a:solidFill>
                    <a:srgbClr val="000000"/>
                  </a:solidFill>
                </a:rPr>
                <a:t>Feuerwehr- und </a:t>
              </a:r>
              <a:r>
                <a:rPr lang="de-DE" altLang="de-DE" sz="800" dirty="0" smtClean="0">
                  <a:solidFill>
                    <a:srgbClr val="000000"/>
                  </a:solidFill>
                </a:rPr>
                <a:t>Katastrophenschutzakademie </a:t>
              </a:r>
              <a:r>
                <a:rPr lang="de-DE" altLang="de-DE" sz="800" dirty="0">
                  <a:solidFill>
                    <a:srgbClr val="000000"/>
                  </a:solidFill>
                </a:rPr>
                <a:t>Rheinland-Pfalz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dirty="0">
                  <a:solidFill>
                    <a:srgbClr val="000000"/>
                  </a:solidFill>
                </a:rPr>
                <a:t>Bildquelle: </a:t>
              </a:r>
              <a:r>
                <a:rPr lang="de-DE" altLang="de-DE" sz="800" dirty="0" smtClean="0">
                  <a:solidFill>
                    <a:srgbClr val="000000"/>
                  </a:solidFill>
                </a:rPr>
                <a:t>LFKA</a:t>
              </a:r>
              <a:endParaRPr lang="de-DE" altLang="de-DE" sz="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15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85"/>
          <p:cNvSpPr>
            <a:spLocks noChangeArrowheads="1"/>
          </p:cNvSpPr>
          <p:nvPr/>
        </p:nvSpPr>
        <p:spPr bwMode="auto">
          <a:xfrm>
            <a:off x="990600" y="1981200"/>
            <a:ext cx="6926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51" name="Rectangle 891"/>
          <p:cNvSpPr>
            <a:spLocks noChangeArrowheads="1"/>
          </p:cNvSpPr>
          <p:nvPr/>
        </p:nvSpPr>
        <p:spPr bwMode="auto">
          <a:xfrm>
            <a:off x="2911475" y="2043113"/>
            <a:ext cx="5040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52" name="Rectangle 892"/>
          <p:cNvSpPr>
            <a:spLocks noChangeArrowheads="1"/>
          </p:cNvSpPr>
          <p:nvPr/>
        </p:nvSpPr>
        <p:spPr bwMode="auto">
          <a:xfrm>
            <a:off x="2911475" y="2058988"/>
            <a:ext cx="50387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53" name="Rectangle 893"/>
          <p:cNvSpPr>
            <a:spLocks noChangeArrowheads="1"/>
          </p:cNvSpPr>
          <p:nvPr/>
        </p:nvSpPr>
        <p:spPr bwMode="auto">
          <a:xfrm>
            <a:off x="2911475" y="2074863"/>
            <a:ext cx="50371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54" name="Rectangle 894"/>
          <p:cNvSpPr>
            <a:spLocks noChangeArrowheads="1"/>
          </p:cNvSpPr>
          <p:nvPr/>
        </p:nvSpPr>
        <p:spPr bwMode="auto">
          <a:xfrm>
            <a:off x="2911475" y="2090738"/>
            <a:ext cx="50355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grpSp>
        <p:nvGrpSpPr>
          <p:cNvPr id="2055" name="Group 902"/>
          <p:cNvGrpSpPr>
            <a:grpSpLocks/>
          </p:cNvGrpSpPr>
          <p:nvPr/>
        </p:nvGrpSpPr>
        <p:grpSpPr bwMode="auto">
          <a:xfrm>
            <a:off x="1016000" y="2014538"/>
            <a:ext cx="3865563" cy="531812"/>
            <a:chOff x="682" y="1287"/>
            <a:chExt cx="2435" cy="335"/>
          </a:xfrm>
        </p:grpSpPr>
        <p:sp>
          <p:nvSpPr>
            <p:cNvPr id="2059" name="Rectangle 872"/>
            <p:cNvSpPr>
              <a:spLocks noChangeArrowheads="1"/>
            </p:cNvSpPr>
            <p:nvPr/>
          </p:nvSpPr>
          <p:spPr bwMode="auto">
            <a:xfrm>
              <a:off x="720" y="1296"/>
              <a:ext cx="10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2060" name="Rectangle 883"/>
            <p:cNvSpPr>
              <a:spLocks noChangeArrowheads="1"/>
            </p:cNvSpPr>
            <p:nvPr/>
          </p:nvSpPr>
          <p:spPr bwMode="auto">
            <a:xfrm>
              <a:off x="720" y="1296"/>
              <a:ext cx="10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2061" name="Rectangle 884"/>
            <p:cNvSpPr>
              <a:spLocks noChangeArrowheads="1"/>
            </p:cNvSpPr>
            <p:nvPr/>
          </p:nvSpPr>
          <p:spPr bwMode="auto">
            <a:xfrm>
              <a:off x="720" y="1296"/>
              <a:ext cx="10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2062" name="Rectangle 886"/>
            <p:cNvSpPr>
              <a:spLocks noChangeArrowheads="1"/>
            </p:cNvSpPr>
            <p:nvPr/>
          </p:nvSpPr>
          <p:spPr bwMode="auto">
            <a:xfrm>
              <a:off x="682" y="1287"/>
              <a:ext cx="120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2063" name="Rectangle 887"/>
            <p:cNvSpPr>
              <a:spLocks noChangeArrowheads="1"/>
            </p:cNvSpPr>
            <p:nvPr/>
          </p:nvSpPr>
          <p:spPr bwMode="auto">
            <a:xfrm>
              <a:off x="682" y="1297"/>
              <a:ext cx="120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2064" name="Rectangle 888"/>
            <p:cNvSpPr>
              <a:spLocks noChangeArrowheads="1"/>
            </p:cNvSpPr>
            <p:nvPr/>
          </p:nvSpPr>
          <p:spPr bwMode="auto">
            <a:xfrm>
              <a:off x="682" y="1307"/>
              <a:ext cx="1206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2065" name="Rectangle 889"/>
            <p:cNvSpPr>
              <a:spLocks noChangeArrowheads="1"/>
            </p:cNvSpPr>
            <p:nvPr/>
          </p:nvSpPr>
          <p:spPr bwMode="auto">
            <a:xfrm>
              <a:off x="682" y="1317"/>
              <a:ext cx="12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2066" name="Rectangle 890"/>
            <p:cNvSpPr>
              <a:spLocks noChangeArrowheads="1"/>
            </p:cNvSpPr>
            <p:nvPr/>
          </p:nvSpPr>
          <p:spPr bwMode="auto">
            <a:xfrm>
              <a:off x="682" y="1327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 b="1">
                  <a:solidFill>
                    <a:srgbClr val="000000"/>
                  </a:solidFill>
                </a:rPr>
                <a:t>Lehrgang:</a:t>
              </a:r>
              <a:endParaRPr lang="de-DE" altLang="de-DE" sz="2400">
                <a:solidFill>
                  <a:srgbClr val="000000"/>
                </a:solidFill>
              </a:endParaRPr>
            </a:p>
          </p:txBody>
        </p:sp>
        <p:sp>
          <p:nvSpPr>
            <p:cNvPr id="2067" name="Rectangle 895"/>
            <p:cNvSpPr>
              <a:spLocks noChangeArrowheads="1"/>
            </p:cNvSpPr>
            <p:nvPr/>
          </p:nvSpPr>
          <p:spPr bwMode="auto">
            <a:xfrm>
              <a:off x="1834" y="1327"/>
              <a:ext cx="128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 b="1">
                  <a:solidFill>
                    <a:srgbClr val="000000"/>
                  </a:solidFill>
                </a:rPr>
                <a:t>Truppführer</a:t>
              </a:r>
              <a:endParaRPr lang="de-DE" altLang="de-DE" sz="2400">
                <a:solidFill>
                  <a:srgbClr val="000000"/>
                </a:solidFill>
              </a:endParaRPr>
            </a:p>
          </p:txBody>
        </p:sp>
      </p:grpSp>
      <p:sp>
        <p:nvSpPr>
          <p:cNvPr id="2056" name="Rectangle 900"/>
          <p:cNvSpPr>
            <a:spLocks noChangeArrowheads="1"/>
          </p:cNvSpPr>
          <p:nvPr/>
        </p:nvSpPr>
        <p:spPr bwMode="auto">
          <a:xfrm>
            <a:off x="2251075" y="3298825"/>
            <a:ext cx="5245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800" b="1">
                <a:solidFill>
                  <a:srgbClr val="3333CC"/>
                </a:solidFill>
              </a:rPr>
              <a:t>8. Brandsicherheitswachdienst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2057" name="Text Box 901"/>
          <p:cNvSpPr txBox="1">
            <a:spLocks noChangeArrowheads="1"/>
          </p:cNvSpPr>
          <p:nvPr/>
        </p:nvSpPr>
        <p:spPr bwMode="auto">
          <a:xfrm>
            <a:off x="2098675" y="3829050"/>
            <a:ext cx="4970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>
                <a:solidFill>
                  <a:srgbClr val="3333CC"/>
                </a:solidFill>
              </a:rPr>
              <a:t> 8.1 Gesetzliche Grundlagen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>
                <a:solidFill>
                  <a:srgbClr val="3333CC"/>
                </a:solidFill>
              </a:rPr>
              <a:t> 8.2 Zuständigkeiten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b="1">
                <a:solidFill>
                  <a:srgbClr val="3333CC"/>
                </a:solidFill>
              </a:rPr>
              <a:t> 8.3 Aufgaben des Brandsicherheitswachdienstes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2058" name="Rectangle 903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6308725"/>
            <a:ext cx="720725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Deckblatt</a:t>
            </a:r>
          </a:p>
        </p:txBody>
      </p:sp>
    </p:spTree>
    <p:extLst>
      <p:ext uri="{BB962C8B-B14F-4D97-AF65-F5344CB8AC3E}">
        <p14:creationId xmlns:p14="http://schemas.microsoft.com/office/powerpoint/2010/main" val="16369935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508" name="Group 12"/>
          <p:cNvGrpSpPr>
            <a:grpSpLocks/>
          </p:cNvGrpSpPr>
          <p:nvPr/>
        </p:nvGrpSpPr>
        <p:grpSpPr bwMode="auto">
          <a:xfrm>
            <a:off x="827088" y="1289050"/>
            <a:ext cx="3311525" cy="4732338"/>
            <a:chOff x="521" y="812"/>
            <a:chExt cx="2086" cy="2981"/>
          </a:xfrm>
        </p:grpSpPr>
        <p:pic>
          <p:nvPicPr>
            <p:cNvPr id="11272" name="Picture 5" descr="IMG_00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659"/>
              <a:ext cx="85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2"/>
            <p:cNvSpPr txBox="1">
              <a:spLocks noChangeArrowheads="1"/>
            </p:cNvSpPr>
            <p:nvPr/>
          </p:nvSpPr>
          <p:spPr bwMode="auto">
            <a:xfrm>
              <a:off x="554" y="812"/>
              <a:ext cx="133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3333CC"/>
                  </a:solidFill>
                </a:rPr>
                <a:t>Zufahrten,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3333CC"/>
                  </a:solidFill>
                </a:rPr>
                <a:t>Aufstell- und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3333CC"/>
                  </a:solidFill>
                </a:rPr>
                <a:t>Bewegungsflächen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3333CC"/>
                  </a:solidFill>
                </a:rPr>
                <a:t>kontrollieren</a:t>
              </a:r>
            </a:p>
          </p:txBody>
        </p:sp>
        <p:pic>
          <p:nvPicPr>
            <p:cNvPr id="11274" name="Picture 3" descr="FW Zufahrt"/>
            <p:cNvPicPr>
              <a:picLocks noChangeAspect="1" noChangeArrowheads="1"/>
            </p:cNvPicPr>
            <p:nvPr/>
          </p:nvPicPr>
          <p:blipFill>
            <a:blip r:embed="rId4">
              <a:lum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616"/>
              <a:ext cx="1316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4" descr="IMG_009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115"/>
              <a:ext cx="122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509" name="Group 13"/>
          <p:cNvGrpSpPr>
            <a:grpSpLocks/>
          </p:cNvGrpSpPr>
          <p:nvPr/>
        </p:nvGrpSpPr>
        <p:grpSpPr bwMode="auto">
          <a:xfrm>
            <a:off x="5219700" y="1268413"/>
            <a:ext cx="2660650" cy="4681537"/>
            <a:chOff x="3288" y="799"/>
            <a:chExt cx="1676" cy="2949"/>
          </a:xfrm>
        </p:grpSpPr>
        <p:sp>
          <p:nvSpPr>
            <p:cNvPr id="11269" name="Text Box 6"/>
            <p:cNvSpPr txBox="1">
              <a:spLocks noChangeArrowheads="1"/>
            </p:cNvSpPr>
            <p:nvPr/>
          </p:nvSpPr>
          <p:spPr bwMode="auto">
            <a:xfrm>
              <a:off x="3288" y="799"/>
              <a:ext cx="16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3333CC"/>
                  </a:solidFill>
                </a:rPr>
                <a:t>Löschwasserversorgung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3333CC"/>
                  </a:solidFill>
                </a:rPr>
                <a:t>erkunden</a:t>
              </a:r>
            </a:p>
          </p:txBody>
        </p:sp>
        <p:pic>
          <p:nvPicPr>
            <p:cNvPr id="11270" name="Picture 7" descr="IMG_0095"/>
            <p:cNvPicPr>
              <a:picLocks noChangeAspect="1" noChangeArrowheads="1"/>
            </p:cNvPicPr>
            <p:nvPr/>
          </p:nvPicPr>
          <p:blipFill>
            <a:blip r:embed="rId6" cstate="print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251"/>
              <a:ext cx="1123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9" descr="LFKS 012_klei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253"/>
              <a:ext cx="1180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284663" y="6308725"/>
            <a:ext cx="180975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Kontrollgang im Wachbereich 2</a:t>
            </a:r>
          </a:p>
        </p:txBody>
      </p:sp>
    </p:spTree>
    <p:extLst>
      <p:ext uri="{BB962C8B-B14F-4D97-AF65-F5344CB8AC3E}">
        <p14:creationId xmlns:p14="http://schemas.microsoft.com/office/powerpoint/2010/main" val="4256054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692275" y="1106488"/>
            <a:ext cx="562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 Kontrollgang im Wachbereich (Fortsetzung):</a:t>
            </a:r>
          </a:p>
        </p:txBody>
      </p:sp>
      <p:grpSp>
        <p:nvGrpSpPr>
          <p:cNvPr id="232460" name="Group 12"/>
          <p:cNvGrpSpPr>
            <a:grpSpLocks/>
          </p:cNvGrpSpPr>
          <p:nvPr/>
        </p:nvGrpSpPr>
        <p:grpSpPr bwMode="auto">
          <a:xfrm>
            <a:off x="1042988" y="1700213"/>
            <a:ext cx="6337300" cy="1727200"/>
            <a:chOff x="657" y="1071"/>
            <a:chExt cx="3992" cy="1088"/>
          </a:xfrm>
        </p:grpSpPr>
        <p:sp>
          <p:nvSpPr>
            <p:cNvPr id="12297" name="Text Box 3"/>
            <p:cNvSpPr txBox="1">
              <a:spLocks noChangeArrowheads="1"/>
            </p:cNvSpPr>
            <p:nvPr/>
          </p:nvSpPr>
          <p:spPr bwMode="auto">
            <a:xfrm>
              <a:off x="657" y="1071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die Rettungs- und Angriffswege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frei sind,</a:t>
              </a:r>
            </a:p>
          </p:txBody>
        </p:sp>
        <p:pic>
          <p:nvPicPr>
            <p:cNvPr id="12298" name="Picture 6" descr="IMG_00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071"/>
              <a:ext cx="1451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2461" name="Group 13"/>
          <p:cNvGrpSpPr>
            <a:grpSpLocks/>
          </p:cNvGrpSpPr>
          <p:nvPr/>
        </p:nvGrpSpPr>
        <p:grpSpPr bwMode="auto">
          <a:xfrm>
            <a:off x="1042988" y="3644900"/>
            <a:ext cx="7529512" cy="2376488"/>
            <a:chOff x="657" y="2296"/>
            <a:chExt cx="4743" cy="1497"/>
          </a:xfrm>
        </p:grpSpPr>
        <p:pic>
          <p:nvPicPr>
            <p:cNvPr id="12294" name="Picture 4" descr="IMG_007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341"/>
              <a:ext cx="1159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7" descr="IMG_008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341"/>
              <a:ext cx="1090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657" y="2296"/>
              <a:ext cx="1940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die Rettungswege in der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erforderlichen Breite freige-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halten, sicher benutzbar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und beleuchtet sind,</a:t>
              </a:r>
            </a:p>
          </p:txBody>
        </p:sp>
      </p:grpSp>
      <p:sp>
        <p:nvSpPr>
          <p:cNvPr id="122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427538" y="6308725"/>
            <a:ext cx="166528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Kontrollgang im Wachbereich 3</a:t>
            </a:r>
          </a:p>
        </p:txBody>
      </p:sp>
    </p:spTree>
    <p:extLst>
      <p:ext uri="{BB962C8B-B14F-4D97-AF65-F5344CB8AC3E}">
        <p14:creationId xmlns:p14="http://schemas.microsoft.com/office/powerpoint/2010/main" val="1918574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92275" y="1106488"/>
            <a:ext cx="562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 Kontrollgang im Wachbereich (Fortsetzung):</a:t>
            </a:r>
          </a:p>
        </p:txBody>
      </p:sp>
      <p:grpSp>
        <p:nvGrpSpPr>
          <p:cNvPr id="231442" name="Group 18"/>
          <p:cNvGrpSpPr>
            <a:grpSpLocks/>
          </p:cNvGrpSpPr>
          <p:nvPr/>
        </p:nvGrpSpPr>
        <p:grpSpPr bwMode="auto">
          <a:xfrm>
            <a:off x="900113" y="1700213"/>
            <a:ext cx="7375525" cy="3810000"/>
            <a:chOff x="567" y="1071"/>
            <a:chExt cx="4646" cy="2400"/>
          </a:xfrm>
        </p:grpSpPr>
        <p:sp>
          <p:nvSpPr>
            <p:cNvPr id="13317" name="Text Box 3"/>
            <p:cNvSpPr txBox="1">
              <a:spLocks noChangeArrowheads="1"/>
            </p:cNvSpPr>
            <p:nvPr/>
          </p:nvSpPr>
          <p:spPr bwMode="auto">
            <a:xfrm>
              <a:off x="658" y="1071"/>
              <a:ext cx="423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die Notausgänge nicht verschlossen, benutzbar, in voller Breite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leicht von innen zu öffnen sind und die Sicherheitsbeleuchtung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eingeschaltet (Dauerbetrieb) ist,</a:t>
              </a:r>
            </a:p>
          </p:txBody>
        </p:sp>
        <p:pic>
          <p:nvPicPr>
            <p:cNvPr id="13318" name="Picture 14" descr="BSW 0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888"/>
              <a:ext cx="1587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5" descr="IMG_007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888"/>
              <a:ext cx="1177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6" descr="Prüf Notausga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888"/>
              <a:ext cx="1244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6308725"/>
            <a:ext cx="15240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Kontrollgang im Wachbereich 4</a:t>
            </a:r>
          </a:p>
        </p:txBody>
      </p:sp>
    </p:spTree>
    <p:extLst>
      <p:ext uri="{BB962C8B-B14F-4D97-AF65-F5344CB8AC3E}">
        <p14:creationId xmlns:p14="http://schemas.microsoft.com/office/powerpoint/2010/main" val="1892599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692275" y="1111250"/>
            <a:ext cx="562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 Kontrollgang im Wachbereich (Fortsetzung):</a:t>
            </a:r>
          </a:p>
        </p:txBody>
      </p:sp>
      <p:grpSp>
        <p:nvGrpSpPr>
          <p:cNvPr id="230419" name="Group 19"/>
          <p:cNvGrpSpPr>
            <a:grpSpLocks/>
          </p:cNvGrpSpPr>
          <p:nvPr/>
        </p:nvGrpSpPr>
        <p:grpSpPr bwMode="auto">
          <a:xfrm>
            <a:off x="827088" y="1700213"/>
            <a:ext cx="7591425" cy="2233612"/>
            <a:chOff x="521" y="1071"/>
            <a:chExt cx="4782" cy="1407"/>
          </a:xfrm>
        </p:grpSpPr>
        <p:pic>
          <p:nvPicPr>
            <p:cNvPr id="14345" name="Picture 6" descr="Rauchschutztür off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61"/>
              <a:ext cx="90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 Box 7"/>
            <p:cNvSpPr txBox="1">
              <a:spLocks noChangeArrowheads="1"/>
            </p:cNvSpPr>
            <p:nvPr/>
          </p:nvSpPr>
          <p:spPr bwMode="auto">
            <a:xfrm>
              <a:off x="521" y="1071"/>
              <a:ext cx="478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die Feuerschutz- und Rauchschutzabschlüsse geschlossen sind (sofern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sie nicht durch rauchmeldergesteuerte Feststellvorrichtungen offen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gehalten werden),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</a:t>
              </a:r>
            </a:p>
          </p:txBody>
        </p:sp>
        <p:pic>
          <p:nvPicPr>
            <p:cNvPr id="14347" name="Picture 8" descr="Feuerschutztü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661"/>
              <a:ext cx="713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0415" name="Group 15"/>
          <p:cNvGrpSpPr>
            <a:grpSpLocks/>
          </p:cNvGrpSpPr>
          <p:nvPr/>
        </p:nvGrpSpPr>
        <p:grpSpPr bwMode="auto">
          <a:xfrm>
            <a:off x="827088" y="4149725"/>
            <a:ext cx="7693025" cy="1727200"/>
            <a:chOff x="521" y="2614"/>
            <a:chExt cx="4846" cy="1088"/>
          </a:xfrm>
        </p:grpSpPr>
        <p:sp>
          <p:nvSpPr>
            <p:cNvPr id="14342" name="Text Box 4"/>
            <p:cNvSpPr txBox="1">
              <a:spLocks noChangeArrowheads="1"/>
            </p:cNvSpPr>
            <p:nvPr/>
          </p:nvSpPr>
          <p:spPr bwMode="auto">
            <a:xfrm>
              <a:off x="521" y="2614"/>
              <a:ext cx="484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die Feststellvorrichtungen für Feuerschutz- und  Rauchschutzabschlüsse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funktionstüchtig sind,</a:t>
              </a:r>
            </a:p>
          </p:txBody>
        </p:sp>
        <p:pic>
          <p:nvPicPr>
            <p:cNvPr id="14343" name="Picture 5" descr="IMG_01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022"/>
              <a:ext cx="99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9" descr="RS Tür geschloss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022"/>
              <a:ext cx="1905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427538" y="6308725"/>
            <a:ext cx="17399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Kontrollgang im Wachbereich 5</a:t>
            </a:r>
          </a:p>
        </p:txBody>
      </p:sp>
    </p:spTree>
    <p:extLst>
      <p:ext uri="{BB962C8B-B14F-4D97-AF65-F5344CB8AC3E}">
        <p14:creationId xmlns:p14="http://schemas.microsoft.com/office/powerpoint/2010/main" val="3655607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92275" y="1111250"/>
            <a:ext cx="562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 Kontrollgang im Wachbereich (Fortsetzung):</a:t>
            </a:r>
          </a:p>
        </p:txBody>
      </p:sp>
      <p:grpSp>
        <p:nvGrpSpPr>
          <p:cNvPr id="229410" name="Group 34"/>
          <p:cNvGrpSpPr>
            <a:grpSpLocks/>
          </p:cNvGrpSpPr>
          <p:nvPr/>
        </p:nvGrpSpPr>
        <p:grpSpPr bwMode="auto">
          <a:xfrm>
            <a:off x="830263" y="1700213"/>
            <a:ext cx="6867525" cy="2016125"/>
            <a:chOff x="523" y="1071"/>
            <a:chExt cx="4326" cy="1270"/>
          </a:xfrm>
        </p:grpSpPr>
        <p:sp>
          <p:nvSpPr>
            <p:cNvPr id="15370" name="Text Box 3"/>
            <p:cNvSpPr txBox="1">
              <a:spLocks noChangeArrowheads="1"/>
            </p:cNvSpPr>
            <p:nvPr/>
          </p:nvSpPr>
          <p:spPr bwMode="auto">
            <a:xfrm>
              <a:off x="523" y="1071"/>
              <a:ext cx="43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die Kleinlöschgeräte und Wandhydranten vorhanden, zugänglich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und betriebsbereit sind,</a:t>
              </a:r>
            </a:p>
          </p:txBody>
        </p:sp>
        <p:pic>
          <p:nvPicPr>
            <p:cNvPr id="15371" name="Picture 4" descr="IMG_00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1525"/>
              <a:ext cx="953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5" descr="IMG_007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" y="1525"/>
              <a:ext cx="925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6" descr="IMG_007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1389"/>
              <a:ext cx="714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9411" name="Group 35"/>
          <p:cNvGrpSpPr>
            <a:grpSpLocks/>
          </p:cNvGrpSpPr>
          <p:nvPr/>
        </p:nvGrpSpPr>
        <p:grpSpPr bwMode="auto">
          <a:xfrm>
            <a:off x="820738" y="3860800"/>
            <a:ext cx="7489825" cy="2133600"/>
            <a:chOff x="517" y="2432"/>
            <a:chExt cx="4718" cy="1344"/>
          </a:xfrm>
        </p:grpSpPr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517" y="2432"/>
              <a:ext cx="47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die Sicherheitseinrichtungen, z.B. Schutzvorhang, Rauch- und Wärme-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abzugsanlagen, Alarmierungseinrichtungen, betriebsbereit sind,</a:t>
              </a:r>
            </a:p>
          </p:txBody>
        </p:sp>
        <p:pic>
          <p:nvPicPr>
            <p:cNvPr id="15367" name="Picture 8" descr="IMG_006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2886"/>
              <a:ext cx="668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1" descr="IMG_010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" y="2886"/>
              <a:ext cx="1134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4" descr="IMG_0085"/>
            <p:cNvPicPr>
              <a:picLocks noChangeAspect="1" noChangeArrowheads="1"/>
            </p:cNvPicPr>
            <p:nvPr/>
          </p:nvPicPr>
          <p:blipFill>
            <a:blip r:embed="rId8">
              <a:lum bright="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" y="2886"/>
              <a:ext cx="635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6237288"/>
            <a:ext cx="16668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Kontrollgang im Wachbereich 6</a:t>
            </a:r>
          </a:p>
        </p:txBody>
      </p:sp>
    </p:spTree>
    <p:extLst>
      <p:ext uri="{BB962C8B-B14F-4D97-AF65-F5344CB8AC3E}">
        <p14:creationId xmlns:p14="http://schemas.microsoft.com/office/powerpoint/2010/main" val="2823923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92275" y="1116013"/>
            <a:ext cx="562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 Kontrollgang im Wachbereich (Fortsetzung):</a:t>
            </a:r>
          </a:p>
        </p:txBody>
      </p:sp>
      <p:grpSp>
        <p:nvGrpSpPr>
          <p:cNvPr id="228375" name="Group 23"/>
          <p:cNvGrpSpPr>
            <a:grpSpLocks/>
          </p:cNvGrpSpPr>
          <p:nvPr/>
        </p:nvGrpSpPr>
        <p:grpSpPr bwMode="auto">
          <a:xfrm>
            <a:off x="830263" y="1700213"/>
            <a:ext cx="7108825" cy="4014787"/>
            <a:chOff x="523" y="1071"/>
            <a:chExt cx="4478" cy="2529"/>
          </a:xfrm>
        </p:grpSpPr>
        <p:sp>
          <p:nvSpPr>
            <p:cNvPr id="16389" name="Text Box 3"/>
            <p:cNvSpPr txBox="1">
              <a:spLocks noChangeArrowheads="1"/>
            </p:cNvSpPr>
            <p:nvPr/>
          </p:nvSpPr>
          <p:spPr bwMode="auto">
            <a:xfrm>
              <a:off x="523" y="1071"/>
              <a:ext cx="44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bei Theaterbühnen der Schließbereich „Eisernen Vorhangs“ frei ist,</a:t>
              </a:r>
            </a:p>
          </p:txBody>
        </p:sp>
        <p:pic>
          <p:nvPicPr>
            <p:cNvPr id="16390" name="Picture 20" descr="IMG_0018"/>
            <p:cNvPicPr>
              <a:picLocks noChangeAspect="1" noChangeArrowheads="1"/>
            </p:cNvPicPr>
            <p:nvPr/>
          </p:nvPicPr>
          <p:blipFill>
            <a:blip r:embed="rId3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389"/>
              <a:ext cx="2948" cy="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6237288"/>
            <a:ext cx="16668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Kontrollgang im Wachbereich 7</a:t>
            </a:r>
          </a:p>
        </p:txBody>
      </p:sp>
    </p:spTree>
    <p:extLst>
      <p:ext uri="{BB962C8B-B14F-4D97-AF65-F5344CB8AC3E}">
        <p14:creationId xmlns:p14="http://schemas.microsoft.com/office/powerpoint/2010/main" val="526211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92275" y="1116013"/>
            <a:ext cx="562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 Kontrollgang im Wachbereich (Fortsetzung):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830263" y="1628775"/>
            <a:ext cx="6902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die Sicherheitsvorkehrungen für feuergefährliche Handlungen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(Aschenbecher, Löscheimer, sand- bzw. wassergefüllte Behälter)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getroffen sind,</a:t>
            </a:r>
          </a:p>
        </p:txBody>
      </p:sp>
      <p:grpSp>
        <p:nvGrpSpPr>
          <p:cNvPr id="227346" name="Group 18"/>
          <p:cNvGrpSpPr>
            <a:grpSpLocks/>
          </p:cNvGrpSpPr>
          <p:nvPr/>
        </p:nvGrpSpPr>
        <p:grpSpPr bwMode="auto">
          <a:xfrm>
            <a:off x="830263" y="2781300"/>
            <a:ext cx="7604125" cy="3205163"/>
            <a:chOff x="523" y="1752"/>
            <a:chExt cx="4790" cy="2019"/>
          </a:xfrm>
        </p:grpSpPr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523" y="1752"/>
              <a:ext cx="479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die Bedienungseinrichtungen von sicherheitstechnischen Einrichtungen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zugänglich und betriebsbereit sind,</a:t>
              </a:r>
            </a:p>
          </p:txBody>
        </p:sp>
        <p:pic>
          <p:nvPicPr>
            <p:cNvPr id="17415" name="Picture 5" descr="IMG_00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205"/>
              <a:ext cx="2086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6237288"/>
            <a:ext cx="188277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Kontrollgang im Wachbereich 8</a:t>
            </a:r>
          </a:p>
        </p:txBody>
      </p:sp>
    </p:spTree>
    <p:extLst>
      <p:ext uri="{BB962C8B-B14F-4D97-AF65-F5344CB8AC3E}">
        <p14:creationId xmlns:p14="http://schemas.microsoft.com/office/powerpoint/2010/main" val="2764490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92275" y="1116013"/>
            <a:ext cx="562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 Kontrollgang im Wachbereich (Fortsetzung):</a:t>
            </a:r>
          </a:p>
        </p:txBody>
      </p:sp>
      <p:grpSp>
        <p:nvGrpSpPr>
          <p:cNvPr id="243725" name="Group 13"/>
          <p:cNvGrpSpPr>
            <a:grpSpLocks/>
          </p:cNvGrpSpPr>
          <p:nvPr/>
        </p:nvGrpSpPr>
        <p:grpSpPr bwMode="auto">
          <a:xfrm>
            <a:off x="830263" y="1700213"/>
            <a:ext cx="7350125" cy="4033837"/>
            <a:chOff x="523" y="1071"/>
            <a:chExt cx="4630" cy="2541"/>
          </a:xfrm>
        </p:grpSpPr>
        <p:pic>
          <p:nvPicPr>
            <p:cNvPr id="18437" name="Picture 7" descr="IMG_0014"/>
            <p:cNvPicPr>
              <a:picLocks noChangeAspect="1" noChangeArrowheads="1"/>
            </p:cNvPicPr>
            <p:nvPr/>
          </p:nvPicPr>
          <p:blipFill>
            <a:blip r:embed="rId3">
              <a:lum bright="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752"/>
              <a:ext cx="1431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8" descr="Sicht WP ohne Vorhänge"/>
            <p:cNvPicPr>
              <a:picLocks noChangeAspect="1" noChangeArrowheads="1"/>
            </p:cNvPicPr>
            <p:nvPr/>
          </p:nvPicPr>
          <p:blipFill>
            <a:blip r:embed="rId4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752"/>
              <a:ext cx="145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9"/>
            <p:cNvSpPr txBox="1">
              <a:spLocks noChangeArrowheads="1"/>
            </p:cNvSpPr>
            <p:nvPr/>
          </p:nvSpPr>
          <p:spPr bwMode="auto">
            <a:xfrm>
              <a:off x="523" y="1071"/>
              <a:ext cx="463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die zugewiesenen Postenstände für die Kontrolle des Wachbereiches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so angeordnet sind, dass sie Übersicht (z.B. über die Szenenfläche)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bieten.</a:t>
              </a:r>
            </a:p>
          </p:txBody>
        </p:sp>
      </p:grpSp>
      <p:sp>
        <p:nvSpPr>
          <p:cNvPr id="184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427538" y="6237288"/>
            <a:ext cx="1811337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Kontrollgang im Wachbereich 9</a:t>
            </a:r>
          </a:p>
        </p:txBody>
      </p:sp>
    </p:spTree>
    <p:extLst>
      <p:ext uri="{BB962C8B-B14F-4D97-AF65-F5344CB8AC3E}">
        <p14:creationId xmlns:p14="http://schemas.microsoft.com/office/powerpoint/2010/main" val="1197452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03350" y="1106488"/>
            <a:ext cx="653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 Pflichten und Aufgaben </a:t>
            </a:r>
            <a:r>
              <a:rPr lang="de-DE" altLang="de-DE" sz="2000" b="1" u="sng">
                <a:solidFill>
                  <a:srgbClr val="3333CC"/>
                </a:solidFill>
              </a:rPr>
              <a:t>während</a:t>
            </a:r>
            <a:r>
              <a:rPr lang="de-DE" altLang="de-DE" sz="2000" b="1">
                <a:solidFill>
                  <a:srgbClr val="3333CC"/>
                </a:solidFill>
              </a:rPr>
              <a:t> der Veranstaltung: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830263" y="4508500"/>
            <a:ext cx="5838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auf die Einhaltung der Sicherheitsmaßnahmen achten,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820738" y="4868863"/>
            <a:ext cx="606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während der Pausen den Bereich weiterhin überwachen,</a:t>
            </a: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830263" y="5229225"/>
            <a:ext cx="3565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evtl. Kontrollgänge durchführen,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830263" y="5589588"/>
            <a:ext cx="5788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die Veranstaltung nur bei unmittelbarer Gefahr stören.</a:t>
            </a:r>
          </a:p>
        </p:txBody>
      </p:sp>
      <p:pic>
        <p:nvPicPr>
          <p:cNvPr id="226315" name="Picture 11" descr="IMG_0014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11334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830263" y="1700213"/>
            <a:ext cx="7261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höflich und sachlich gegenüber dem Veranstalter und dem Personal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auftreten,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830263" y="2349500"/>
            <a:ext cx="6994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Postenplätze einnehmen und  nicht ohne Kenntnis des Leiters 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Brandsicherheitswache verlassen,</a:t>
            </a:r>
          </a:p>
        </p:txBody>
      </p: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830263" y="2997200"/>
            <a:ext cx="3324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brandgefährliche Handlungen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beobachten,</a:t>
            </a:r>
          </a:p>
        </p:txBody>
      </p:sp>
      <p:sp>
        <p:nvSpPr>
          <p:cNvPr id="19467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427538" y="6237288"/>
            <a:ext cx="1668462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Aufgaben während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086606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/>
      <p:bldP spid="226310" grpId="0"/>
      <p:bldP spid="226311" grpId="0"/>
      <p:bldP spid="226312" grpId="0"/>
      <p:bldP spid="226307" grpId="0"/>
      <p:bldP spid="226308" grpId="0"/>
      <p:bldP spid="2263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1038" y="1116013"/>
            <a:ext cx="773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 Vorgehensweise bei der Feststellung von Sicherheitsmängeln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vor oder während der Veranstaltung</a:t>
            </a:r>
          </a:p>
        </p:txBody>
      </p:sp>
      <p:grpSp>
        <p:nvGrpSpPr>
          <p:cNvPr id="245782" name="Group 22"/>
          <p:cNvGrpSpPr>
            <a:grpSpLocks/>
          </p:cNvGrpSpPr>
          <p:nvPr/>
        </p:nvGrpSpPr>
        <p:grpSpPr bwMode="auto">
          <a:xfrm>
            <a:off x="1258888" y="2133600"/>
            <a:ext cx="6640512" cy="2709863"/>
            <a:chOff x="793" y="1344"/>
            <a:chExt cx="4183" cy="1707"/>
          </a:xfrm>
        </p:grpSpPr>
        <p:pic>
          <p:nvPicPr>
            <p:cNvPr id="20485" name="Picture 19" descr="IMG_00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616"/>
              <a:ext cx="817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20" descr="IMG_00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616"/>
              <a:ext cx="122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21" descr="IMG_007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44"/>
              <a:ext cx="1280" cy="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211638" y="6381750"/>
            <a:ext cx="21717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Vorgehen bei Feststellung von Mängel</a:t>
            </a:r>
          </a:p>
        </p:txBody>
      </p:sp>
    </p:spTree>
    <p:extLst>
      <p:ext uri="{BB962C8B-B14F-4D97-AF65-F5344CB8AC3E}">
        <p14:creationId xmlns:p14="http://schemas.microsoft.com/office/powerpoint/2010/main" val="2044294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0"/>
          <p:cNvSpPr txBox="1">
            <a:spLocks noChangeArrowheads="1"/>
          </p:cNvSpPr>
          <p:nvPr/>
        </p:nvSpPr>
        <p:spPr bwMode="auto">
          <a:xfrm>
            <a:off x="1806575" y="1114425"/>
            <a:ext cx="579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Gesetzliche Regelungen, nach denen eine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Brandsicherheitswache verlangt werden kann:</a:t>
            </a:r>
          </a:p>
        </p:txBody>
      </p:sp>
      <p:grpSp>
        <p:nvGrpSpPr>
          <p:cNvPr id="155694" name="Group 46"/>
          <p:cNvGrpSpPr>
            <a:grpSpLocks/>
          </p:cNvGrpSpPr>
          <p:nvPr/>
        </p:nvGrpSpPr>
        <p:grpSpPr bwMode="auto">
          <a:xfrm>
            <a:off x="755650" y="2709863"/>
            <a:ext cx="3097213" cy="1216025"/>
            <a:chOff x="476" y="1707"/>
            <a:chExt cx="1951" cy="766"/>
          </a:xfrm>
        </p:grpSpPr>
        <p:sp>
          <p:nvSpPr>
            <p:cNvPr id="3089" name="Text Box 35"/>
            <p:cNvSpPr txBox="1">
              <a:spLocks noChangeArrowheads="1"/>
            </p:cNvSpPr>
            <p:nvPr/>
          </p:nvSpPr>
          <p:spPr bwMode="auto">
            <a:xfrm>
              <a:off x="476" y="2069"/>
              <a:ext cx="1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5A0A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Versammlungs-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gesetz § 15 Abs. 1</a:t>
              </a:r>
              <a:endParaRPr lang="de-DE" altLang="de-DE" sz="2400">
                <a:solidFill>
                  <a:srgbClr val="000000"/>
                </a:solidFill>
              </a:endParaRPr>
            </a:p>
          </p:txBody>
        </p:sp>
        <p:sp>
          <p:nvSpPr>
            <p:cNvPr id="3090" name="AutoShape 36"/>
            <p:cNvSpPr>
              <a:spLocks noChangeArrowheads="1"/>
            </p:cNvSpPr>
            <p:nvPr/>
          </p:nvSpPr>
          <p:spPr bwMode="auto">
            <a:xfrm rot="2700000">
              <a:off x="1905" y="1276"/>
              <a:ext cx="91" cy="953"/>
            </a:xfrm>
            <a:prstGeom prst="downArrow">
              <a:avLst>
                <a:gd name="adj1" fmla="val 50000"/>
                <a:gd name="adj2" fmla="val 26181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155695" name="Group 47"/>
          <p:cNvGrpSpPr>
            <a:grpSpLocks/>
          </p:cNvGrpSpPr>
          <p:nvPr/>
        </p:nvGrpSpPr>
        <p:grpSpPr bwMode="auto">
          <a:xfrm>
            <a:off x="1403350" y="2046288"/>
            <a:ext cx="2544763" cy="2986087"/>
            <a:chOff x="884" y="1289"/>
            <a:chExt cx="1603" cy="1881"/>
          </a:xfrm>
        </p:grpSpPr>
        <p:sp>
          <p:nvSpPr>
            <p:cNvPr id="3087" name="Text Box 32"/>
            <p:cNvSpPr txBox="1">
              <a:spLocks noChangeArrowheads="1"/>
            </p:cNvSpPr>
            <p:nvPr/>
          </p:nvSpPr>
          <p:spPr bwMode="auto">
            <a:xfrm>
              <a:off x="884" y="2705"/>
              <a:ext cx="160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8AAF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Versammlungsstätten -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verordnung § 41</a:t>
              </a:r>
              <a:endParaRPr lang="de-DE" altLang="de-DE" sz="2400">
                <a:solidFill>
                  <a:srgbClr val="000000"/>
                </a:solidFill>
              </a:endParaRPr>
            </a:p>
          </p:txBody>
        </p:sp>
        <p:sp>
          <p:nvSpPr>
            <p:cNvPr id="3088" name="AutoShape 37"/>
            <p:cNvSpPr>
              <a:spLocks noChangeArrowheads="1"/>
            </p:cNvSpPr>
            <p:nvPr/>
          </p:nvSpPr>
          <p:spPr bwMode="auto">
            <a:xfrm rot="1800000">
              <a:off x="2166" y="1289"/>
              <a:ext cx="90" cy="1496"/>
            </a:xfrm>
            <a:prstGeom prst="downArrow">
              <a:avLst>
                <a:gd name="adj1" fmla="val 50000"/>
                <a:gd name="adj2" fmla="val 415556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155693" name="Group 45"/>
          <p:cNvGrpSpPr>
            <a:grpSpLocks/>
          </p:cNvGrpSpPr>
          <p:nvPr/>
        </p:nvGrpSpPr>
        <p:grpSpPr bwMode="auto">
          <a:xfrm>
            <a:off x="3851275" y="2206625"/>
            <a:ext cx="1301750" cy="3460750"/>
            <a:chOff x="2426" y="1390"/>
            <a:chExt cx="820" cy="2180"/>
          </a:xfrm>
        </p:grpSpPr>
        <p:sp>
          <p:nvSpPr>
            <p:cNvPr id="3085" name="Text Box 31"/>
            <p:cNvSpPr txBox="1">
              <a:spLocks noChangeArrowheads="1"/>
            </p:cNvSpPr>
            <p:nvPr/>
          </p:nvSpPr>
          <p:spPr bwMode="auto">
            <a:xfrm>
              <a:off x="2426" y="3339"/>
              <a:ext cx="8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371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LBKG § 33</a:t>
              </a:r>
              <a:endParaRPr lang="de-DE" altLang="de-DE" sz="2400">
                <a:solidFill>
                  <a:srgbClr val="000000"/>
                </a:solidFill>
              </a:endParaRPr>
            </a:p>
          </p:txBody>
        </p:sp>
        <p:sp>
          <p:nvSpPr>
            <p:cNvPr id="3086" name="AutoShape 38"/>
            <p:cNvSpPr>
              <a:spLocks noChangeArrowheads="1"/>
            </p:cNvSpPr>
            <p:nvPr/>
          </p:nvSpPr>
          <p:spPr bwMode="auto">
            <a:xfrm>
              <a:off x="2835" y="1390"/>
              <a:ext cx="91" cy="1904"/>
            </a:xfrm>
            <a:prstGeom prst="downArrow">
              <a:avLst>
                <a:gd name="adj1" fmla="val 50000"/>
                <a:gd name="adj2" fmla="val 52307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155697" name="Group 49"/>
          <p:cNvGrpSpPr>
            <a:grpSpLocks/>
          </p:cNvGrpSpPr>
          <p:nvPr/>
        </p:nvGrpSpPr>
        <p:grpSpPr bwMode="auto">
          <a:xfrm>
            <a:off x="5435600" y="2041525"/>
            <a:ext cx="2711450" cy="2892425"/>
            <a:chOff x="3424" y="1286"/>
            <a:chExt cx="1708" cy="1822"/>
          </a:xfrm>
        </p:grpSpPr>
        <p:sp>
          <p:nvSpPr>
            <p:cNvPr id="3083" name="Text Box 33"/>
            <p:cNvSpPr txBox="1">
              <a:spLocks noChangeArrowheads="1"/>
            </p:cNvSpPr>
            <p:nvPr/>
          </p:nvSpPr>
          <p:spPr bwMode="auto">
            <a:xfrm>
              <a:off x="3424" y="2704"/>
              <a:ext cx="17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FE40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Straßenverkehrsordnung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§ 29</a:t>
              </a:r>
              <a:endParaRPr lang="de-DE" altLang="de-DE" sz="2400">
                <a:solidFill>
                  <a:srgbClr val="000000"/>
                </a:solidFill>
              </a:endParaRPr>
            </a:p>
          </p:txBody>
        </p:sp>
        <p:sp>
          <p:nvSpPr>
            <p:cNvPr id="3084" name="AutoShape 39"/>
            <p:cNvSpPr>
              <a:spLocks noChangeArrowheads="1"/>
            </p:cNvSpPr>
            <p:nvPr/>
          </p:nvSpPr>
          <p:spPr bwMode="auto">
            <a:xfrm rot="-1800000">
              <a:off x="3424" y="1286"/>
              <a:ext cx="80" cy="1503"/>
            </a:xfrm>
            <a:prstGeom prst="downArrow">
              <a:avLst>
                <a:gd name="adj1" fmla="val 50000"/>
                <a:gd name="adj2" fmla="val 46968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155696" name="Group 48"/>
          <p:cNvGrpSpPr>
            <a:grpSpLocks/>
          </p:cNvGrpSpPr>
          <p:nvPr/>
        </p:nvGrpSpPr>
        <p:grpSpPr bwMode="auto">
          <a:xfrm>
            <a:off x="5940425" y="2062163"/>
            <a:ext cx="2457450" cy="1863725"/>
            <a:chOff x="3742" y="1299"/>
            <a:chExt cx="1548" cy="1174"/>
          </a:xfrm>
        </p:grpSpPr>
        <p:sp>
          <p:nvSpPr>
            <p:cNvPr id="3081" name="Text Box 34"/>
            <p:cNvSpPr txBox="1">
              <a:spLocks noChangeArrowheads="1"/>
            </p:cNvSpPr>
            <p:nvPr/>
          </p:nvSpPr>
          <p:spPr bwMode="auto">
            <a:xfrm>
              <a:off x="4014" y="2069"/>
              <a:ext cx="12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Sprengstoffgesetz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§ 32</a:t>
              </a:r>
              <a:endParaRPr lang="de-DE" altLang="de-DE" sz="2400">
                <a:solidFill>
                  <a:srgbClr val="000000"/>
                </a:solidFill>
              </a:endParaRPr>
            </a:p>
          </p:txBody>
        </p:sp>
        <p:sp>
          <p:nvSpPr>
            <p:cNvPr id="3082" name="AutoShape 40"/>
            <p:cNvSpPr>
              <a:spLocks noChangeArrowheads="1"/>
            </p:cNvSpPr>
            <p:nvPr/>
          </p:nvSpPr>
          <p:spPr bwMode="auto">
            <a:xfrm rot="-2700000">
              <a:off x="3742" y="1299"/>
              <a:ext cx="91" cy="953"/>
            </a:xfrm>
            <a:prstGeom prst="downArrow">
              <a:avLst>
                <a:gd name="adj1" fmla="val 50000"/>
                <a:gd name="adj2" fmla="val 26181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3080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7538" y="6308725"/>
            <a:ext cx="12954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Gesetzliche Regelungen</a:t>
            </a:r>
          </a:p>
        </p:txBody>
      </p:sp>
    </p:spTree>
    <p:extLst>
      <p:ext uri="{BB962C8B-B14F-4D97-AF65-F5344CB8AC3E}">
        <p14:creationId xmlns:p14="http://schemas.microsoft.com/office/powerpoint/2010/main" val="1759684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2"/>
          <p:cNvSpPr txBox="1">
            <a:spLocks noChangeArrowheads="1"/>
          </p:cNvSpPr>
          <p:nvPr/>
        </p:nvSpPr>
        <p:spPr bwMode="auto">
          <a:xfrm>
            <a:off x="684213" y="1116013"/>
            <a:ext cx="7539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Aufgaben und Befugnisse der Angehörigen der Brandsicher-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heitswache nach Eintritt einer Gefahr: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827088" y="2205038"/>
            <a:ext cx="753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Zu den Aufgaben einer Brandsicherheitswache nach Eintritt einer Gefahr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gehören:</a:t>
            </a:r>
          </a:p>
        </p:txBody>
      </p: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1258888" y="2852738"/>
            <a:ext cx="4467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Alarmierung der zuständigen Feuerwehr,</a:t>
            </a:r>
          </a:p>
        </p:txBody>
      </p:sp>
      <p:sp>
        <p:nvSpPr>
          <p:cNvPr id="222222" name="Text Box 14"/>
          <p:cNvSpPr txBox="1">
            <a:spLocks noChangeArrowheads="1"/>
          </p:cNvSpPr>
          <p:nvPr/>
        </p:nvSpPr>
        <p:spPr bwMode="auto">
          <a:xfrm>
            <a:off x="1258888" y="3860800"/>
            <a:ext cx="3489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Erkundung, Brandbekämpfung,</a:t>
            </a:r>
          </a:p>
        </p:txBody>
      </p:sp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1258888" y="3213100"/>
            <a:ext cx="6397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Auslösung von Sicherheitseinrichtungen (z.B. Rauchabzug,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„Eiserner Vorhang“, Löschanlage),</a:t>
            </a:r>
          </a:p>
        </p:txBody>
      </p:sp>
      <p:sp>
        <p:nvSpPr>
          <p:cNvPr id="222224" name="Text Box 16"/>
          <p:cNvSpPr txBox="1">
            <a:spLocks noChangeArrowheads="1"/>
          </p:cNvSpPr>
          <p:nvPr/>
        </p:nvSpPr>
        <p:spPr bwMode="auto">
          <a:xfrm>
            <a:off x="1258888" y="4221163"/>
            <a:ext cx="7223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gegebenenfalls Veranlassung der Räumung des Gefahrenbereiches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bzw. des Gebäudes, </a:t>
            </a:r>
          </a:p>
        </p:txBody>
      </p:sp>
      <p:sp>
        <p:nvSpPr>
          <p:cNvPr id="222225" name="Text Box 17"/>
          <p:cNvSpPr txBox="1">
            <a:spLocks noChangeArrowheads="1"/>
          </p:cNvSpPr>
          <p:nvPr/>
        </p:nvSpPr>
        <p:spPr bwMode="auto">
          <a:xfrm>
            <a:off x="1258888" y="4868863"/>
            <a:ext cx="4721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Einweisung der anrückenden Einsatzkräfte,</a:t>
            </a:r>
          </a:p>
        </p:txBody>
      </p:sp>
      <p:sp>
        <p:nvSpPr>
          <p:cNvPr id="21513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211638" y="6381750"/>
            <a:ext cx="1884362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Aufgaben nach Eintritt einer Gefahr</a:t>
            </a:r>
          </a:p>
        </p:txBody>
      </p:sp>
    </p:spTree>
    <p:extLst>
      <p:ext uri="{BB962C8B-B14F-4D97-AF65-F5344CB8AC3E}">
        <p14:creationId xmlns:p14="http://schemas.microsoft.com/office/powerpoint/2010/main" val="2696200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/>
      <p:bldP spid="222221" grpId="0"/>
      <p:bldP spid="222222" grpId="0"/>
      <p:bldP spid="222223" grpId="0"/>
      <p:bldP spid="2222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84213" y="1116013"/>
            <a:ext cx="7539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Aufgaben und Befugnisse der Angehörigen der Brandsicher-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heitswache nach Eintritt einer Gefahr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(Fortsetzung):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620713" y="2349500"/>
            <a:ext cx="8058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Im Falle eines konkreten Gefahrereignisses handelt der Leiter 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Brandsicherheitswache als Einsatzleiter der Feuerwehr nach § 24 LBKG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bis zur Übernahme der Einsatzleitung durch eine eintreffende Führungskraft.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611188" y="3351213"/>
            <a:ext cx="7689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Er hat die Befugnisse des Einsatzleiters nach § 25 LBKG und veranlasst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nach pflichtgemäßem Ermessen die zur Gefahrenabwehr notwendigen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Maßnahmen.</a:t>
            </a:r>
          </a:p>
        </p:txBody>
      </p:sp>
      <p:sp>
        <p:nvSpPr>
          <p:cNvPr id="2253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211638" y="6381750"/>
            <a:ext cx="2017712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Aufgaben nach Eintritt einer Gefahr</a:t>
            </a:r>
          </a:p>
        </p:txBody>
      </p:sp>
    </p:spTree>
    <p:extLst>
      <p:ext uri="{BB962C8B-B14F-4D97-AF65-F5344CB8AC3E}">
        <p14:creationId xmlns:p14="http://schemas.microsoft.com/office/powerpoint/2010/main" val="2127975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2" grpId="0"/>
      <p:bldP spid="2498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31913" y="1116013"/>
            <a:ext cx="670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Pflichten und Aufgaben </a:t>
            </a:r>
            <a:r>
              <a:rPr lang="de-DE" altLang="de-DE" sz="2000" b="1" u="sng">
                <a:solidFill>
                  <a:srgbClr val="3333CC"/>
                </a:solidFill>
              </a:rPr>
              <a:t>nach Ende</a:t>
            </a:r>
            <a:r>
              <a:rPr lang="de-DE" altLang="de-DE" sz="2000" b="1">
                <a:solidFill>
                  <a:srgbClr val="3333CC"/>
                </a:solidFill>
              </a:rPr>
              <a:t> der Veranstaltung: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1116013" y="1773238"/>
            <a:ext cx="70580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Brandsicherheitswachdienst erst beenden, wenn alle Besucher die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Veranstaltung verlassen haben, bzw. eine besondere Gefährdung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aufgrund der geringen Personenzahl nicht mehr gegeben ist,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1116013" y="2852738"/>
            <a:ext cx="73247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einen abschließenden Kontrollgang durchführen, hierbei besonderes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Augenmerk auf mögliche Gefahren z.B.: glimmende Tabakreste,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brennende Kerzen, elektrische Geräte und Beleuchtungsmittel legen,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116013" y="3933825"/>
            <a:ext cx="7235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nach Abschluss der Kontrollgänge dem  Leiter der Brandsicherheits-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wache den ordnungsgemäßen  Zustand der Wachbereiche melden,</a:t>
            </a:r>
          </a:p>
        </p:txBody>
      </p:sp>
      <p:sp>
        <p:nvSpPr>
          <p:cNvPr id="2355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00563" y="6237288"/>
            <a:ext cx="2027237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Aufgaben nach Ende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857261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/>
      <p:bldP spid="224260" grpId="0"/>
      <p:bldP spid="2242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8313" y="1116013"/>
            <a:ext cx="8396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Pflichten und Aufgaben </a:t>
            </a:r>
            <a:r>
              <a:rPr lang="de-DE" altLang="de-DE" sz="2000" b="1" u="sng">
                <a:solidFill>
                  <a:srgbClr val="3333CC"/>
                </a:solidFill>
              </a:rPr>
              <a:t>nach Ende</a:t>
            </a:r>
            <a:r>
              <a:rPr lang="de-DE" altLang="de-DE" sz="2000" b="1">
                <a:solidFill>
                  <a:srgbClr val="3333CC"/>
                </a:solidFill>
              </a:rPr>
              <a:t> der Veranstaltung (Fortsetzung):</a:t>
            </a:r>
          </a:p>
        </p:txBody>
      </p:sp>
      <p:grpSp>
        <p:nvGrpSpPr>
          <p:cNvPr id="223246" name="Group 14"/>
          <p:cNvGrpSpPr>
            <a:grpSpLocks/>
          </p:cNvGrpSpPr>
          <p:nvPr/>
        </p:nvGrpSpPr>
        <p:grpSpPr bwMode="auto">
          <a:xfrm>
            <a:off x="1116013" y="1989138"/>
            <a:ext cx="7200900" cy="1465262"/>
            <a:chOff x="703" y="1253"/>
            <a:chExt cx="4536" cy="923"/>
          </a:xfrm>
        </p:grpSpPr>
        <p:sp>
          <p:nvSpPr>
            <p:cNvPr id="24584" name="Text Box 3"/>
            <p:cNvSpPr txBox="1">
              <a:spLocks noChangeArrowheads="1"/>
            </p:cNvSpPr>
            <p:nvPr/>
          </p:nvSpPr>
          <p:spPr bwMode="auto">
            <a:xfrm>
              <a:off x="703" y="1253"/>
              <a:ext cx="324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Abmeldung der Brandsicherheitswache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durch den Leiter der Brandsicherheitswache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beim Beauftragten des Veranstalters und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gegebenenfalls bei der zuständigen Feuerwehr-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alarmierungsstelle,</a:t>
              </a:r>
            </a:p>
          </p:txBody>
        </p:sp>
        <p:pic>
          <p:nvPicPr>
            <p:cNvPr id="24585" name="Picture 5" descr="Telefon 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253"/>
              <a:ext cx="1180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3247" name="Group 15"/>
          <p:cNvGrpSpPr>
            <a:grpSpLocks/>
          </p:cNvGrpSpPr>
          <p:nvPr/>
        </p:nvGrpSpPr>
        <p:grpSpPr bwMode="auto">
          <a:xfrm>
            <a:off x="1116013" y="4005263"/>
            <a:ext cx="5834062" cy="1778000"/>
            <a:chOff x="703" y="2523"/>
            <a:chExt cx="3675" cy="1120"/>
          </a:xfrm>
        </p:grpSpPr>
        <p:pic>
          <p:nvPicPr>
            <p:cNvPr id="24582" name="Picture 4" descr="Wachbericht 2"/>
            <p:cNvPicPr>
              <a:picLocks noChangeAspect="1" noChangeArrowheads="1"/>
            </p:cNvPicPr>
            <p:nvPr/>
          </p:nvPicPr>
          <p:blipFill>
            <a:blip r:embed="rId4">
              <a:lum bright="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568"/>
              <a:ext cx="1180" cy="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703" y="2523"/>
              <a:ext cx="235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Erstellen eines Berichtes über die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Brandsicherheitswache.</a:t>
              </a:r>
            </a:p>
          </p:txBody>
        </p:sp>
      </p:grpSp>
      <p:sp>
        <p:nvSpPr>
          <p:cNvPr id="2458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427538" y="6381750"/>
            <a:ext cx="202723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Aufgaben nach Ende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435615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feld 3"/>
          <p:cNvSpPr txBox="1">
            <a:spLocks noChangeArrowheads="1"/>
          </p:cNvSpPr>
          <p:nvPr/>
        </p:nvSpPr>
        <p:spPr bwMode="auto">
          <a:xfrm>
            <a:off x="900113" y="1773238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Hinweise zur Brandsicherheitswache stehen mit dazugehöriger Checkliste im BKS-Portal zum Download bereit, unter: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</a:rPr>
              <a:t>Brandschutz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</a:rPr>
              <a:t>	</a:t>
            </a:r>
            <a:r>
              <a:rPr lang="de-DE" altLang="de-DE">
                <a:solidFill>
                  <a:srgbClr val="000000"/>
                </a:solidFill>
              </a:rPr>
              <a:t>vorbeugender Gefahrenschutz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</a:rPr>
              <a:t>	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>
                <a:solidFill>
                  <a:srgbClr val="000000"/>
                </a:solidFill>
              </a:rPr>
              <a:t>			</a:t>
            </a:r>
            <a:r>
              <a:rPr lang="de-DE" altLang="de-DE">
                <a:solidFill>
                  <a:srgbClr val="000000"/>
                </a:solidFill>
              </a:rPr>
              <a:t>Brandsicherheitswache</a:t>
            </a:r>
          </a:p>
        </p:txBody>
      </p:sp>
    </p:spTree>
    <p:extLst>
      <p:ext uri="{BB962C8B-B14F-4D97-AF65-F5344CB8AC3E}">
        <p14:creationId xmlns:p14="http://schemas.microsoft.com/office/powerpoint/2010/main" val="250155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406775" y="1101725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Zuständigkeiten:</a:t>
            </a: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971550" y="2924175"/>
            <a:ext cx="7477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Der Brandsicherheitswachdienst ist eine Pflichtaufgabe der Gemeinde.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971550" y="1700213"/>
            <a:ext cx="6880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Die jeweils zuständige Behörde (z.B. Bauaufsicht, Gemeindever-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waltung, Kreisverwaltung, sonstige Genehmigungsbehörde)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entscheidet, </a:t>
            </a:r>
            <a:r>
              <a:rPr lang="de-DE" altLang="de-DE">
                <a:solidFill>
                  <a:srgbClr val="CC3300"/>
                </a:solidFill>
              </a:rPr>
              <a:t>„ob“</a:t>
            </a:r>
            <a:r>
              <a:rPr lang="de-DE" altLang="de-DE">
                <a:solidFill>
                  <a:srgbClr val="000000"/>
                </a:solidFill>
              </a:rPr>
              <a:t> und in welchem Umfang ein Brandsicherheits-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wachdienst durchgeführt wird.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971550" y="3357563"/>
            <a:ext cx="6943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Der Leiter der Feuerwehr entscheidet, </a:t>
            </a:r>
            <a:r>
              <a:rPr lang="de-DE" altLang="de-DE">
                <a:solidFill>
                  <a:srgbClr val="CC3300"/>
                </a:solidFill>
              </a:rPr>
              <a:t>„wie“</a:t>
            </a:r>
            <a:r>
              <a:rPr lang="de-DE" altLang="de-DE">
                <a:solidFill>
                  <a:srgbClr val="000000"/>
                </a:solidFill>
              </a:rPr>
              <a:t> ein Brandsicherheits-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wachdienst durchgeführt wird.</a:t>
            </a:r>
          </a:p>
        </p:txBody>
      </p:sp>
      <p:grpSp>
        <p:nvGrpSpPr>
          <p:cNvPr id="240663" name="Group 23"/>
          <p:cNvGrpSpPr>
            <a:grpSpLocks/>
          </p:cNvGrpSpPr>
          <p:nvPr/>
        </p:nvGrpSpPr>
        <p:grpSpPr bwMode="auto">
          <a:xfrm>
            <a:off x="827088" y="4292600"/>
            <a:ext cx="2393950" cy="1447800"/>
            <a:chOff x="521" y="2704"/>
            <a:chExt cx="1508" cy="912"/>
          </a:xfrm>
        </p:grpSpPr>
        <p:sp>
          <p:nvSpPr>
            <p:cNvPr id="4112" name="Text Box 8"/>
            <p:cNvSpPr txBox="1">
              <a:spLocks noChangeArrowheads="1"/>
            </p:cNvSpPr>
            <p:nvPr/>
          </p:nvSpPr>
          <p:spPr bwMode="auto">
            <a:xfrm>
              <a:off x="521" y="2704"/>
              <a:ext cx="1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>
                  <a:solidFill>
                    <a:srgbClr val="000000"/>
                  </a:solidFill>
                </a:rPr>
                <a:t>Zuständige Behörde</a:t>
              </a:r>
            </a:p>
          </p:txBody>
        </p:sp>
        <p:sp>
          <p:nvSpPr>
            <p:cNvPr id="4113" name="AutoShape 9"/>
            <p:cNvSpPr>
              <a:spLocks noChangeArrowheads="1"/>
            </p:cNvSpPr>
            <p:nvPr/>
          </p:nvSpPr>
          <p:spPr bwMode="auto">
            <a:xfrm>
              <a:off x="1202" y="2976"/>
              <a:ext cx="124" cy="363"/>
            </a:xfrm>
            <a:prstGeom prst="downArrow">
              <a:avLst>
                <a:gd name="adj1" fmla="val 50000"/>
                <a:gd name="adj2" fmla="val 731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4114" name="Text Box 10"/>
            <p:cNvSpPr txBox="1">
              <a:spLocks noChangeArrowheads="1"/>
            </p:cNvSpPr>
            <p:nvPr/>
          </p:nvSpPr>
          <p:spPr bwMode="auto">
            <a:xfrm>
              <a:off x="884" y="3385"/>
              <a:ext cx="7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>
                  <a:solidFill>
                    <a:srgbClr val="000000"/>
                  </a:solidFill>
                </a:rPr>
                <a:t>ordnet an</a:t>
              </a:r>
            </a:p>
          </p:txBody>
        </p:sp>
      </p:grpSp>
      <p:grpSp>
        <p:nvGrpSpPr>
          <p:cNvPr id="240664" name="Group 24"/>
          <p:cNvGrpSpPr>
            <a:grpSpLocks/>
          </p:cNvGrpSpPr>
          <p:nvPr/>
        </p:nvGrpSpPr>
        <p:grpSpPr bwMode="auto">
          <a:xfrm>
            <a:off x="3851275" y="4292600"/>
            <a:ext cx="1403350" cy="1447800"/>
            <a:chOff x="2426" y="2704"/>
            <a:chExt cx="884" cy="912"/>
          </a:xfrm>
        </p:grpSpPr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>
              <a:off x="2426" y="2704"/>
              <a:ext cx="8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>
                  <a:solidFill>
                    <a:srgbClr val="000000"/>
                  </a:solidFill>
                </a:rPr>
                <a:t>Gemeinde</a:t>
              </a:r>
            </a:p>
          </p:txBody>
        </p:sp>
        <p:sp>
          <p:nvSpPr>
            <p:cNvPr id="4110" name="AutoShape 13"/>
            <p:cNvSpPr>
              <a:spLocks noChangeArrowheads="1"/>
            </p:cNvSpPr>
            <p:nvPr/>
          </p:nvSpPr>
          <p:spPr bwMode="auto">
            <a:xfrm>
              <a:off x="2789" y="2976"/>
              <a:ext cx="124" cy="363"/>
            </a:xfrm>
            <a:prstGeom prst="downArrow">
              <a:avLst>
                <a:gd name="adj1" fmla="val 50000"/>
                <a:gd name="adj2" fmla="val 731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2426" y="3385"/>
              <a:ext cx="8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>
                  <a:solidFill>
                    <a:srgbClr val="000000"/>
                  </a:solidFill>
                </a:rPr>
                <a:t>stellt bereit</a:t>
              </a:r>
            </a:p>
          </p:txBody>
        </p:sp>
      </p:grpSp>
      <p:grpSp>
        <p:nvGrpSpPr>
          <p:cNvPr id="240665" name="Group 25"/>
          <p:cNvGrpSpPr>
            <a:grpSpLocks/>
          </p:cNvGrpSpPr>
          <p:nvPr/>
        </p:nvGrpSpPr>
        <p:grpSpPr bwMode="auto">
          <a:xfrm>
            <a:off x="5867400" y="4292600"/>
            <a:ext cx="2444750" cy="1447800"/>
            <a:chOff x="3696" y="2704"/>
            <a:chExt cx="1540" cy="912"/>
          </a:xfrm>
        </p:grpSpPr>
        <p:sp>
          <p:nvSpPr>
            <p:cNvPr id="4106" name="Text Box 15"/>
            <p:cNvSpPr txBox="1">
              <a:spLocks noChangeArrowheads="1"/>
            </p:cNvSpPr>
            <p:nvPr/>
          </p:nvSpPr>
          <p:spPr bwMode="auto">
            <a:xfrm>
              <a:off x="3696" y="2704"/>
              <a:ext cx="1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>
                  <a:solidFill>
                    <a:srgbClr val="000000"/>
                  </a:solidFill>
                </a:rPr>
                <a:t>Leiter der Feuerwehr</a:t>
              </a:r>
            </a:p>
          </p:txBody>
        </p:sp>
        <p:sp>
          <p:nvSpPr>
            <p:cNvPr id="4107" name="AutoShape 16"/>
            <p:cNvSpPr>
              <a:spLocks noChangeArrowheads="1"/>
            </p:cNvSpPr>
            <p:nvPr/>
          </p:nvSpPr>
          <p:spPr bwMode="auto">
            <a:xfrm>
              <a:off x="4377" y="2976"/>
              <a:ext cx="124" cy="363"/>
            </a:xfrm>
            <a:prstGeom prst="downArrow">
              <a:avLst>
                <a:gd name="adj1" fmla="val 50000"/>
                <a:gd name="adj2" fmla="val 731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4108" name="Text Box 17"/>
            <p:cNvSpPr txBox="1">
              <a:spLocks noChangeArrowheads="1"/>
            </p:cNvSpPr>
            <p:nvPr/>
          </p:nvSpPr>
          <p:spPr bwMode="auto">
            <a:xfrm>
              <a:off x="4023" y="3385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>
                  <a:solidFill>
                    <a:srgbClr val="000000"/>
                  </a:solidFill>
                </a:rPr>
                <a:t>organisiert </a:t>
              </a:r>
            </a:p>
          </p:txBody>
        </p:sp>
      </p:grpSp>
      <p:sp>
        <p:nvSpPr>
          <p:cNvPr id="4105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6381750"/>
            <a:ext cx="1089025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Zuständigkeiten</a:t>
            </a:r>
          </a:p>
        </p:txBody>
      </p:sp>
    </p:spTree>
    <p:extLst>
      <p:ext uri="{BB962C8B-B14F-4D97-AF65-F5344CB8AC3E}">
        <p14:creationId xmlns:p14="http://schemas.microsoft.com/office/powerpoint/2010/main" val="156026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/>
      <p:bldP spid="240644" grpId="0"/>
      <p:bldP spid="2406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59013" y="1101725"/>
            <a:ext cx="441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Mindeststärke und Anforderungen:</a:t>
            </a: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116013" y="1844675"/>
            <a:ext cx="3121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mindestens zwei Personen,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1116013" y="2349500"/>
            <a:ext cx="6892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die Brandsicherheitswache wird in der Regel von der öffentlichen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Feuerwehr durchgeführt,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1116013" y="3141663"/>
            <a:ext cx="7016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der Leiter der Brandsicherheitswache soll Gruppenführer sein,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der Wachposten muss mindestens die Grundausbildung mit Erfolg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abgeschlossen haben.</a:t>
            </a:r>
          </a:p>
        </p:txBody>
      </p:sp>
      <p:sp>
        <p:nvSpPr>
          <p:cNvPr id="51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284663" y="6308725"/>
            <a:ext cx="1235075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Mindeststärke und Anforderungen</a:t>
            </a:r>
          </a:p>
        </p:txBody>
      </p:sp>
    </p:spTree>
    <p:extLst>
      <p:ext uri="{BB962C8B-B14F-4D97-AF65-F5344CB8AC3E}">
        <p14:creationId xmlns:p14="http://schemas.microsoft.com/office/powerpoint/2010/main" val="241600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/>
      <p:bldP spid="239620" grpId="0"/>
      <p:bldP spid="2396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47813" y="1104900"/>
            <a:ext cx="6107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Der Leiter der Feuerwehr bestimmt insbesondere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1187450" y="1773238"/>
            <a:ext cx="454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den Leiter sowie die übrigen Angehörigen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der Brandsicherheitswache,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1187450" y="2420938"/>
            <a:ext cx="5076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die Dienstkleidung der Brandsicherheitswache,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1187450" y="2852738"/>
            <a:ext cx="1914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die Ausrüstung,</a:t>
            </a: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1187450" y="3284538"/>
            <a:ext cx="6600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den Dienstbeginn bzw. das Dienstende und erforderlichenfalls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die Ablösung,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1187450" y="4005263"/>
            <a:ext cx="6600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die besonderen Pflichten und Aufgaben des Brandsicherheits-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wachdienstes,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1187450" y="4652963"/>
            <a:ext cx="4543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die Dienstanweisungen und Wachbücher.</a:t>
            </a:r>
          </a:p>
        </p:txBody>
      </p:sp>
      <p:pic>
        <p:nvPicPr>
          <p:cNvPr id="6153" name="Picture 15" descr="Kontrolle Ausrüst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00213"/>
            <a:ext cx="172243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6308725"/>
            <a:ext cx="1666875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Der Leiter der Feuerwehr bestimmt</a:t>
            </a:r>
          </a:p>
        </p:txBody>
      </p:sp>
    </p:spTree>
    <p:extLst>
      <p:ext uri="{BB962C8B-B14F-4D97-AF65-F5344CB8AC3E}">
        <p14:creationId xmlns:p14="http://schemas.microsoft.com/office/powerpoint/2010/main" val="1916240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/>
      <p:bldP spid="238597" grpId="0"/>
      <p:bldP spid="238598" grpId="0"/>
      <p:bldP spid="238599" grpId="0"/>
      <p:bldP spid="238600" grpId="0"/>
      <p:bldP spid="2386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619250" y="1111250"/>
            <a:ext cx="581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Pflichten und Aufgaben </a:t>
            </a:r>
            <a:r>
              <a:rPr lang="de-DE" altLang="de-DE" sz="2000" b="1" u="sng">
                <a:solidFill>
                  <a:srgbClr val="3333CC"/>
                </a:solidFill>
              </a:rPr>
              <a:t>vor</a:t>
            </a:r>
            <a:r>
              <a:rPr lang="de-DE" altLang="de-DE" sz="2000" b="1">
                <a:solidFill>
                  <a:srgbClr val="3333CC"/>
                </a:solidFill>
              </a:rPr>
              <a:t> der Veranstaltung: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239838" y="1792288"/>
            <a:ext cx="6626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Dienstaufnahme vor Einlass der Besucher, jedoch mindestens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30 Minuten vor Beginn der Veranstaltung,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258888" y="2636838"/>
            <a:ext cx="6727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Vollständigkeit und ordnungsgemäßen Zustand der Ausrüstung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prüfen,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1258888" y="3429000"/>
            <a:ext cx="6829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Vollzähligkeit der Wachmannschaft feststellen (Leiter der Brand-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sicherheitswache),</a:t>
            </a:r>
          </a:p>
        </p:txBody>
      </p:sp>
      <p:sp>
        <p:nvSpPr>
          <p:cNvPr id="71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284663" y="6308725"/>
            <a:ext cx="181133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Aufgaben vor der Veranstaltung 1</a:t>
            </a:r>
          </a:p>
        </p:txBody>
      </p:sp>
    </p:spTree>
    <p:extLst>
      <p:ext uri="{BB962C8B-B14F-4D97-AF65-F5344CB8AC3E}">
        <p14:creationId xmlns:p14="http://schemas.microsoft.com/office/powerpoint/2010/main" val="288070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  <p:bldP spid="237573" grpId="0"/>
      <p:bldP spid="2375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00113" y="1111250"/>
            <a:ext cx="750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Pflichten und Aufgaben </a:t>
            </a:r>
            <a:r>
              <a:rPr lang="de-DE" altLang="de-DE" sz="2000" b="1" u="sng">
                <a:solidFill>
                  <a:srgbClr val="3333CC"/>
                </a:solidFill>
              </a:rPr>
              <a:t>vor</a:t>
            </a:r>
            <a:r>
              <a:rPr lang="de-DE" altLang="de-DE" sz="2000" b="1">
                <a:solidFill>
                  <a:srgbClr val="3333CC"/>
                </a:solidFill>
              </a:rPr>
              <a:t> der Veranstaltung (Fortsetzung):</a:t>
            </a:r>
          </a:p>
        </p:txBody>
      </p:sp>
      <p:grpSp>
        <p:nvGrpSpPr>
          <p:cNvPr id="236556" name="Group 12"/>
          <p:cNvGrpSpPr>
            <a:grpSpLocks/>
          </p:cNvGrpSpPr>
          <p:nvPr/>
        </p:nvGrpSpPr>
        <p:grpSpPr bwMode="auto">
          <a:xfrm>
            <a:off x="684213" y="1773238"/>
            <a:ext cx="7675562" cy="3651250"/>
            <a:chOff x="431" y="1117"/>
            <a:chExt cx="4835" cy="2300"/>
          </a:xfrm>
        </p:grpSpPr>
        <p:grpSp>
          <p:nvGrpSpPr>
            <p:cNvPr id="8197" name="Group 10"/>
            <p:cNvGrpSpPr>
              <a:grpSpLocks/>
            </p:cNvGrpSpPr>
            <p:nvPr/>
          </p:nvGrpSpPr>
          <p:grpSpPr bwMode="auto">
            <a:xfrm>
              <a:off x="431" y="1888"/>
              <a:ext cx="4835" cy="1529"/>
              <a:chOff x="431" y="1888"/>
              <a:chExt cx="4835" cy="1529"/>
            </a:xfrm>
          </p:grpSpPr>
          <p:pic>
            <p:nvPicPr>
              <p:cNvPr id="8199" name="Picture 4" descr="GP 36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888"/>
                <a:ext cx="1039" cy="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0" name="Picture 5" descr="Telefon 00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2296"/>
                <a:ext cx="1137" cy="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1" name="Picture 6" descr="IMG_007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0" y="2069"/>
                <a:ext cx="1117" cy="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7" descr="IMG_01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2614"/>
                <a:ext cx="1071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198" name="Text Box 9"/>
            <p:cNvSpPr txBox="1">
              <a:spLocks noChangeArrowheads="1"/>
            </p:cNvSpPr>
            <p:nvPr/>
          </p:nvSpPr>
          <p:spPr bwMode="auto">
            <a:xfrm>
              <a:off x="612" y="1117"/>
              <a:ext cx="432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alle Möglichkeiten der Nachrichtenübermittlung wie Funk, Brand-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melder, Telefon prüfen, insbesondere auch die Nachrichtenver-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bindung zur Feuerwehralarmierungsstelle (z.B. Leitstelle),</a:t>
              </a:r>
            </a:p>
          </p:txBody>
        </p:sp>
      </p:grpSp>
      <p:sp>
        <p:nvSpPr>
          <p:cNvPr id="819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427538" y="6308725"/>
            <a:ext cx="2025650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Aufgaben vor der Veranstaltung 2</a:t>
            </a:r>
          </a:p>
        </p:txBody>
      </p:sp>
    </p:spTree>
    <p:extLst>
      <p:ext uri="{BB962C8B-B14F-4D97-AF65-F5344CB8AC3E}">
        <p14:creationId xmlns:p14="http://schemas.microsoft.com/office/powerpoint/2010/main" val="3881817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00113" y="1101725"/>
            <a:ext cx="750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Pflichten und Aufgaben </a:t>
            </a:r>
            <a:r>
              <a:rPr lang="de-DE" altLang="de-DE" sz="2000" b="1" u="sng">
                <a:solidFill>
                  <a:srgbClr val="3333CC"/>
                </a:solidFill>
              </a:rPr>
              <a:t>vor</a:t>
            </a:r>
            <a:r>
              <a:rPr lang="de-DE" altLang="de-DE" sz="2000" b="1">
                <a:solidFill>
                  <a:srgbClr val="3333CC"/>
                </a:solidFill>
              </a:rPr>
              <a:t> der Veranstaltung (Fortsetzung):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1023938" y="1720850"/>
            <a:ext cx="7156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beim Veranstalter bzw. dessen Beauftragten melden und ggf.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gemeinsame Funktionsüberprüfungen von Sicherheitseinrichtungen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durchführen,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042988" y="2708275"/>
            <a:ext cx="7575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gegebenenfalls Absprachen zwischen dem Leiter der Brandsicher-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heitswache und den Sicherheitsdiensten anderer Organisationen treffen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(Ablauf, Kommunikation),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042988" y="3644900"/>
            <a:ext cx="3375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Kontrollgang im Wachbereich,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042988" y="4076700"/>
            <a:ext cx="6778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Einweisen der Wachposten in ihre Aufgabenbereiche durch den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Leiter der Brandsicherheitswache,</a:t>
            </a: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1042988" y="4797425"/>
            <a:ext cx="7007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bei bestimmten Veranstaltungen (z.B. Zirkusveranstaltungen) evtl.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  Schlauchleitungen aufbauen.</a:t>
            </a:r>
          </a:p>
        </p:txBody>
      </p:sp>
      <p:sp>
        <p:nvSpPr>
          <p:cNvPr id="922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6237288"/>
            <a:ext cx="1738313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Aufgaben vor der Veranstaltung 3</a:t>
            </a:r>
          </a:p>
        </p:txBody>
      </p:sp>
    </p:spTree>
    <p:extLst>
      <p:ext uri="{BB962C8B-B14F-4D97-AF65-F5344CB8AC3E}">
        <p14:creationId xmlns:p14="http://schemas.microsoft.com/office/powerpoint/2010/main" val="2293468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/>
      <p:bldP spid="235524" grpId="0"/>
      <p:bldP spid="235525" grpId="0"/>
      <p:bldP spid="235527" grpId="0"/>
      <p:bldP spid="2355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92363" y="1111250"/>
            <a:ext cx="3865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>
                <a:solidFill>
                  <a:srgbClr val="3333CC"/>
                </a:solidFill>
              </a:rPr>
              <a:t>Kontrollgang im Wachbereich: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827088" y="1700213"/>
            <a:ext cx="718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Bei einem vor Veranstaltungsbeginn durchzuführenden Rundgang im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gesamten Wachbereich ist insbesondere darauf zu achten, dass</a:t>
            </a:r>
          </a:p>
        </p:txBody>
      </p:sp>
      <p:grpSp>
        <p:nvGrpSpPr>
          <p:cNvPr id="233489" name="Group 17"/>
          <p:cNvGrpSpPr>
            <a:grpSpLocks/>
          </p:cNvGrpSpPr>
          <p:nvPr/>
        </p:nvGrpSpPr>
        <p:grpSpPr bwMode="auto">
          <a:xfrm>
            <a:off x="971550" y="2492375"/>
            <a:ext cx="7705725" cy="1565275"/>
            <a:chOff x="612" y="1570"/>
            <a:chExt cx="4854" cy="986"/>
          </a:xfrm>
        </p:grpSpPr>
        <p:sp>
          <p:nvSpPr>
            <p:cNvPr id="10250" name="Text Box 4"/>
            <p:cNvSpPr txBox="1">
              <a:spLocks noChangeArrowheads="1"/>
            </p:cNvSpPr>
            <p:nvPr/>
          </p:nvSpPr>
          <p:spPr bwMode="auto">
            <a:xfrm>
              <a:off x="612" y="1616"/>
              <a:ext cx="346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die Zufahrten sowie die Aufstell- und Bewegungs-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flächen für Feuerwehr- und Rettungsfahrzeuge frei-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gehalten und passierbar sind,</a:t>
              </a:r>
            </a:p>
          </p:txBody>
        </p:sp>
        <p:pic>
          <p:nvPicPr>
            <p:cNvPr id="10251" name="Picture 5" descr="IMG_0100"/>
            <p:cNvPicPr>
              <a:picLocks noChangeAspect="1" noChangeArrowheads="1"/>
            </p:cNvPicPr>
            <p:nvPr/>
          </p:nvPicPr>
          <p:blipFill>
            <a:blip r:embed="rId3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570"/>
              <a:ext cx="1316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3490" name="Group 18"/>
          <p:cNvGrpSpPr>
            <a:grpSpLocks/>
          </p:cNvGrpSpPr>
          <p:nvPr/>
        </p:nvGrpSpPr>
        <p:grpSpPr bwMode="auto">
          <a:xfrm>
            <a:off x="971550" y="4011613"/>
            <a:ext cx="7165975" cy="2009775"/>
            <a:chOff x="612" y="2527"/>
            <a:chExt cx="4514" cy="1266"/>
          </a:xfrm>
        </p:grpSpPr>
        <p:sp>
          <p:nvSpPr>
            <p:cNvPr id="10247" name="Text Box 6"/>
            <p:cNvSpPr txBox="1">
              <a:spLocks noChangeArrowheads="1"/>
            </p:cNvSpPr>
            <p:nvPr/>
          </p:nvSpPr>
          <p:spPr bwMode="auto">
            <a:xfrm>
              <a:off x="612" y="2527"/>
              <a:ext cx="316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>
                  <a:solidFill>
                    <a:srgbClr val="000000"/>
                  </a:solidFill>
                </a:rPr>
                <a:t> die Einrichtungen der Löschwasserversorgung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  zugänglich und benutzbar sind,</a:t>
              </a:r>
            </a:p>
          </p:txBody>
        </p:sp>
        <p:pic>
          <p:nvPicPr>
            <p:cNvPr id="10248" name="Picture 8" descr="IMG_0095"/>
            <p:cNvPicPr>
              <a:picLocks noChangeAspect="1" noChangeArrowheads="1"/>
            </p:cNvPicPr>
            <p:nvPr/>
          </p:nvPicPr>
          <p:blipFill>
            <a:blip r:embed="rId4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2795"/>
              <a:ext cx="749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3" descr="IMG_05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886"/>
              <a:ext cx="113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284663" y="6308725"/>
            <a:ext cx="1882775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Kontrollgang im Wachbereich 1</a:t>
            </a:r>
          </a:p>
        </p:txBody>
      </p:sp>
    </p:spTree>
    <p:extLst>
      <p:ext uri="{BB962C8B-B14F-4D97-AF65-F5344CB8AC3E}">
        <p14:creationId xmlns:p14="http://schemas.microsoft.com/office/powerpoint/2010/main" val="619060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</p:bld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</Words>
  <Application>Microsoft Office PowerPoint</Application>
  <PresentationFormat>Bildschirmpräsentation (4:3)</PresentationFormat>
  <Paragraphs>223</Paragraphs>
  <Slides>24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_KAB-Folien-Layout-längsformat</vt:lpstr>
      <vt:lpstr>Deckblatt</vt:lpstr>
      <vt:lpstr>Gesetzliche Regelungen</vt:lpstr>
      <vt:lpstr>Zuständigkeiten</vt:lpstr>
      <vt:lpstr>Mindeststärke und Anforderungen</vt:lpstr>
      <vt:lpstr>Der Leiter der Feuerwehr bestimmt</vt:lpstr>
      <vt:lpstr>Aufgaben vor der Veranstaltung 1</vt:lpstr>
      <vt:lpstr>Aufgaben vor der Veranstaltung 2</vt:lpstr>
      <vt:lpstr>Aufgaben vor der Veranstaltung 3</vt:lpstr>
      <vt:lpstr>Kontrollgang im Wachbereich 1</vt:lpstr>
      <vt:lpstr>Kontrollgang im Wachbereich 2</vt:lpstr>
      <vt:lpstr>Kontrollgang im Wachbereich 3</vt:lpstr>
      <vt:lpstr>Kontrollgang im Wachbereich 4</vt:lpstr>
      <vt:lpstr>Kontrollgang im Wachbereich 5</vt:lpstr>
      <vt:lpstr>Kontrollgang im Wachbereich 6</vt:lpstr>
      <vt:lpstr>Kontrollgang im Wachbereich 7</vt:lpstr>
      <vt:lpstr>Kontrollgang im Wachbereich 8</vt:lpstr>
      <vt:lpstr>Kontrollgang im Wachbereich 9</vt:lpstr>
      <vt:lpstr>Aufgaben während der Veranstaltung</vt:lpstr>
      <vt:lpstr>Vorgehen bei Feststellung von Mängel</vt:lpstr>
      <vt:lpstr>Aufgaben nach Eintritt einer Gefahr</vt:lpstr>
      <vt:lpstr>Aufgaben nach Eintritt einer Gefahr</vt:lpstr>
      <vt:lpstr>Aufgaben nach Ende der Veranstaltung</vt:lpstr>
      <vt:lpstr>Aufgaben nach Ende der Veranstaltung</vt:lpstr>
      <vt:lpstr>PowerPoint-Präsentation</vt:lpstr>
    </vt:vector>
  </TitlesOfParts>
  <Company>LFKS Rheinland-Pfalz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Deckblatt</dc:title>
  <dc:creator>Marc Ackermann</dc:creator>
  <cp:lastModifiedBy>Marc Ackermann</cp:lastModifiedBy>
  <cp:revision>3</cp:revision>
  <dcterms:created xsi:type="dcterms:W3CDTF">2019-10-16T05:52:58Z</dcterms:created>
  <dcterms:modified xsi:type="dcterms:W3CDTF">2023-02-23T07:51:33Z</dcterms:modified>
</cp:coreProperties>
</file>