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5"/>
  </p:sldMasterIdLst>
  <p:notesMasterIdLst>
    <p:notesMasterId r:id="rId31"/>
  </p:notesMasterIdLst>
  <p:sldIdLst>
    <p:sldId id="297"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24" r:id="rId20"/>
    <p:sldId id="312" r:id="rId21"/>
    <p:sldId id="314" r:id="rId22"/>
    <p:sldId id="315" r:id="rId23"/>
    <p:sldId id="316" r:id="rId24"/>
    <p:sldId id="318" r:id="rId25"/>
    <p:sldId id="317" r:id="rId26"/>
    <p:sldId id="319" r:id="rId27"/>
    <p:sldId id="320" r:id="rId28"/>
    <p:sldId id="321" r:id="rId29"/>
    <p:sldId id="322" r:id="rId30"/>
  </p:sldIdLst>
  <p:sldSz cx="9144000" cy="6858000" type="screen4x3"/>
  <p:notesSz cx="6796088" cy="9926638"/>
  <p:defaultTextStyle>
    <a:defPPr>
      <a:defRPr lang="de-DE"/>
    </a:defPPr>
    <a:lvl1pPr algn="ctr" rtl="0" eaLnBrk="0" fontAlgn="base" hangingPunct="0">
      <a:spcBef>
        <a:spcPct val="0"/>
      </a:spcBef>
      <a:spcAft>
        <a:spcPct val="0"/>
      </a:spcAft>
      <a:defRPr b="1" kern="1200">
        <a:solidFill>
          <a:schemeClr val="tx1"/>
        </a:solidFill>
        <a:latin typeface="Arial" charset="0"/>
        <a:ea typeface="+mn-ea"/>
        <a:cs typeface="+mn-cs"/>
      </a:defRPr>
    </a:lvl1pPr>
    <a:lvl2pPr marL="457200" algn="ctr" rtl="0" eaLnBrk="0" fontAlgn="base" hangingPunct="0">
      <a:spcBef>
        <a:spcPct val="0"/>
      </a:spcBef>
      <a:spcAft>
        <a:spcPct val="0"/>
      </a:spcAft>
      <a:defRPr b="1" kern="1200">
        <a:solidFill>
          <a:schemeClr val="tx1"/>
        </a:solidFill>
        <a:latin typeface="Arial" charset="0"/>
        <a:ea typeface="+mn-ea"/>
        <a:cs typeface="+mn-cs"/>
      </a:defRPr>
    </a:lvl2pPr>
    <a:lvl3pPr marL="914400" algn="ctr" rtl="0" eaLnBrk="0" fontAlgn="base" hangingPunct="0">
      <a:spcBef>
        <a:spcPct val="0"/>
      </a:spcBef>
      <a:spcAft>
        <a:spcPct val="0"/>
      </a:spcAft>
      <a:defRPr b="1" kern="1200">
        <a:solidFill>
          <a:schemeClr val="tx1"/>
        </a:solidFill>
        <a:latin typeface="Arial" charset="0"/>
        <a:ea typeface="+mn-ea"/>
        <a:cs typeface="+mn-cs"/>
      </a:defRPr>
    </a:lvl3pPr>
    <a:lvl4pPr marL="1371600" algn="ctr" rtl="0" eaLnBrk="0" fontAlgn="base" hangingPunct="0">
      <a:spcBef>
        <a:spcPct val="0"/>
      </a:spcBef>
      <a:spcAft>
        <a:spcPct val="0"/>
      </a:spcAft>
      <a:defRPr b="1" kern="1200">
        <a:solidFill>
          <a:schemeClr val="tx1"/>
        </a:solidFill>
        <a:latin typeface="Arial" charset="0"/>
        <a:ea typeface="+mn-ea"/>
        <a:cs typeface="+mn-cs"/>
      </a:defRPr>
    </a:lvl4pPr>
    <a:lvl5pPr marL="1828800" algn="ctr"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90">
          <p15:clr>
            <a:srgbClr val="A4A3A4"/>
          </p15:clr>
        </p15:guide>
        <p15:guide id="2" pos="22">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FF99"/>
    <a:srgbClr val="80008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22" autoAdjust="0"/>
  </p:normalViewPr>
  <p:slideViewPr>
    <p:cSldViewPr>
      <p:cViewPr varScale="1">
        <p:scale>
          <a:sx n="156" d="100"/>
          <a:sy n="156" d="100"/>
        </p:scale>
        <p:origin x="1944" y="138"/>
      </p:cViewPr>
      <p:guideLst>
        <p:guide orient="horz" pos="890"/>
        <p:guide pos="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56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t" anchorCtr="0" compatLnSpc="1">
            <a:prstTxWarp prst="textNoShape">
              <a:avLst/>
            </a:prstTxWarp>
          </a:bodyPr>
          <a:lstStyle>
            <a:lvl1pPr algn="l">
              <a:defRPr sz="1200" b="0">
                <a:latin typeface="Times New Roman" pitchFamily="18" charset="0"/>
              </a:defRPr>
            </a:lvl1pPr>
          </a:lstStyle>
          <a:p>
            <a:pPr>
              <a:defRPr/>
            </a:pPr>
            <a:endParaRPr lang="de-DE"/>
          </a:p>
        </p:txBody>
      </p:sp>
      <p:sp>
        <p:nvSpPr>
          <p:cNvPr id="47107"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t" anchorCtr="0" compatLnSpc="1">
            <a:prstTxWarp prst="textNoShape">
              <a:avLst/>
            </a:prstTxWarp>
          </a:bodyPr>
          <a:lstStyle>
            <a:lvl1pPr algn="r">
              <a:defRPr sz="1200" b="0">
                <a:latin typeface="Times New Roman" pitchFamily="18" charset="0"/>
              </a:defRPr>
            </a:lvl1pPr>
          </a:lstStyle>
          <a:p>
            <a:pPr>
              <a:defRPr/>
            </a:pPr>
            <a:endParaRPr lang="de-DE"/>
          </a:p>
        </p:txBody>
      </p:sp>
      <p:sp>
        <p:nvSpPr>
          <p:cNvPr id="276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906463" y="4714875"/>
            <a:ext cx="4983162"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7110" name="Rectangle 6"/>
          <p:cNvSpPr>
            <a:spLocks noGrp="1" noChangeArrowheads="1"/>
          </p:cNvSpPr>
          <p:nvPr>
            <p:ph type="ftr" sz="quarter" idx="4"/>
          </p:nvPr>
        </p:nvSpPr>
        <p:spPr bwMode="auto">
          <a:xfrm>
            <a:off x="0"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b" anchorCtr="0" compatLnSpc="1">
            <a:prstTxWarp prst="textNoShape">
              <a:avLst/>
            </a:prstTxWarp>
          </a:bodyPr>
          <a:lstStyle>
            <a:lvl1pPr algn="l">
              <a:defRPr sz="1200" b="0">
                <a:latin typeface="Times New Roman" pitchFamily="18" charset="0"/>
              </a:defRPr>
            </a:lvl1pPr>
          </a:lstStyle>
          <a:p>
            <a:pPr>
              <a:defRPr/>
            </a:pPr>
            <a:endParaRPr lang="de-DE"/>
          </a:p>
        </p:txBody>
      </p:sp>
      <p:sp>
        <p:nvSpPr>
          <p:cNvPr id="47111" name="Rectangle 7"/>
          <p:cNvSpPr>
            <a:spLocks noGrp="1" noChangeArrowheads="1"/>
          </p:cNvSpPr>
          <p:nvPr>
            <p:ph type="sldNum" sz="quarter" idx="5"/>
          </p:nvPr>
        </p:nvSpPr>
        <p:spPr bwMode="auto">
          <a:xfrm>
            <a:off x="3851275"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b" anchorCtr="0" compatLnSpc="1">
            <a:prstTxWarp prst="textNoShape">
              <a:avLst/>
            </a:prstTxWarp>
          </a:bodyPr>
          <a:lstStyle>
            <a:lvl1pPr algn="r">
              <a:defRPr sz="1200" b="0">
                <a:latin typeface="Times New Roman" pitchFamily="18" charset="0"/>
              </a:defRPr>
            </a:lvl1pPr>
          </a:lstStyle>
          <a:p>
            <a:pPr>
              <a:defRPr/>
            </a:pPr>
            <a:fld id="{895D6FA8-8DE9-468F-A6FF-05138E790874}" type="slidenum">
              <a:rPr lang="de-DE"/>
              <a:pPr>
                <a:defRPr/>
              </a:pPr>
              <a:t>‹Nr.›</a:t>
            </a:fld>
            <a:endParaRPr lang="de-DE"/>
          </a:p>
        </p:txBody>
      </p:sp>
    </p:spTree>
    <p:extLst>
      <p:ext uri="{BB962C8B-B14F-4D97-AF65-F5344CB8AC3E}">
        <p14:creationId xmlns:p14="http://schemas.microsoft.com/office/powerpoint/2010/main" val="661686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0B0C4766-0340-45D8-BC5D-EAE9BC322AD5}" type="slidenum">
              <a:rPr lang="de-DE" altLang="de-DE" b="0" smtClean="0">
                <a:latin typeface="Times New Roman" pitchFamily="18" charset="0"/>
              </a:rPr>
              <a:pPr/>
              <a:t>1</a:t>
            </a:fld>
            <a:endParaRPr lang="de-DE" altLang="de-DE" b="0" smtClean="0">
              <a:latin typeface="Times New Roman" pitchFamily="18" charset="0"/>
            </a:endParaRPr>
          </a:p>
        </p:txBody>
      </p:sp>
      <p:sp>
        <p:nvSpPr>
          <p:cNvPr id="28675" name="Rectangle 2"/>
          <p:cNvSpPr>
            <a:spLocks noGrp="1" noRot="1" noChangeAspect="1" noChangeArrowheads="1" noTextEdit="1"/>
          </p:cNvSpPr>
          <p:nvPr>
            <p:ph type="sldImg"/>
          </p:nvPr>
        </p:nvSpPr>
        <p:spPr>
          <a:ln w="12700" cap="flat">
            <a:solidFill>
              <a:schemeClr val="tx1"/>
            </a:solidFill>
          </a:ln>
        </p:spPr>
      </p:sp>
      <p:sp>
        <p:nvSpPr>
          <p:cNvPr id="28676"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218954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748EB93E-DC9B-4CE7-8C6F-63680A8CBEF3}" type="slidenum">
              <a:rPr lang="de-DE" altLang="de-DE" b="0" smtClean="0">
                <a:latin typeface="Times New Roman" pitchFamily="18" charset="0"/>
              </a:rPr>
              <a:pPr/>
              <a:t>10</a:t>
            </a:fld>
            <a:endParaRPr lang="de-DE" altLang="de-DE" b="0" smtClean="0">
              <a:latin typeface="Times New Roman" pitchFamily="18" charset="0"/>
            </a:endParaRPr>
          </a:p>
        </p:txBody>
      </p:sp>
      <p:sp>
        <p:nvSpPr>
          <p:cNvPr id="37891" name="Rectangle 2"/>
          <p:cNvSpPr>
            <a:spLocks noGrp="1" noRot="1" noChangeAspect="1" noChangeArrowheads="1" noTextEdit="1"/>
          </p:cNvSpPr>
          <p:nvPr>
            <p:ph type="sldImg"/>
          </p:nvPr>
        </p:nvSpPr>
        <p:spPr>
          <a:ln w="12700" cap="flat">
            <a:solidFill>
              <a:schemeClr val="tx1"/>
            </a:solidFill>
          </a:ln>
        </p:spPr>
      </p:sp>
      <p:sp>
        <p:nvSpPr>
          <p:cNvPr id="37892"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149352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F73F29A6-926B-4628-860A-280E36A94E46}" type="slidenum">
              <a:rPr lang="de-DE" altLang="de-DE" b="0" smtClean="0">
                <a:latin typeface="Times New Roman" pitchFamily="18" charset="0"/>
              </a:rPr>
              <a:pPr/>
              <a:t>11</a:t>
            </a:fld>
            <a:endParaRPr lang="de-DE" altLang="de-DE" b="0" smtClean="0">
              <a:latin typeface="Times New Roman" pitchFamily="18" charset="0"/>
            </a:endParaRPr>
          </a:p>
        </p:txBody>
      </p:sp>
      <p:sp>
        <p:nvSpPr>
          <p:cNvPr id="38915" name="Rectangle 2"/>
          <p:cNvSpPr>
            <a:spLocks noGrp="1" noRot="1" noChangeAspect="1" noChangeArrowheads="1" noTextEdit="1"/>
          </p:cNvSpPr>
          <p:nvPr>
            <p:ph type="sldImg"/>
          </p:nvPr>
        </p:nvSpPr>
        <p:spPr>
          <a:ln w="12700" cap="flat">
            <a:solidFill>
              <a:schemeClr val="tx1"/>
            </a:solidFill>
          </a:ln>
        </p:spPr>
      </p:sp>
      <p:sp>
        <p:nvSpPr>
          <p:cNvPr id="38916"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3108148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0A131D16-1DA3-4231-BD04-49697699D083}" type="slidenum">
              <a:rPr lang="de-DE" altLang="de-DE" b="0" smtClean="0">
                <a:latin typeface="Times New Roman" pitchFamily="18" charset="0"/>
              </a:rPr>
              <a:pPr/>
              <a:t>12</a:t>
            </a:fld>
            <a:endParaRPr lang="de-DE" altLang="de-DE" b="0" smtClean="0">
              <a:latin typeface="Times New Roman" pitchFamily="18" charset="0"/>
            </a:endParaRPr>
          </a:p>
        </p:txBody>
      </p:sp>
      <p:sp>
        <p:nvSpPr>
          <p:cNvPr id="39939" name="Rectangle 2"/>
          <p:cNvSpPr>
            <a:spLocks noGrp="1" noRot="1" noChangeAspect="1" noChangeArrowheads="1" noTextEdit="1"/>
          </p:cNvSpPr>
          <p:nvPr>
            <p:ph type="sldImg"/>
          </p:nvPr>
        </p:nvSpPr>
        <p:spPr>
          <a:ln w="12700" cap="flat">
            <a:solidFill>
              <a:schemeClr val="tx1"/>
            </a:solidFill>
          </a:ln>
        </p:spPr>
      </p:sp>
      <p:sp>
        <p:nvSpPr>
          <p:cNvPr id="39940"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1019917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E5201D08-3005-46FB-8AF0-0B973A7A239D}" type="slidenum">
              <a:rPr lang="de-DE" altLang="de-DE" b="0" smtClean="0">
                <a:latin typeface="Times New Roman" pitchFamily="18" charset="0"/>
              </a:rPr>
              <a:pPr/>
              <a:t>13</a:t>
            </a:fld>
            <a:endParaRPr lang="de-DE" altLang="de-DE" b="0" smtClean="0">
              <a:latin typeface="Times New Roman" pitchFamily="18" charset="0"/>
            </a:endParaRPr>
          </a:p>
        </p:txBody>
      </p:sp>
      <p:sp>
        <p:nvSpPr>
          <p:cNvPr id="40963" name="Rectangle 2"/>
          <p:cNvSpPr>
            <a:spLocks noGrp="1" noRot="1" noChangeAspect="1" noChangeArrowheads="1" noTextEdit="1"/>
          </p:cNvSpPr>
          <p:nvPr>
            <p:ph type="sldImg"/>
          </p:nvPr>
        </p:nvSpPr>
        <p:spPr>
          <a:ln w="12700" cap="flat">
            <a:solidFill>
              <a:schemeClr val="tx1"/>
            </a:solidFill>
          </a:ln>
        </p:spPr>
      </p:sp>
      <p:sp>
        <p:nvSpPr>
          <p:cNvPr id="40964"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91461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5CE1947A-A916-4099-905C-D51885B05ACF}" type="slidenum">
              <a:rPr lang="de-DE" altLang="de-DE" b="0" smtClean="0">
                <a:latin typeface="Times New Roman" pitchFamily="18" charset="0"/>
              </a:rPr>
              <a:pPr/>
              <a:t>14</a:t>
            </a:fld>
            <a:endParaRPr lang="de-DE" altLang="de-DE" b="0" smtClean="0">
              <a:latin typeface="Times New Roman" pitchFamily="18" charset="0"/>
            </a:endParaRPr>
          </a:p>
        </p:txBody>
      </p:sp>
      <p:sp>
        <p:nvSpPr>
          <p:cNvPr id="41987" name="Rectangle 2"/>
          <p:cNvSpPr>
            <a:spLocks noGrp="1" noRot="1" noChangeAspect="1" noChangeArrowheads="1" noTextEdit="1"/>
          </p:cNvSpPr>
          <p:nvPr>
            <p:ph type="sldImg"/>
          </p:nvPr>
        </p:nvSpPr>
        <p:spPr>
          <a:ln w="12700" cap="flat">
            <a:solidFill>
              <a:schemeClr val="tx1"/>
            </a:solidFill>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4288982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C60CE816-6B37-4DAD-BB6C-F690E705C097}" type="slidenum">
              <a:rPr lang="de-DE" altLang="de-DE" b="0" smtClean="0">
                <a:latin typeface="Times New Roman" pitchFamily="18" charset="0"/>
              </a:rPr>
              <a:pPr/>
              <a:t>15</a:t>
            </a:fld>
            <a:endParaRPr lang="de-DE" altLang="de-DE" b="0" smtClean="0">
              <a:latin typeface="Times New Roman" pitchFamily="18" charset="0"/>
            </a:endParaRPr>
          </a:p>
        </p:txBody>
      </p:sp>
      <p:sp>
        <p:nvSpPr>
          <p:cNvPr id="43011" name="Rectangle 2"/>
          <p:cNvSpPr>
            <a:spLocks noGrp="1" noRot="1" noChangeAspect="1" noChangeArrowheads="1" noTextEdit="1"/>
          </p:cNvSpPr>
          <p:nvPr>
            <p:ph type="sldImg"/>
          </p:nvPr>
        </p:nvSpPr>
        <p:spPr>
          <a:ln w="12700" cap="flat">
            <a:solidFill>
              <a:schemeClr val="tx1"/>
            </a:solidFill>
          </a:ln>
        </p:spPr>
      </p:sp>
      <p:sp>
        <p:nvSpPr>
          <p:cNvPr id="43012"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4063647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35894AB5-B210-4A32-9636-529E3C7F5FE1}" type="slidenum">
              <a:rPr lang="de-DE" altLang="de-DE" b="0" smtClean="0">
                <a:latin typeface="Times New Roman" pitchFamily="18" charset="0"/>
              </a:rPr>
              <a:pPr/>
              <a:t>16</a:t>
            </a:fld>
            <a:endParaRPr lang="de-DE" altLang="de-DE" b="0" smtClean="0">
              <a:latin typeface="Times New Roman" pitchFamily="18" charset="0"/>
            </a:endParaRPr>
          </a:p>
        </p:txBody>
      </p:sp>
      <p:sp>
        <p:nvSpPr>
          <p:cNvPr id="44035" name="Rectangle 2"/>
          <p:cNvSpPr>
            <a:spLocks noGrp="1" noRot="1" noChangeAspect="1" noChangeArrowheads="1" noTextEdit="1"/>
          </p:cNvSpPr>
          <p:nvPr>
            <p:ph type="sldImg"/>
          </p:nvPr>
        </p:nvSpPr>
        <p:spPr>
          <a:ln w="12700" cap="flat">
            <a:solidFill>
              <a:schemeClr val="tx1"/>
            </a:solidFill>
          </a:ln>
        </p:spPr>
      </p:sp>
      <p:sp>
        <p:nvSpPr>
          <p:cNvPr id="44036"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155880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76D1A7DD-573D-482F-BE56-706800DAFAB5}" type="slidenum">
              <a:rPr lang="de-DE" altLang="de-DE" b="0" smtClean="0">
                <a:latin typeface="Times New Roman" pitchFamily="18" charset="0"/>
              </a:rPr>
              <a:pPr/>
              <a:t>17</a:t>
            </a:fld>
            <a:endParaRPr lang="de-DE" altLang="de-DE" b="0" smtClean="0">
              <a:latin typeface="Times New Roman" pitchFamily="18" charset="0"/>
            </a:endParaRPr>
          </a:p>
        </p:txBody>
      </p:sp>
      <p:sp>
        <p:nvSpPr>
          <p:cNvPr id="45059" name="Rectangle 2"/>
          <p:cNvSpPr>
            <a:spLocks noGrp="1" noRot="1" noChangeAspect="1" noChangeArrowheads="1" noTextEdit="1"/>
          </p:cNvSpPr>
          <p:nvPr>
            <p:ph type="sldImg"/>
          </p:nvPr>
        </p:nvSpPr>
        <p:spPr>
          <a:ln w="12700" cap="flat">
            <a:solidFill>
              <a:schemeClr val="tx1"/>
            </a:solidFill>
          </a:ln>
        </p:spPr>
      </p:sp>
      <p:sp>
        <p:nvSpPr>
          <p:cNvPr id="45060"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53226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6E44DF13-287D-4814-B0F0-E7DAF0351D96}" type="slidenum">
              <a:rPr lang="de-DE" altLang="de-DE" b="0" smtClean="0">
                <a:latin typeface="Times New Roman" pitchFamily="18" charset="0"/>
              </a:rPr>
              <a:pPr/>
              <a:t>18</a:t>
            </a:fld>
            <a:endParaRPr lang="de-DE" altLang="de-DE" b="0" smtClean="0">
              <a:latin typeface="Times New Roman" pitchFamily="18" charset="0"/>
            </a:endParaRPr>
          </a:p>
        </p:txBody>
      </p:sp>
      <p:sp>
        <p:nvSpPr>
          <p:cNvPr id="46083" name="Rectangle 2"/>
          <p:cNvSpPr>
            <a:spLocks noGrp="1" noRot="1" noChangeAspect="1" noChangeArrowheads="1" noTextEdit="1"/>
          </p:cNvSpPr>
          <p:nvPr>
            <p:ph type="sldImg"/>
          </p:nvPr>
        </p:nvSpPr>
        <p:spPr>
          <a:ln w="12700" cap="flat">
            <a:solidFill>
              <a:schemeClr val="tx1"/>
            </a:solidFill>
          </a:ln>
        </p:spPr>
      </p:sp>
      <p:sp>
        <p:nvSpPr>
          <p:cNvPr id="46084"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694575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ED67B34A-65C5-4AF1-B4BE-FCD7ED3F64B4}" type="slidenum">
              <a:rPr lang="de-DE" altLang="de-DE" b="0" smtClean="0">
                <a:latin typeface="Times New Roman" pitchFamily="18" charset="0"/>
              </a:rPr>
              <a:pPr/>
              <a:t>19</a:t>
            </a:fld>
            <a:endParaRPr lang="de-DE" altLang="de-DE" b="0" smtClean="0">
              <a:latin typeface="Times New Roman" pitchFamily="18" charset="0"/>
            </a:endParaRPr>
          </a:p>
        </p:txBody>
      </p:sp>
      <p:sp>
        <p:nvSpPr>
          <p:cNvPr id="47107" name="Rectangle 2"/>
          <p:cNvSpPr>
            <a:spLocks noGrp="1" noRot="1" noChangeAspect="1" noChangeArrowheads="1" noTextEdit="1"/>
          </p:cNvSpPr>
          <p:nvPr>
            <p:ph type="sldImg"/>
          </p:nvPr>
        </p:nvSpPr>
        <p:spPr>
          <a:ln w="12700" cap="flat">
            <a:solidFill>
              <a:schemeClr val="tx1"/>
            </a:solidFill>
          </a:ln>
        </p:spPr>
      </p:sp>
      <p:sp>
        <p:nvSpPr>
          <p:cNvPr id="47108"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147227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0FEE445A-BBC7-4F4C-AE8E-634FB513153D}" type="slidenum">
              <a:rPr lang="de-DE" altLang="de-DE" b="0" smtClean="0">
                <a:latin typeface="Times New Roman" pitchFamily="18" charset="0"/>
              </a:rPr>
              <a:pPr/>
              <a:t>2</a:t>
            </a:fld>
            <a:endParaRPr lang="de-DE" altLang="de-DE" b="0" smtClean="0">
              <a:latin typeface="Times New Roman" pitchFamily="18" charset="0"/>
            </a:endParaRPr>
          </a:p>
        </p:txBody>
      </p:sp>
      <p:sp>
        <p:nvSpPr>
          <p:cNvPr id="29699" name="Rectangle 2"/>
          <p:cNvSpPr>
            <a:spLocks noGrp="1" noRot="1" noChangeAspect="1" noChangeArrowheads="1" noTextEdit="1"/>
          </p:cNvSpPr>
          <p:nvPr>
            <p:ph type="sldImg"/>
          </p:nvPr>
        </p:nvSpPr>
        <p:spPr>
          <a:ln w="12700" cap="flat">
            <a:solidFill>
              <a:schemeClr val="tx1"/>
            </a:solidFill>
          </a:ln>
        </p:spPr>
      </p:sp>
      <p:sp>
        <p:nvSpPr>
          <p:cNvPr id="29700"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42779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5598EDB8-F07B-4312-AB52-1C941DF3C8B9}" type="slidenum">
              <a:rPr lang="de-DE" altLang="de-DE" b="0" smtClean="0">
                <a:latin typeface="Times New Roman" pitchFamily="18" charset="0"/>
              </a:rPr>
              <a:pPr/>
              <a:t>20</a:t>
            </a:fld>
            <a:endParaRPr lang="de-DE" altLang="de-DE" b="0" smtClean="0">
              <a:latin typeface="Times New Roman" pitchFamily="18" charset="0"/>
            </a:endParaRPr>
          </a:p>
        </p:txBody>
      </p:sp>
      <p:sp>
        <p:nvSpPr>
          <p:cNvPr id="48131" name="Rectangle 2"/>
          <p:cNvSpPr>
            <a:spLocks noGrp="1" noRot="1" noChangeAspect="1" noChangeArrowheads="1" noTextEdit="1"/>
          </p:cNvSpPr>
          <p:nvPr>
            <p:ph type="sldImg"/>
          </p:nvPr>
        </p:nvSpPr>
        <p:spPr>
          <a:ln w="12700" cap="flat">
            <a:solidFill>
              <a:schemeClr val="tx1"/>
            </a:solidFill>
          </a:ln>
        </p:spPr>
      </p:sp>
      <p:sp>
        <p:nvSpPr>
          <p:cNvPr id="48132"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1488843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A15F3736-A4BB-4DCA-8220-8AA464F3CA1A}" type="slidenum">
              <a:rPr lang="de-DE" altLang="de-DE" b="0" smtClean="0">
                <a:latin typeface="Times New Roman" pitchFamily="18" charset="0"/>
              </a:rPr>
              <a:pPr/>
              <a:t>21</a:t>
            </a:fld>
            <a:endParaRPr lang="de-DE" altLang="de-DE" b="0" smtClean="0">
              <a:latin typeface="Times New Roman" pitchFamily="18" charset="0"/>
            </a:endParaRPr>
          </a:p>
        </p:txBody>
      </p:sp>
      <p:sp>
        <p:nvSpPr>
          <p:cNvPr id="49155" name="Rectangle 2"/>
          <p:cNvSpPr>
            <a:spLocks noGrp="1" noRot="1" noChangeAspect="1" noChangeArrowheads="1" noTextEdit="1"/>
          </p:cNvSpPr>
          <p:nvPr>
            <p:ph type="sldImg"/>
          </p:nvPr>
        </p:nvSpPr>
        <p:spPr>
          <a:ln w="12700" cap="flat">
            <a:solidFill>
              <a:schemeClr val="tx1"/>
            </a:solidFill>
          </a:ln>
        </p:spPr>
      </p:sp>
      <p:sp>
        <p:nvSpPr>
          <p:cNvPr id="49156"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4249268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7DD8DE54-10F4-4944-B371-14E8BDB66AD9}" type="slidenum">
              <a:rPr lang="de-DE" altLang="de-DE" b="0" smtClean="0">
                <a:latin typeface="Times New Roman" pitchFamily="18" charset="0"/>
              </a:rPr>
              <a:pPr/>
              <a:t>22</a:t>
            </a:fld>
            <a:endParaRPr lang="de-DE" altLang="de-DE" b="0" smtClean="0">
              <a:latin typeface="Times New Roman" pitchFamily="18" charset="0"/>
            </a:endParaRPr>
          </a:p>
        </p:txBody>
      </p:sp>
      <p:sp>
        <p:nvSpPr>
          <p:cNvPr id="50179" name="Rectangle 2"/>
          <p:cNvSpPr>
            <a:spLocks noGrp="1" noRot="1" noChangeAspect="1" noChangeArrowheads="1" noTextEdit="1"/>
          </p:cNvSpPr>
          <p:nvPr>
            <p:ph type="sldImg"/>
          </p:nvPr>
        </p:nvSpPr>
        <p:spPr>
          <a:ln w="12700" cap="flat">
            <a:solidFill>
              <a:schemeClr val="tx1"/>
            </a:solidFill>
          </a:ln>
        </p:spPr>
      </p:sp>
      <p:sp>
        <p:nvSpPr>
          <p:cNvPr id="50180"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253896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6CABDFF9-6CA1-49F2-BEB5-7B6C2FB77010}" type="slidenum">
              <a:rPr lang="de-DE" altLang="de-DE" b="0" smtClean="0">
                <a:latin typeface="Times New Roman" pitchFamily="18" charset="0"/>
              </a:rPr>
              <a:pPr/>
              <a:t>23</a:t>
            </a:fld>
            <a:endParaRPr lang="de-DE" altLang="de-DE" b="0" smtClean="0">
              <a:latin typeface="Times New Roman" pitchFamily="18" charset="0"/>
            </a:endParaRPr>
          </a:p>
        </p:txBody>
      </p:sp>
      <p:sp>
        <p:nvSpPr>
          <p:cNvPr id="51203" name="Rectangle 2"/>
          <p:cNvSpPr>
            <a:spLocks noGrp="1" noRot="1" noChangeAspect="1" noChangeArrowheads="1" noTextEdit="1"/>
          </p:cNvSpPr>
          <p:nvPr>
            <p:ph type="sldImg"/>
          </p:nvPr>
        </p:nvSpPr>
        <p:spPr>
          <a:ln w="12700" cap="flat">
            <a:solidFill>
              <a:schemeClr val="tx1"/>
            </a:solidFill>
          </a:ln>
        </p:spPr>
      </p:sp>
      <p:sp>
        <p:nvSpPr>
          <p:cNvPr id="51204"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2356919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E7ABF6AE-D9F3-48E1-93BA-EB2CF731AB79}" type="slidenum">
              <a:rPr lang="de-DE" altLang="de-DE" b="0" smtClean="0">
                <a:latin typeface="Times New Roman" pitchFamily="18" charset="0"/>
              </a:rPr>
              <a:pPr/>
              <a:t>24</a:t>
            </a:fld>
            <a:endParaRPr lang="de-DE" altLang="de-DE" b="0" smtClean="0">
              <a:latin typeface="Times New Roman" pitchFamily="18" charset="0"/>
            </a:endParaRPr>
          </a:p>
        </p:txBody>
      </p:sp>
      <p:sp>
        <p:nvSpPr>
          <p:cNvPr id="52227" name="Rectangle 2"/>
          <p:cNvSpPr>
            <a:spLocks noGrp="1" noRot="1" noChangeAspect="1" noChangeArrowheads="1" noTextEdit="1"/>
          </p:cNvSpPr>
          <p:nvPr>
            <p:ph type="sldImg"/>
          </p:nvPr>
        </p:nvSpPr>
        <p:spPr>
          <a:ln w="12700" cap="flat">
            <a:solidFill>
              <a:schemeClr val="tx1"/>
            </a:solidFill>
          </a:ln>
        </p:spPr>
      </p:sp>
      <p:sp>
        <p:nvSpPr>
          <p:cNvPr id="52228"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1138569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57BF1A0B-8CEB-471F-90C1-5E4C43F97747}" type="slidenum">
              <a:rPr lang="de-DE" altLang="de-DE" b="0" smtClean="0">
                <a:latin typeface="Times New Roman" pitchFamily="18" charset="0"/>
              </a:rPr>
              <a:pPr/>
              <a:t>25</a:t>
            </a:fld>
            <a:endParaRPr lang="de-DE" altLang="de-DE" b="0" smtClean="0">
              <a:latin typeface="Times New Roman" pitchFamily="18" charset="0"/>
            </a:endParaRPr>
          </a:p>
        </p:txBody>
      </p:sp>
      <p:sp>
        <p:nvSpPr>
          <p:cNvPr id="53251" name="Rectangle 2"/>
          <p:cNvSpPr>
            <a:spLocks noGrp="1" noRot="1" noChangeAspect="1" noChangeArrowheads="1" noTextEdit="1"/>
          </p:cNvSpPr>
          <p:nvPr>
            <p:ph type="sldImg"/>
          </p:nvPr>
        </p:nvSpPr>
        <p:spPr>
          <a:ln w="12700" cap="flat">
            <a:solidFill>
              <a:schemeClr val="tx1"/>
            </a:solidFill>
          </a:ln>
        </p:spPr>
      </p:sp>
      <p:sp>
        <p:nvSpPr>
          <p:cNvPr id="53252"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34946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C4075BFF-A00C-4DA3-BBC2-6C83F2759AC4}" type="slidenum">
              <a:rPr lang="de-DE" altLang="de-DE" b="0" smtClean="0">
                <a:latin typeface="Times New Roman" pitchFamily="18" charset="0"/>
              </a:rPr>
              <a:pPr/>
              <a:t>3</a:t>
            </a:fld>
            <a:endParaRPr lang="de-DE" altLang="de-DE" b="0" smtClean="0">
              <a:latin typeface="Times New Roman" pitchFamily="18" charset="0"/>
            </a:endParaRPr>
          </a:p>
        </p:txBody>
      </p:sp>
      <p:sp>
        <p:nvSpPr>
          <p:cNvPr id="30723" name="Rectangle 2"/>
          <p:cNvSpPr>
            <a:spLocks noGrp="1" noRot="1" noChangeAspect="1" noChangeArrowheads="1" noTextEdit="1"/>
          </p:cNvSpPr>
          <p:nvPr>
            <p:ph type="sldImg"/>
          </p:nvPr>
        </p:nvSpPr>
        <p:spPr>
          <a:ln w="12700" cap="flat">
            <a:solidFill>
              <a:schemeClr val="tx1"/>
            </a:solidFill>
          </a:ln>
        </p:spPr>
      </p:sp>
      <p:sp>
        <p:nvSpPr>
          <p:cNvPr id="30724"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4136831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D3626F11-EFC5-48E0-A5A4-FA0B627B3986}" type="slidenum">
              <a:rPr lang="de-DE" altLang="de-DE" b="0" smtClean="0">
                <a:latin typeface="Times New Roman" pitchFamily="18" charset="0"/>
              </a:rPr>
              <a:pPr/>
              <a:t>4</a:t>
            </a:fld>
            <a:endParaRPr lang="de-DE" altLang="de-DE" b="0" smtClean="0">
              <a:latin typeface="Times New Roman" pitchFamily="18" charset="0"/>
            </a:endParaRPr>
          </a:p>
        </p:txBody>
      </p:sp>
      <p:sp>
        <p:nvSpPr>
          <p:cNvPr id="31747" name="Rectangle 2"/>
          <p:cNvSpPr>
            <a:spLocks noGrp="1" noRot="1" noChangeAspect="1" noChangeArrowheads="1" noTextEdit="1"/>
          </p:cNvSpPr>
          <p:nvPr>
            <p:ph type="sldImg"/>
          </p:nvPr>
        </p:nvSpPr>
        <p:spPr>
          <a:ln w="12700" cap="flat">
            <a:solidFill>
              <a:schemeClr val="tx1"/>
            </a:solidFill>
          </a:ln>
        </p:spPr>
      </p:sp>
      <p:sp>
        <p:nvSpPr>
          <p:cNvPr id="31748"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26633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CE4BD213-1A76-41CE-B800-33FDA088FFEE}" type="slidenum">
              <a:rPr lang="de-DE" altLang="de-DE" b="0" smtClean="0">
                <a:latin typeface="Times New Roman" pitchFamily="18" charset="0"/>
              </a:rPr>
              <a:pPr/>
              <a:t>5</a:t>
            </a:fld>
            <a:endParaRPr lang="de-DE" altLang="de-DE" b="0" smtClean="0">
              <a:latin typeface="Times New Roman" pitchFamily="18" charset="0"/>
            </a:endParaRPr>
          </a:p>
        </p:txBody>
      </p:sp>
      <p:sp>
        <p:nvSpPr>
          <p:cNvPr id="32771" name="Rectangle 2"/>
          <p:cNvSpPr>
            <a:spLocks noGrp="1" noRot="1" noChangeAspect="1" noChangeArrowheads="1" noTextEdit="1"/>
          </p:cNvSpPr>
          <p:nvPr>
            <p:ph type="sldImg"/>
          </p:nvPr>
        </p:nvSpPr>
        <p:spPr>
          <a:ln w="12700" cap="flat">
            <a:solidFill>
              <a:schemeClr val="tx1"/>
            </a:solidFill>
          </a:ln>
        </p:spPr>
      </p:sp>
      <p:sp>
        <p:nvSpPr>
          <p:cNvPr id="32772"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388766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E34ECE51-26C3-46AB-8F8C-F41D56B75816}" type="slidenum">
              <a:rPr lang="de-DE" altLang="de-DE" b="0" smtClean="0">
                <a:latin typeface="Times New Roman" pitchFamily="18" charset="0"/>
              </a:rPr>
              <a:pPr/>
              <a:t>6</a:t>
            </a:fld>
            <a:endParaRPr lang="de-DE" altLang="de-DE" b="0" smtClean="0">
              <a:latin typeface="Times New Roman" pitchFamily="18" charset="0"/>
            </a:endParaRPr>
          </a:p>
        </p:txBody>
      </p:sp>
      <p:sp>
        <p:nvSpPr>
          <p:cNvPr id="33795" name="Rectangle 2"/>
          <p:cNvSpPr>
            <a:spLocks noGrp="1" noRot="1" noChangeAspect="1" noChangeArrowheads="1" noTextEdit="1"/>
          </p:cNvSpPr>
          <p:nvPr>
            <p:ph type="sldImg"/>
          </p:nvPr>
        </p:nvSpPr>
        <p:spPr>
          <a:ln w="12700" cap="flat">
            <a:solidFill>
              <a:schemeClr val="tx1"/>
            </a:solidFill>
          </a:ln>
        </p:spPr>
      </p:sp>
      <p:sp>
        <p:nvSpPr>
          <p:cNvPr id="33796"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11162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A3FF5154-2E91-410D-ABF2-509843B8133C}" type="slidenum">
              <a:rPr lang="de-DE" altLang="de-DE" b="0" smtClean="0">
                <a:latin typeface="Times New Roman" pitchFamily="18" charset="0"/>
              </a:rPr>
              <a:pPr/>
              <a:t>7</a:t>
            </a:fld>
            <a:endParaRPr lang="de-DE" altLang="de-DE" b="0" smtClean="0">
              <a:latin typeface="Times New Roman" pitchFamily="18" charset="0"/>
            </a:endParaRPr>
          </a:p>
        </p:txBody>
      </p:sp>
      <p:sp>
        <p:nvSpPr>
          <p:cNvPr id="34819" name="Rectangle 2"/>
          <p:cNvSpPr>
            <a:spLocks noGrp="1" noRot="1" noChangeAspect="1" noChangeArrowheads="1" noTextEdit="1"/>
          </p:cNvSpPr>
          <p:nvPr>
            <p:ph type="sldImg"/>
          </p:nvPr>
        </p:nvSpPr>
        <p:spPr>
          <a:ln w="12700" cap="flat">
            <a:solidFill>
              <a:schemeClr val="tx1"/>
            </a:solidFill>
          </a:ln>
        </p:spPr>
      </p:sp>
      <p:sp>
        <p:nvSpPr>
          <p:cNvPr id="34820"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351611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28EFDC13-E951-4EEB-ABF7-D5F91D969896}" type="slidenum">
              <a:rPr lang="de-DE" altLang="de-DE" b="0" smtClean="0">
                <a:latin typeface="Times New Roman" pitchFamily="18" charset="0"/>
              </a:rPr>
              <a:pPr/>
              <a:t>8</a:t>
            </a:fld>
            <a:endParaRPr lang="de-DE" altLang="de-DE" b="0" smtClean="0">
              <a:latin typeface="Times New Roman" pitchFamily="18" charset="0"/>
            </a:endParaRPr>
          </a:p>
        </p:txBody>
      </p:sp>
      <p:sp>
        <p:nvSpPr>
          <p:cNvPr id="35843" name="Rectangle 2"/>
          <p:cNvSpPr>
            <a:spLocks noGrp="1" noRot="1" noChangeAspect="1" noChangeArrowheads="1" noTextEdit="1"/>
          </p:cNvSpPr>
          <p:nvPr>
            <p:ph type="sldImg"/>
          </p:nvPr>
        </p:nvSpPr>
        <p:spPr>
          <a:ln w="12700" cap="flat">
            <a:solidFill>
              <a:schemeClr val="tx1"/>
            </a:solidFill>
          </a:ln>
        </p:spPr>
      </p:sp>
      <p:sp>
        <p:nvSpPr>
          <p:cNvPr id="35844"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156128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fld id="{373F06B3-DBB7-45BF-B9AB-87E9DE7B148C}" type="slidenum">
              <a:rPr lang="de-DE" altLang="de-DE" b="0" smtClean="0">
                <a:latin typeface="Times New Roman" pitchFamily="18" charset="0"/>
              </a:rPr>
              <a:pPr/>
              <a:t>9</a:t>
            </a:fld>
            <a:endParaRPr lang="de-DE" altLang="de-DE" b="0" smtClean="0">
              <a:latin typeface="Times New Roman" pitchFamily="18" charset="0"/>
            </a:endParaRPr>
          </a:p>
        </p:txBody>
      </p:sp>
      <p:sp>
        <p:nvSpPr>
          <p:cNvPr id="36867" name="Rectangle 2"/>
          <p:cNvSpPr>
            <a:spLocks noGrp="1" noRot="1" noChangeAspect="1" noChangeArrowheads="1" noTextEdit="1"/>
          </p:cNvSpPr>
          <p:nvPr>
            <p:ph type="sldImg"/>
          </p:nvPr>
        </p:nvSpPr>
        <p:spPr>
          <a:ln w="12700" cap="flat">
            <a:solidFill>
              <a:schemeClr val="tx1"/>
            </a:solidFill>
          </a:ln>
        </p:spPr>
      </p:sp>
      <p:sp>
        <p:nvSpPr>
          <p:cNvPr id="36868"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de-DE" altLang="de-DE" smtClean="0"/>
          </a:p>
        </p:txBody>
      </p:sp>
    </p:spTree>
    <p:extLst>
      <p:ext uri="{BB962C8B-B14F-4D97-AF65-F5344CB8AC3E}">
        <p14:creationId xmlns:p14="http://schemas.microsoft.com/office/powerpoint/2010/main" val="149066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75891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1108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6560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dirty="0" smtClean="0"/>
              <a:t>Titelmasterformat durch Klicken bearbeiten</a:t>
            </a:r>
            <a:endParaRPr lang="de-DE" dirty="0"/>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648200" y="1600200"/>
            <a:ext cx="4038600" cy="4525963"/>
          </a:xfrm>
          <a:prstGeom prst="rect">
            <a:avLst/>
          </a:prstGeom>
        </p:spPr>
        <p:txBody>
          <a:bodyPr/>
          <a:lstStyle/>
          <a:p>
            <a:pPr lvl="0"/>
            <a:endParaRPr lang="de-DE" noProof="0" smtClean="0"/>
          </a:p>
        </p:txBody>
      </p:sp>
    </p:spTree>
    <p:extLst>
      <p:ext uri="{BB962C8B-B14F-4D97-AF65-F5344CB8AC3E}">
        <p14:creationId xmlns:p14="http://schemas.microsoft.com/office/powerpoint/2010/main" val="160885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9488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12800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8575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3016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26937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05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37817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39571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228600"/>
            <a:ext cx="8234363" cy="6281738"/>
            <a:chOff x="336" y="144"/>
            <a:chExt cx="5187" cy="3957"/>
          </a:xfrm>
        </p:grpSpPr>
        <p:sp>
          <p:nvSpPr>
            <p:cNvPr id="1027" name="Text Box 3"/>
            <p:cNvSpPr txBox="1">
              <a:spLocks noChangeArrowheads="1"/>
            </p:cNvSpPr>
            <p:nvPr/>
          </p:nvSpPr>
          <p:spPr bwMode="auto">
            <a:xfrm>
              <a:off x="864" y="192"/>
              <a:ext cx="11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defRPr/>
              </a:pPr>
              <a:r>
                <a:rPr lang="de-DE" altLang="de-DE" sz="1000" smtClean="0"/>
                <a:t>Feuerwehr-Kreisausbildung</a:t>
              </a:r>
            </a:p>
            <a:p>
              <a:pPr>
                <a:defRPr/>
              </a:pPr>
              <a:r>
                <a:rPr lang="de-DE" altLang="de-DE" sz="1000" smtClean="0"/>
                <a:t>Rheinland-Pfalz</a:t>
              </a:r>
              <a:endParaRPr lang="de-DE" altLang="de-DE" sz="1600" smtClean="0"/>
            </a:p>
          </p:txBody>
        </p:sp>
        <p:sp>
          <p:nvSpPr>
            <p:cNvPr id="1028" name="Text Box 4"/>
            <p:cNvSpPr txBox="1">
              <a:spLocks noChangeArrowheads="1"/>
            </p:cNvSpPr>
            <p:nvPr/>
          </p:nvSpPr>
          <p:spPr bwMode="auto">
            <a:xfrm>
              <a:off x="3840" y="144"/>
              <a:ext cx="1683" cy="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defRPr/>
              </a:pPr>
              <a:r>
                <a:rPr lang="de-DE" altLang="de-DE" sz="800" dirty="0" smtClean="0"/>
                <a:t>Lehrgang: Truppführer</a:t>
              </a:r>
            </a:p>
            <a:p>
              <a:pPr algn="l">
                <a:defRPr/>
              </a:pPr>
              <a:r>
                <a:rPr lang="de-DE" altLang="de-DE" sz="800" dirty="0" smtClean="0"/>
                <a:t>Thema:       Fahrzeugkunde</a:t>
              </a:r>
            </a:p>
            <a:p>
              <a:pPr algn="l">
                <a:defRPr/>
              </a:pPr>
              <a:r>
                <a:rPr lang="de-DE" altLang="de-DE" sz="800" dirty="0" smtClean="0"/>
                <a:t>                   -Einteilung der Feuerwehrfahrzeuge /</a:t>
              </a:r>
            </a:p>
            <a:p>
              <a:pPr algn="l">
                <a:defRPr/>
              </a:pPr>
              <a:r>
                <a:rPr lang="de-DE" altLang="de-DE" sz="800" dirty="0" smtClean="0"/>
                <a:t>                    Übersicht / Einsatzbereiche / Beladung-</a:t>
              </a:r>
            </a:p>
            <a:p>
              <a:pPr algn="l">
                <a:defRPr/>
              </a:pPr>
              <a:r>
                <a:rPr lang="de-DE" altLang="de-DE" sz="800" dirty="0" smtClean="0"/>
                <a:t>Stand:        04/2021</a:t>
              </a:r>
            </a:p>
            <a:p>
              <a:pPr algn="l">
                <a:defRPr/>
              </a:pPr>
              <a:endParaRPr lang="de-DE" altLang="de-DE" sz="1000" dirty="0" smtClean="0"/>
            </a:p>
          </p:txBody>
        </p:sp>
        <p:sp>
          <p:nvSpPr>
            <p:cNvPr id="1029" name="Line 5"/>
            <p:cNvSpPr>
              <a:spLocks noChangeShapeType="1"/>
            </p:cNvSpPr>
            <p:nvPr/>
          </p:nvSpPr>
          <p:spPr bwMode="auto">
            <a:xfrm>
              <a:off x="336" y="624"/>
              <a:ext cx="504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Line 6"/>
            <p:cNvSpPr>
              <a:spLocks noChangeShapeType="1"/>
            </p:cNvSpPr>
            <p:nvPr/>
          </p:nvSpPr>
          <p:spPr bwMode="auto">
            <a:xfrm>
              <a:off x="336" y="3840"/>
              <a:ext cx="504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31" name="Picture 7" descr="Rplfarb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2" y="144"/>
              <a:ext cx="34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384" y="3888"/>
              <a:ext cx="199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defRPr/>
              </a:pPr>
              <a:r>
                <a:rPr lang="de-DE" altLang="de-DE" sz="800" b="0" dirty="0" smtClean="0"/>
                <a:t>© Feuerwehr- und Katastrophenschutzakademie Rheinland-Pfalz</a:t>
              </a:r>
            </a:p>
            <a:p>
              <a:pPr algn="l">
                <a:defRPr/>
              </a:pPr>
              <a:r>
                <a:rPr lang="de-DE" altLang="de-DE" sz="800" b="0" dirty="0" smtClean="0"/>
                <a:t>Bildquelle: LFKS</a:t>
              </a:r>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5.wmf"/><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
          <p:cNvSpPr>
            <a:spLocks noChangeArrowheads="1"/>
          </p:cNvSpPr>
          <p:nvPr/>
        </p:nvSpPr>
        <p:spPr bwMode="auto">
          <a:xfrm>
            <a:off x="1050925" y="2049463"/>
            <a:ext cx="19129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2051" name="Rectangle 12"/>
          <p:cNvSpPr>
            <a:spLocks noChangeArrowheads="1"/>
          </p:cNvSpPr>
          <p:nvPr/>
        </p:nvSpPr>
        <p:spPr bwMode="auto">
          <a:xfrm>
            <a:off x="1050925" y="2065338"/>
            <a:ext cx="17414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800">
                <a:solidFill>
                  <a:srgbClr val="000000"/>
                </a:solidFill>
              </a:rPr>
              <a:t>Lehrgang:</a:t>
            </a:r>
            <a:endParaRPr lang="de-DE" altLang="de-DE"/>
          </a:p>
        </p:txBody>
      </p:sp>
      <p:sp>
        <p:nvSpPr>
          <p:cNvPr id="2052" name="Rectangle 14"/>
          <p:cNvSpPr>
            <a:spLocks noChangeArrowheads="1"/>
          </p:cNvSpPr>
          <p:nvPr/>
        </p:nvSpPr>
        <p:spPr bwMode="auto">
          <a:xfrm>
            <a:off x="2879725" y="2065338"/>
            <a:ext cx="2036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800">
                <a:solidFill>
                  <a:srgbClr val="000000"/>
                </a:solidFill>
              </a:rPr>
              <a:t>Truppführer</a:t>
            </a:r>
            <a:endParaRPr lang="de-DE" altLang="de-DE"/>
          </a:p>
        </p:txBody>
      </p:sp>
      <p:sp>
        <p:nvSpPr>
          <p:cNvPr id="2053" name="Rectangle 17"/>
          <p:cNvSpPr>
            <a:spLocks noChangeArrowheads="1"/>
          </p:cNvSpPr>
          <p:nvPr/>
        </p:nvSpPr>
        <p:spPr bwMode="auto">
          <a:xfrm>
            <a:off x="2251075" y="3298825"/>
            <a:ext cx="31257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800">
                <a:solidFill>
                  <a:srgbClr val="0000CC"/>
                </a:solidFill>
              </a:rPr>
              <a:t>4.  </a:t>
            </a:r>
            <a:r>
              <a:rPr lang="de-DE" altLang="de-DE" sz="2800">
                <a:solidFill>
                  <a:schemeClr val="accent2"/>
                </a:solidFill>
              </a:rPr>
              <a:t>Fahrzeugkunde</a:t>
            </a:r>
            <a:endParaRPr lang="de-DE" altLang="de-DE"/>
          </a:p>
        </p:txBody>
      </p:sp>
      <p:sp>
        <p:nvSpPr>
          <p:cNvPr id="2054" name="Text Box 18"/>
          <p:cNvSpPr txBox="1">
            <a:spLocks noChangeArrowheads="1"/>
          </p:cNvSpPr>
          <p:nvPr/>
        </p:nvSpPr>
        <p:spPr bwMode="auto">
          <a:xfrm>
            <a:off x="2160588" y="3821113"/>
            <a:ext cx="4276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solidFill>
                  <a:schemeClr val="accent2"/>
                </a:solidFill>
              </a:rPr>
              <a:t>4.1 Einteilung der Feuerwehrfahrzeuge / </a:t>
            </a:r>
          </a:p>
          <a:p>
            <a:pPr algn="l"/>
            <a:r>
              <a:rPr lang="de-DE" altLang="de-DE" sz="1600">
                <a:solidFill>
                  <a:schemeClr val="accent2"/>
                </a:solidFill>
              </a:rPr>
              <a:t>      Übersicht / Einsatzbereiche / Beladung</a:t>
            </a:r>
            <a:endParaRPr lang="de-DE" altLang="de-DE"/>
          </a:p>
        </p:txBody>
      </p:sp>
      <p:sp>
        <p:nvSpPr>
          <p:cNvPr id="2055" name="Rectangle 19"/>
          <p:cNvSpPr>
            <a:spLocks noGrp="1" noChangeArrowheads="1"/>
          </p:cNvSpPr>
          <p:nvPr>
            <p:ph type="title"/>
          </p:nvPr>
        </p:nvSpPr>
        <p:spPr bwMode="auto">
          <a:xfrm>
            <a:off x="6156325" y="6237288"/>
            <a:ext cx="585788"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700" smtClean="0">
                <a:solidFill>
                  <a:schemeClr val="bg1"/>
                </a:solidFill>
                <a:latin typeface="Arial" charset="0"/>
              </a:rPr>
              <a:t>Deckblatt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987675" y="1116013"/>
            <a:ext cx="2740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Feuerlöschfahrzeuge</a:t>
            </a:r>
          </a:p>
        </p:txBody>
      </p:sp>
      <p:sp>
        <p:nvSpPr>
          <p:cNvPr id="11267" name="Text Box 4"/>
          <p:cNvSpPr txBox="1">
            <a:spLocks noChangeArrowheads="1"/>
          </p:cNvSpPr>
          <p:nvPr/>
        </p:nvSpPr>
        <p:spPr bwMode="auto">
          <a:xfrm>
            <a:off x="1239838" y="1622425"/>
            <a:ext cx="292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t>Sonderlöschfahrzeuge</a:t>
            </a:r>
            <a:endParaRPr lang="de-DE" altLang="de-DE" b="0"/>
          </a:p>
        </p:txBody>
      </p:sp>
      <p:grpSp>
        <p:nvGrpSpPr>
          <p:cNvPr id="200717" name="Group 13"/>
          <p:cNvGrpSpPr>
            <a:grpSpLocks/>
          </p:cNvGrpSpPr>
          <p:nvPr/>
        </p:nvGrpSpPr>
        <p:grpSpPr bwMode="auto">
          <a:xfrm>
            <a:off x="611188" y="4435475"/>
            <a:ext cx="7848600" cy="1368425"/>
            <a:chOff x="385" y="2704"/>
            <a:chExt cx="4944" cy="862"/>
          </a:xfrm>
        </p:grpSpPr>
        <p:sp>
          <p:nvSpPr>
            <p:cNvPr id="11277" name="AutoShape 11"/>
            <p:cNvSpPr>
              <a:spLocks noChangeArrowheads="1"/>
            </p:cNvSpPr>
            <p:nvPr/>
          </p:nvSpPr>
          <p:spPr bwMode="auto">
            <a:xfrm>
              <a:off x="385" y="2704"/>
              <a:ext cx="4944" cy="862"/>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1278" name="Text Box 12"/>
            <p:cNvSpPr txBox="1">
              <a:spLocks noChangeArrowheads="1"/>
            </p:cNvSpPr>
            <p:nvPr/>
          </p:nvSpPr>
          <p:spPr bwMode="auto">
            <a:xfrm>
              <a:off x="612" y="2840"/>
              <a:ext cx="4518" cy="520"/>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Sonderlöschfahrzeuge sind Feuerwehrfahrzeuge</a:t>
              </a:r>
            </a:p>
            <a:p>
              <a:r>
                <a:rPr lang="de-DE" altLang="de-DE" sz="1600"/>
                <a:t>mit für die Brandbekämpfung spezieller Ausrüstung mit oder ohne speziellem Löschmittel.</a:t>
              </a:r>
            </a:p>
          </p:txBody>
        </p:sp>
      </p:grpSp>
      <p:sp>
        <p:nvSpPr>
          <p:cNvPr id="200718" name="Text Box 14"/>
          <p:cNvSpPr txBox="1">
            <a:spLocks noChangeArrowheads="1"/>
          </p:cNvSpPr>
          <p:nvPr/>
        </p:nvSpPr>
        <p:spPr bwMode="auto">
          <a:xfrm>
            <a:off x="1692275" y="3573463"/>
            <a:ext cx="582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b="0"/>
              <a:t> Auf spezielle Anforderung hergestellte Fahrzeuge</a:t>
            </a:r>
          </a:p>
          <a:p>
            <a:pPr algn="l"/>
            <a:r>
              <a:rPr lang="de-DE" altLang="de-DE" b="0"/>
              <a:t>  z.B. in der chemischen Industrie (außerhalb der Norm)</a:t>
            </a:r>
          </a:p>
        </p:txBody>
      </p:sp>
      <p:sp>
        <p:nvSpPr>
          <p:cNvPr id="11270" name="Rectangle 19"/>
          <p:cNvSpPr>
            <a:spLocks noGrp="1" noChangeArrowheads="1"/>
          </p:cNvSpPr>
          <p:nvPr>
            <p:ph type="title"/>
          </p:nvPr>
        </p:nvSpPr>
        <p:spPr bwMode="auto">
          <a:xfrm>
            <a:off x="5508625" y="6308725"/>
            <a:ext cx="1377950"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Sonderlöschfahrzeuge</a:t>
            </a:r>
          </a:p>
        </p:txBody>
      </p:sp>
      <p:grpSp>
        <p:nvGrpSpPr>
          <p:cNvPr id="200726" name="Group 22"/>
          <p:cNvGrpSpPr>
            <a:grpSpLocks/>
          </p:cNvGrpSpPr>
          <p:nvPr/>
        </p:nvGrpSpPr>
        <p:grpSpPr bwMode="auto">
          <a:xfrm>
            <a:off x="1711325" y="1916113"/>
            <a:ext cx="5883275" cy="717550"/>
            <a:chOff x="1078" y="1207"/>
            <a:chExt cx="3706" cy="452"/>
          </a:xfrm>
        </p:grpSpPr>
        <p:pic>
          <p:nvPicPr>
            <p:cNvPr id="11275" name="Picture 18" descr="A02-3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0" y="1207"/>
              <a:ext cx="1224"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20"/>
            <p:cNvSpPr>
              <a:spLocks noChangeArrowheads="1"/>
            </p:cNvSpPr>
            <p:nvPr/>
          </p:nvSpPr>
          <p:spPr bwMode="auto">
            <a:xfrm>
              <a:off x="1078" y="1344"/>
              <a:ext cx="237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buFontTx/>
                <a:buChar char="•"/>
              </a:pPr>
              <a:r>
                <a:rPr lang="de-DE" altLang="de-DE"/>
                <a:t> </a:t>
              </a:r>
              <a:r>
                <a:rPr lang="de-DE" altLang="de-DE" b="0"/>
                <a:t>Löschfahrzeug für Werkfeuerwehr</a:t>
              </a:r>
            </a:p>
          </p:txBody>
        </p:sp>
      </p:grpSp>
      <p:grpSp>
        <p:nvGrpSpPr>
          <p:cNvPr id="200727" name="Group 23"/>
          <p:cNvGrpSpPr>
            <a:grpSpLocks/>
          </p:cNvGrpSpPr>
          <p:nvPr/>
        </p:nvGrpSpPr>
        <p:grpSpPr bwMode="auto">
          <a:xfrm>
            <a:off x="1724025" y="2781300"/>
            <a:ext cx="5872163" cy="711200"/>
            <a:chOff x="1086" y="1752"/>
            <a:chExt cx="3699" cy="448"/>
          </a:xfrm>
        </p:grpSpPr>
        <p:pic>
          <p:nvPicPr>
            <p:cNvPr id="1127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 y="1752"/>
              <a:ext cx="1179" cy="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4" name="Rectangle 21"/>
            <p:cNvSpPr>
              <a:spLocks noChangeArrowheads="1"/>
            </p:cNvSpPr>
            <p:nvPr/>
          </p:nvSpPr>
          <p:spPr bwMode="auto">
            <a:xfrm>
              <a:off x="1086" y="1842"/>
              <a:ext cx="23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buFontTx/>
                <a:buChar char="•"/>
              </a:pPr>
              <a:r>
                <a:rPr lang="de-DE" altLang="de-DE"/>
                <a:t> </a:t>
              </a:r>
              <a:r>
                <a:rPr lang="de-DE" altLang="de-DE" b="0"/>
                <a:t>Hilfeleistungslöschboot           HLB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0726"/>
                                        </p:tgtEl>
                                        <p:attrNameLst>
                                          <p:attrName>style.visibility</p:attrName>
                                        </p:attrNameLst>
                                      </p:cBhvr>
                                      <p:to>
                                        <p:strVal val="visible"/>
                                      </p:to>
                                    </p:set>
                                    <p:anim calcmode="lin" valueType="num">
                                      <p:cBhvr>
                                        <p:cTn id="7" dur="500" fill="hold"/>
                                        <p:tgtEl>
                                          <p:spTgt spid="200726"/>
                                        </p:tgtEl>
                                        <p:attrNameLst>
                                          <p:attrName>ppt_w</p:attrName>
                                        </p:attrNameLst>
                                      </p:cBhvr>
                                      <p:tavLst>
                                        <p:tav tm="0">
                                          <p:val>
                                            <p:fltVal val="0"/>
                                          </p:val>
                                        </p:tav>
                                        <p:tav tm="100000">
                                          <p:val>
                                            <p:strVal val="#ppt_w"/>
                                          </p:val>
                                        </p:tav>
                                      </p:tavLst>
                                    </p:anim>
                                    <p:anim calcmode="lin" valueType="num">
                                      <p:cBhvr>
                                        <p:cTn id="8" dur="500" fill="hold"/>
                                        <p:tgtEl>
                                          <p:spTgt spid="2007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00717"/>
                                        </p:tgtEl>
                                        <p:attrNameLst>
                                          <p:attrName>style.visibility</p:attrName>
                                        </p:attrNameLst>
                                      </p:cBhvr>
                                      <p:to>
                                        <p:strVal val="visible"/>
                                      </p:to>
                                    </p:set>
                                    <p:anim calcmode="lin" valueType="num">
                                      <p:cBhvr>
                                        <p:cTn id="13" dur="500" fill="hold"/>
                                        <p:tgtEl>
                                          <p:spTgt spid="200717"/>
                                        </p:tgtEl>
                                        <p:attrNameLst>
                                          <p:attrName>ppt_w</p:attrName>
                                        </p:attrNameLst>
                                      </p:cBhvr>
                                      <p:tavLst>
                                        <p:tav tm="0">
                                          <p:val>
                                            <p:fltVal val="0"/>
                                          </p:val>
                                        </p:tav>
                                        <p:tav tm="100000">
                                          <p:val>
                                            <p:strVal val="#ppt_w"/>
                                          </p:val>
                                        </p:tav>
                                      </p:tavLst>
                                    </p:anim>
                                    <p:anim calcmode="lin" valueType="num">
                                      <p:cBhvr>
                                        <p:cTn id="14" dur="500" fill="hold"/>
                                        <p:tgtEl>
                                          <p:spTgt spid="20071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00727"/>
                                        </p:tgtEl>
                                        <p:attrNameLst>
                                          <p:attrName>style.visibility</p:attrName>
                                        </p:attrNameLst>
                                      </p:cBhvr>
                                      <p:to>
                                        <p:strVal val="visible"/>
                                      </p:to>
                                    </p:set>
                                    <p:anim calcmode="lin" valueType="num">
                                      <p:cBhvr>
                                        <p:cTn id="19" dur="500" fill="hold"/>
                                        <p:tgtEl>
                                          <p:spTgt spid="200727"/>
                                        </p:tgtEl>
                                        <p:attrNameLst>
                                          <p:attrName>ppt_w</p:attrName>
                                        </p:attrNameLst>
                                      </p:cBhvr>
                                      <p:tavLst>
                                        <p:tav tm="0">
                                          <p:val>
                                            <p:fltVal val="0"/>
                                          </p:val>
                                        </p:tav>
                                        <p:tav tm="100000">
                                          <p:val>
                                            <p:strVal val="#ppt_w"/>
                                          </p:val>
                                        </p:tav>
                                      </p:tavLst>
                                    </p:anim>
                                    <p:anim calcmode="lin" valueType="num">
                                      <p:cBhvr>
                                        <p:cTn id="20" dur="500" fill="hold"/>
                                        <p:tgtEl>
                                          <p:spTgt spid="20072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0718"/>
                                        </p:tgtEl>
                                        <p:attrNameLst>
                                          <p:attrName>style.visibility</p:attrName>
                                        </p:attrNameLst>
                                      </p:cBhvr>
                                      <p:to>
                                        <p:strVal val="visible"/>
                                      </p:to>
                                    </p:set>
                                    <p:anim calcmode="lin" valueType="num">
                                      <p:cBhvr>
                                        <p:cTn id="25" dur="500" fill="hold"/>
                                        <p:tgtEl>
                                          <p:spTgt spid="200718"/>
                                        </p:tgtEl>
                                        <p:attrNameLst>
                                          <p:attrName>ppt_w</p:attrName>
                                        </p:attrNameLst>
                                      </p:cBhvr>
                                      <p:tavLst>
                                        <p:tav tm="0">
                                          <p:val>
                                            <p:fltVal val="0"/>
                                          </p:val>
                                        </p:tav>
                                        <p:tav tm="100000">
                                          <p:val>
                                            <p:strVal val="#ppt_w"/>
                                          </p:val>
                                        </p:tav>
                                      </p:tavLst>
                                    </p:anim>
                                    <p:anim calcmode="lin" valueType="num">
                                      <p:cBhvr>
                                        <p:cTn id="26" dur="500" fill="hold"/>
                                        <p:tgtEl>
                                          <p:spTgt spid="2007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3021013" y="1101725"/>
            <a:ext cx="2740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Feuerlöschfahrzeuge</a:t>
            </a:r>
          </a:p>
        </p:txBody>
      </p:sp>
      <p:sp>
        <p:nvSpPr>
          <p:cNvPr id="199687" name="Text Box 7"/>
          <p:cNvSpPr txBox="1">
            <a:spLocks noChangeArrowheads="1"/>
          </p:cNvSpPr>
          <p:nvPr/>
        </p:nvSpPr>
        <p:spPr bwMode="auto">
          <a:xfrm>
            <a:off x="6210300" y="4724400"/>
            <a:ext cx="21574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Tanklöschfahrzeuge</a:t>
            </a:r>
          </a:p>
          <a:p>
            <a:pPr algn="l"/>
            <a:r>
              <a:rPr lang="de-DE" altLang="de-DE" sz="1600" b="0"/>
              <a:t>             TLF 2000</a:t>
            </a:r>
          </a:p>
          <a:p>
            <a:pPr algn="l"/>
            <a:r>
              <a:rPr lang="de-DE" altLang="de-DE" sz="1600" b="0"/>
              <a:t>             TLF 3000</a:t>
            </a:r>
          </a:p>
          <a:p>
            <a:pPr algn="l"/>
            <a:r>
              <a:rPr lang="de-DE" altLang="de-DE" sz="1600" b="0"/>
              <a:t>             TLF 4000</a:t>
            </a:r>
            <a:endParaRPr lang="de-DE" altLang="de-DE" sz="1600"/>
          </a:p>
        </p:txBody>
      </p:sp>
      <p:sp>
        <p:nvSpPr>
          <p:cNvPr id="12292" name="Text Box 9"/>
          <p:cNvSpPr txBox="1">
            <a:spLocks noChangeArrowheads="1"/>
          </p:cNvSpPr>
          <p:nvPr/>
        </p:nvSpPr>
        <p:spPr bwMode="auto">
          <a:xfrm>
            <a:off x="628650" y="1628775"/>
            <a:ext cx="784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a:solidFill>
                  <a:schemeClr val="accent2"/>
                </a:solidFill>
              </a:rPr>
              <a:t>Löschfahrzeuge in Rheinland-Pfalz, Übersicht nach aktueller Normung</a:t>
            </a:r>
          </a:p>
          <a:p>
            <a:r>
              <a:rPr lang="de-DE" altLang="de-DE">
                <a:solidFill>
                  <a:schemeClr val="accent2"/>
                </a:solidFill>
              </a:rPr>
              <a:t>oder nach Richtlinien Rheinland-Pfalz</a:t>
            </a:r>
          </a:p>
        </p:txBody>
      </p:sp>
      <p:sp>
        <p:nvSpPr>
          <p:cNvPr id="199690" name="Text Box 10"/>
          <p:cNvSpPr txBox="1">
            <a:spLocks noChangeArrowheads="1"/>
          </p:cNvSpPr>
          <p:nvPr/>
        </p:nvSpPr>
        <p:spPr bwMode="auto">
          <a:xfrm>
            <a:off x="611188" y="2420938"/>
            <a:ext cx="28035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Tragkraftspritzenfahrzeuge</a:t>
            </a:r>
          </a:p>
          <a:p>
            <a:pPr algn="l"/>
            <a:r>
              <a:rPr lang="de-DE" altLang="de-DE" sz="1600"/>
              <a:t>	</a:t>
            </a:r>
            <a:r>
              <a:rPr lang="de-DE" altLang="de-DE" sz="1600" b="0"/>
              <a:t>TSF</a:t>
            </a:r>
          </a:p>
          <a:p>
            <a:pPr algn="l"/>
            <a:r>
              <a:rPr lang="de-DE" altLang="de-DE" sz="1600" b="0"/>
              <a:t>	TSF - W</a:t>
            </a:r>
          </a:p>
          <a:p>
            <a:pPr algn="l"/>
            <a:r>
              <a:rPr lang="de-DE" altLang="de-DE" sz="1600" b="0"/>
              <a:t>	KLF</a:t>
            </a:r>
          </a:p>
          <a:p>
            <a:pPr algn="l"/>
            <a:r>
              <a:rPr lang="de-DE" altLang="de-DE" sz="1600" b="0"/>
              <a:t>	GW - TS</a:t>
            </a:r>
            <a:endParaRPr lang="de-DE" altLang="de-DE" sz="1600"/>
          </a:p>
        </p:txBody>
      </p:sp>
      <p:sp>
        <p:nvSpPr>
          <p:cNvPr id="199691" name="Text Box 11"/>
          <p:cNvSpPr txBox="1">
            <a:spLocks noChangeArrowheads="1"/>
          </p:cNvSpPr>
          <p:nvPr/>
        </p:nvSpPr>
        <p:spPr bwMode="auto">
          <a:xfrm>
            <a:off x="3635375" y="3003550"/>
            <a:ext cx="25749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dirty="0"/>
              <a:t>Löschgruppenfahrzeuge</a:t>
            </a:r>
          </a:p>
          <a:p>
            <a:pPr algn="l"/>
            <a:r>
              <a:rPr lang="de-DE" altLang="de-DE" sz="1600" dirty="0"/>
              <a:t>	</a:t>
            </a:r>
            <a:r>
              <a:rPr lang="de-DE" altLang="de-DE" sz="1600" b="0" dirty="0"/>
              <a:t>MLF</a:t>
            </a:r>
          </a:p>
          <a:p>
            <a:pPr algn="l"/>
            <a:r>
              <a:rPr lang="de-DE" altLang="de-DE" sz="1600" b="0" dirty="0"/>
              <a:t>	</a:t>
            </a:r>
            <a:r>
              <a:rPr lang="de-DE" altLang="de-DE" sz="1600" b="0" dirty="0" smtClean="0"/>
              <a:t>(H)LF </a:t>
            </a:r>
            <a:r>
              <a:rPr lang="de-DE" altLang="de-DE" sz="1600" b="0" dirty="0"/>
              <a:t>10</a:t>
            </a:r>
          </a:p>
          <a:p>
            <a:pPr algn="l"/>
            <a:r>
              <a:rPr lang="de-DE" altLang="de-DE" sz="1600" b="0" dirty="0"/>
              <a:t>	LF-</a:t>
            </a:r>
            <a:r>
              <a:rPr lang="de-DE" altLang="de-DE" sz="1600" b="0" dirty="0" err="1"/>
              <a:t>KatS</a:t>
            </a:r>
            <a:endParaRPr lang="de-DE" altLang="de-DE" sz="1600" b="0" dirty="0"/>
          </a:p>
          <a:p>
            <a:pPr algn="l"/>
            <a:r>
              <a:rPr lang="de-DE" altLang="de-DE" sz="1600" b="0"/>
              <a:t>	</a:t>
            </a:r>
            <a:r>
              <a:rPr lang="de-DE" altLang="de-DE" sz="1600" b="0" smtClean="0"/>
              <a:t>(H)LF </a:t>
            </a:r>
            <a:r>
              <a:rPr lang="de-DE" altLang="de-DE" sz="1600" b="0" dirty="0"/>
              <a:t>20</a:t>
            </a:r>
            <a:endParaRPr lang="de-DE" altLang="de-DE" sz="1600" dirty="0"/>
          </a:p>
        </p:txBody>
      </p:sp>
      <p:sp>
        <p:nvSpPr>
          <p:cNvPr id="12295" name="Rectangle 13"/>
          <p:cNvSpPr>
            <a:spLocks noGrp="1" noChangeArrowheads="1"/>
          </p:cNvSpPr>
          <p:nvPr>
            <p:ph type="title"/>
          </p:nvPr>
        </p:nvSpPr>
        <p:spPr bwMode="auto">
          <a:xfrm>
            <a:off x="5724525" y="6308725"/>
            <a:ext cx="1809750"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Löschfahrzeuge in Rheinland-Pfalz</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9690"/>
                                        </p:tgtEl>
                                        <p:attrNameLst>
                                          <p:attrName>style.visibility</p:attrName>
                                        </p:attrNameLst>
                                      </p:cBhvr>
                                      <p:to>
                                        <p:strVal val="visible"/>
                                      </p:to>
                                    </p:set>
                                    <p:anim calcmode="lin" valueType="num">
                                      <p:cBhvr>
                                        <p:cTn id="7" dur="500" fill="hold"/>
                                        <p:tgtEl>
                                          <p:spTgt spid="199690"/>
                                        </p:tgtEl>
                                        <p:attrNameLst>
                                          <p:attrName>ppt_w</p:attrName>
                                        </p:attrNameLst>
                                      </p:cBhvr>
                                      <p:tavLst>
                                        <p:tav tm="0">
                                          <p:val>
                                            <p:fltVal val="0"/>
                                          </p:val>
                                        </p:tav>
                                        <p:tav tm="100000">
                                          <p:val>
                                            <p:strVal val="#ppt_w"/>
                                          </p:val>
                                        </p:tav>
                                      </p:tavLst>
                                    </p:anim>
                                    <p:anim calcmode="lin" valueType="num">
                                      <p:cBhvr>
                                        <p:cTn id="8" dur="500" fill="hold"/>
                                        <p:tgtEl>
                                          <p:spTgt spid="1996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9691"/>
                                        </p:tgtEl>
                                        <p:attrNameLst>
                                          <p:attrName>style.visibility</p:attrName>
                                        </p:attrNameLst>
                                      </p:cBhvr>
                                      <p:to>
                                        <p:strVal val="visible"/>
                                      </p:to>
                                    </p:set>
                                    <p:anim calcmode="lin" valueType="num">
                                      <p:cBhvr>
                                        <p:cTn id="13" dur="500" fill="hold"/>
                                        <p:tgtEl>
                                          <p:spTgt spid="199691"/>
                                        </p:tgtEl>
                                        <p:attrNameLst>
                                          <p:attrName>ppt_w</p:attrName>
                                        </p:attrNameLst>
                                      </p:cBhvr>
                                      <p:tavLst>
                                        <p:tav tm="0">
                                          <p:val>
                                            <p:fltVal val="0"/>
                                          </p:val>
                                        </p:tav>
                                        <p:tav tm="100000">
                                          <p:val>
                                            <p:strVal val="#ppt_w"/>
                                          </p:val>
                                        </p:tav>
                                      </p:tavLst>
                                    </p:anim>
                                    <p:anim calcmode="lin" valueType="num">
                                      <p:cBhvr>
                                        <p:cTn id="14" dur="500" fill="hold"/>
                                        <p:tgtEl>
                                          <p:spTgt spid="19969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9687"/>
                                        </p:tgtEl>
                                        <p:attrNameLst>
                                          <p:attrName>style.visibility</p:attrName>
                                        </p:attrNameLst>
                                      </p:cBhvr>
                                      <p:to>
                                        <p:strVal val="visible"/>
                                      </p:to>
                                    </p:set>
                                    <p:anim calcmode="lin" valueType="num">
                                      <p:cBhvr>
                                        <p:cTn id="19" dur="500" fill="hold"/>
                                        <p:tgtEl>
                                          <p:spTgt spid="199687"/>
                                        </p:tgtEl>
                                        <p:attrNameLst>
                                          <p:attrName>ppt_w</p:attrName>
                                        </p:attrNameLst>
                                      </p:cBhvr>
                                      <p:tavLst>
                                        <p:tav tm="0">
                                          <p:val>
                                            <p:fltVal val="0"/>
                                          </p:val>
                                        </p:tav>
                                        <p:tav tm="100000">
                                          <p:val>
                                            <p:strVal val="#ppt_w"/>
                                          </p:val>
                                        </p:tav>
                                      </p:tavLst>
                                    </p:anim>
                                    <p:anim calcmode="lin" valueType="num">
                                      <p:cBhvr>
                                        <p:cTn id="20" dur="500" fill="hold"/>
                                        <p:tgtEl>
                                          <p:spTgt spid="1996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p:bldP spid="199690" grpId="0"/>
      <p:bldP spid="1996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6"/>
          <p:cNvSpPr txBox="1">
            <a:spLocks noChangeArrowheads="1"/>
          </p:cNvSpPr>
          <p:nvPr/>
        </p:nvSpPr>
        <p:spPr bwMode="auto">
          <a:xfrm>
            <a:off x="2987675" y="111125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Hubrettungsfahrzeuge</a:t>
            </a:r>
          </a:p>
        </p:txBody>
      </p:sp>
      <p:grpSp>
        <p:nvGrpSpPr>
          <p:cNvPr id="198684" name="Group 28"/>
          <p:cNvGrpSpPr>
            <a:grpSpLocks/>
          </p:cNvGrpSpPr>
          <p:nvPr/>
        </p:nvGrpSpPr>
        <p:grpSpPr bwMode="auto">
          <a:xfrm>
            <a:off x="611188" y="1700213"/>
            <a:ext cx="7705725" cy="1009650"/>
            <a:chOff x="385" y="1071"/>
            <a:chExt cx="4854" cy="636"/>
          </a:xfrm>
        </p:grpSpPr>
        <p:sp>
          <p:nvSpPr>
            <p:cNvPr id="13325" name="AutoShape 4"/>
            <p:cNvSpPr>
              <a:spLocks noChangeArrowheads="1"/>
            </p:cNvSpPr>
            <p:nvPr/>
          </p:nvSpPr>
          <p:spPr bwMode="auto">
            <a:xfrm>
              <a:off x="385" y="1071"/>
              <a:ext cx="4854" cy="636"/>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3326" name="Text Box 9"/>
            <p:cNvSpPr txBox="1">
              <a:spLocks noChangeArrowheads="1"/>
            </p:cNvSpPr>
            <p:nvPr/>
          </p:nvSpPr>
          <p:spPr bwMode="auto">
            <a:xfrm>
              <a:off x="748" y="1208"/>
              <a:ext cx="378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Hubrettungsfahrzeuge sind Feuerwehrfahrzeuge </a:t>
              </a:r>
            </a:p>
            <a:p>
              <a:r>
                <a:rPr lang="de-DE" altLang="de-DE" sz="1600"/>
                <a:t>ausgerüstet mit einer Drehleiter oder einer Hubarbeitsbühne</a:t>
              </a:r>
            </a:p>
          </p:txBody>
        </p:sp>
      </p:grpSp>
      <p:grpSp>
        <p:nvGrpSpPr>
          <p:cNvPr id="198674" name="Group 18"/>
          <p:cNvGrpSpPr>
            <a:grpSpLocks/>
          </p:cNvGrpSpPr>
          <p:nvPr/>
        </p:nvGrpSpPr>
        <p:grpSpPr bwMode="auto">
          <a:xfrm>
            <a:off x="539750" y="4437063"/>
            <a:ext cx="7834313" cy="1341437"/>
            <a:chOff x="385" y="2523"/>
            <a:chExt cx="4935" cy="845"/>
          </a:xfrm>
        </p:grpSpPr>
        <p:sp>
          <p:nvSpPr>
            <p:cNvPr id="13323" name="AutoShape 3"/>
            <p:cNvSpPr>
              <a:spLocks noChangeArrowheads="1"/>
            </p:cNvSpPr>
            <p:nvPr/>
          </p:nvSpPr>
          <p:spPr bwMode="auto">
            <a:xfrm>
              <a:off x="385" y="2523"/>
              <a:ext cx="4899" cy="845"/>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3324" name="Text Box 12"/>
            <p:cNvSpPr txBox="1">
              <a:spLocks noChangeArrowheads="1"/>
            </p:cNvSpPr>
            <p:nvPr/>
          </p:nvSpPr>
          <p:spPr bwMode="auto">
            <a:xfrm>
              <a:off x="494" y="2659"/>
              <a:ext cx="482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Drehleitern sind Feuerwehrfahrzeuge mit einer ausschiebbaren Konstruktion </a:t>
              </a:r>
            </a:p>
            <a:p>
              <a:r>
                <a:rPr lang="de-DE" altLang="de-DE" sz="1600"/>
                <a:t>oder einem ausschiebbaren Aufbau in Form einer Leiter mit oder ohne</a:t>
              </a:r>
            </a:p>
            <a:p>
              <a:r>
                <a:rPr lang="de-DE" altLang="de-DE" sz="1600"/>
                <a:t> Rettungskorb. Sie sind auf dem Untergestell schwenkbar montiert.</a:t>
              </a:r>
            </a:p>
          </p:txBody>
        </p:sp>
      </p:grpSp>
      <p:grpSp>
        <p:nvGrpSpPr>
          <p:cNvPr id="198683" name="Group 27"/>
          <p:cNvGrpSpPr>
            <a:grpSpLocks/>
          </p:cNvGrpSpPr>
          <p:nvPr/>
        </p:nvGrpSpPr>
        <p:grpSpPr bwMode="auto">
          <a:xfrm>
            <a:off x="971550" y="2708275"/>
            <a:ext cx="6983413" cy="1490663"/>
            <a:chOff x="612" y="1706"/>
            <a:chExt cx="4399" cy="939"/>
          </a:xfrm>
        </p:grpSpPr>
        <p:sp>
          <p:nvSpPr>
            <p:cNvPr id="13319" name="Rectangle 8"/>
            <p:cNvSpPr>
              <a:spLocks noChangeArrowheads="1"/>
            </p:cNvSpPr>
            <p:nvPr/>
          </p:nvSpPr>
          <p:spPr bwMode="auto">
            <a:xfrm>
              <a:off x="612" y="1706"/>
              <a:ext cx="9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t>Drehleiter</a:t>
              </a:r>
              <a:r>
                <a:rPr lang="de-DE" altLang="de-DE" sz="2400" b="0"/>
                <a:t> </a:t>
              </a:r>
              <a:endParaRPr lang="de-DE" altLang="de-DE"/>
            </a:p>
          </p:txBody>
        </p:sp>
        <p:sp>
          <p:nvSpPr>
            <p:cNvPr id="13320" name="Text Box 10"/>
            <p:cNvSpPr txBox="1">
              <a:spLocks noChangeArrowheads="1"/>
            </p:cNvSpPr>
            <p:nvPr/>
          </p:nvSpPr>
          <p:spPr bwMode="auto">
            <a:xfrm>
              <a:off x="1021" y="1978"/>
              <a:ext cx="185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a:t>DLA(K) 12-9, 18-12, 23-12</a:t>
              </a:r>
            </a:p>
          </p:txBody>
        </p:sp>
        <p:pic>
          <p:nvPicPr>
            <p:cNvPr id="13321" name="Picture 20" descr="A02-5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7" y="1888"/>
              <a:ext cx="1904" cy="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24"/>
            <p:cNvSpPr txBox="1">
              <a:spLocks noChangeArrowheads="1"/>
            </p:cNvSpPr>
            <p:nvPr/>
          </p:nvSpPr>
          <p:spPr bwMode="auto">
            <a:xfrm>
              <a:off x="657" y="2432"/>
              <a:ext cx="14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b="0"/>
                <a:t>Hinweis:  A = Automatik</a:t>
              </a:r>
            </a:p>
          </p:txBody>
        </p:sp>
      </p:grpSp>
      <p:sp>
        <p:nvSpPr>
          <p:cNvPr id="13318" name="Rectangle 26"/>
          <p:cNvSpPr>
            <a:spLocks noGrp="1" noChangeArrowheads="1"/>
          </p:cNvSpPr>
          <p:nvPr>
            <p:ph type="title"/>
          </p:nvPr>
        </p:nvSpPr>
        <p:spPr bwMode="auto">
          <a:xfrm>
            <a:off x="5364163" y="6308725"/>
            <a:ext cx="1882775"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Hubrettungsfahrzeuge / Drehleiter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8684"/>
                                        </p:tgtEl>
                                        <p:attrNameLst>
                                          <p:attrName>style.visibility</p:attrName>
                                        </p:attrNameLst>
                                      </p:cBhvr>
                                      <p:to>
                                        <p:strVal val="visible"/>
                                      </p:to>
                                    </p:set>
                                    <p:anim calcmode="lin" valueType="num">
                                      <p:cBhvr>
                                        <p:cTn id="7" dur="500" fill="hold"/>
                                        <p:tgtEl>
                                          <p:spTgt spid="198684"/>
                                        </p:tgtEl>
                                        <p:attrNameLst>
                                          <p:attrName>ppt_w</p:attrName>
                                        </p:attrNameLst>
                                      </p:cBhvr>
                                      <p:tavLst>
                                        <p:tav tm="0">
                                          <p:val>
                                            <p:fltVal val="0"/>
                                          </p:val>
                                        </p:tav>
                                        <p:tav tm="100000">
                                          <p:val>
                                            <p:strVal val="#ppt_w"/>
                                          </p:val>
                                        </p:tav>
                                      </p:tavLst>
                                    </p:anim>
                                    <p:anim calcmode="lin" valueType="num">
                                      <p:cBhvr>
                                        <p:cTn id="8" dur="500" fill="hold"/>
                                        <p:tgtEl>
                                          <p:spTgt spid="1986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8683"/>
                                        </p:tgtEl>
                                        <p:attrNameLst>
                                          <p:attrName>style.visibility</p:attrName>
                                        </p:attrNameLst>
                                      </p:cBhvr>
                                      <p:to>
                                        <p:strVal val="visible"/>
                                      </p:to>
                                    </p:set>
                                    <p:anim calcmode="lin" valueType="num">
                                      <p:cBhvr>
                                        <p:cTn id="13" dur="500" fill="hold"/>
                                        <p:tgtEl>
                                          <p:spTgt spid="198683"/>
                                        </p:tgtEl>
                                        <p:attrNameLst>
                                          <p:attrName>ppt_w</p:attrName>
                                        </p:attrNameLst>
                                      </p:cBhvr>
                                      <p:tavLst>
                                        <p:tav tm="0">
                                          <p:val>
                                            <p:fltVal val="0"/>
                                          </p:val>
                                        </p:tav>
                                        <p:tav tm="100000">
                                          <p:val>
                                            <p:strVal val="#ppt_w"/>
                                          </p:val>
                                        </p:tav>
                                      </p:tavLst>
                                    </p:anim>
                                    <p:anim calcmode="lin" valueType="num">
                                      <p:cBhvr>
                                        <p:cTn id="14" dur="500" fill="hold"/>
                                        <p:tgtEl>
                                          <p:spTgt spid="19868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8674"/>
                                        </p:tgtEl>
                                        <p:attrNameLst>
                                          <p:attrName>style.visibility</p:attrName>
                                        </p:attrNameLst>
                                      </p:cBhvr>
                                      <p:to>
                                        <p:strVal val="visible"/>
                                      </p:to>
                                    </p:set>
                                    <p:anim calcmode="lin" valueType="num">
                                      <p:cBhvr>
                                        <p:cTn id="19" dur="500" fill="hold"/>
                                        <p:tgtEl>
                                          <p:spTgt spid="198674"/>
                                        </p:tgtEl>
                                        <p:attrNameLst>
                                          <p:attrName>ppt_w</p:attrName>
                                        </p:attrNameLst>
                                      </p:cBhvr>
                                      <p:tavLst>
                                        <p:tav tm="0">
                                          <p:val>
                                            <p:fltVal val="0"/>
                                          </p:val>
                                        </p:tav>
                                        <p:tav tm="100000">
                                          <p:val>
                                            <p:strVal val="#ppt_w"/>
                                          </p:val>
                                        </p:tav>
                                      </p:tavLst>
                                    </p:anim>
                                    <p:anim calcmode="lin" valueType="num">
                                      <p:cBhvr>
                                        <p:cTn id="20" dur="500" fill="hold"/>
                                        <p:tgtEl>
                                          <p:spTgt spid="1986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646" name="Group 14"/>
          <p:cNvGrpSpPr>
            <a:grpSpLocks/>
          </p:cNvGrpSpPr>
          <p:nvPr/>
        </p:nvGrpSpPr>
        <p:grpSpPr bwMode="auto">
          <a:xfrm>
            <a:off x="611188" y="2781300"/>
            <a:ext cx="7777162" cy="2447925"/>
            <a:chOff x="385" y="1752"/>
            <a:chExt cx="4899" cy="1542"/>
          </a:xfrm>
        </p:grpSpPr>
        <p:sp>
          <p:nvSpPr>
            <p:cNvPr id="14344" name="AutoShape 3"/>
            <p:cNvSpPr>
              <a:spLocks noChangeArrowheads="1"/>
            </p:cNvSpPr>
            <p:nvPr/>
          </p:nvSpPr>
          <p:spPr bwMode="auto">
            <a:xfrm>
              <a:off x="385" y="1752"/>
              <a:ext cx="4899" cy="1542"/>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4345" name="Text Box 6"/>
            <p:cNvSpPr txBox="1">
              <a:spLocks noChangeArrowheads="1"/>
            </p:cNvSpPr>
            <p:nvPr/>
          </p:nvSpPr>
          <p:spPr bwMode="auto">
            <a:xfrm>
              <a:off x="522" y="2024"/>
              <a:ext cx="4672"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Hubarbeitsbühnen sind Feuerwehrfahrzeuge mit einer ausschiebbaren Konstruktion oder einem ausschiebbaren Aufbau  mit  Rettungskorb bestehend aus einem oder mehreren starren oder  teleskopierbaren, gelenkartigen  Mechanismen oder einer Kombination dieser Möglichkeiten in Form von Auslegern und / oder Leitern. Die Hubeinrichtung darf schwenkbar  auf dem Untergestell  montiert sein.</a:t>
              </a:r>
            </a:p>
          </p:txBody>
        </p:sp>
      </p:grpSp>
      <p:grpSp>
        <p:nvGrpSpPr>
          <p:cNvPr id="197645" name="Group 13"/>
          <p:cNvGrpSpPr>
            <a:grpSpLocks/>
          </p:cNvGrpSpPr>
          <p:nvPr/>
        </p:nvGrpSpPr>
        <p:grpSpPr bwMode="auto">
          <a:xfrm>
            <a:off x="642938" y="1268413"/>
            <a:ext cx="7635875" cy="1374775"/>
            <a:chOff x="405" y="799"/>
            <a:chExt cx="4810" cy="866"/>
          </a:xfrm>
        </p:grpSpPr>
        <p:sp>
          <p:nvSpPr>
            <p:cNvPr id="14341" name="Text Box 5"/>
            <p:cNvSpPr txBox="1">
              <a:spLocks noChangeArrowheads="1"/>
            </p:cNvSpPr>
            <p:nvPr/>
          </p:nvSpPr>
          <p:spPr bwMode="auto">
            <a:xfrm>
              <a:off x="1247" y="1434"/>
              <a:ext cx="1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a:t>TGM   18-12,  23-12</a:t>
              </a:r>
            </a:p>
          </p:txBody>
        </p:sp>
        <p:sp>
          <p:nvSpPr>
            <p:cNvPr id="14342" name="Text Box 7"/>
            <p:cNvSpPr txBox="1">
              <a:spLocks noChangeArrowheads="1"/>
            </p:cNvSpPr>
            <p:nvPr/>
          </p:nvSpPr>
          <p:spPr bwMode="auto">
            <a:xfrm>
              <a:off x="405" y="890"/>
              <a:ext cx="235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t>Teleskopgelenkmastfahrzeug</a:t>
              </a:r>
            </a:p>
          </p:txBody>
        </p:sp>
        <p:pic>
          <p:nvPicPr>
            <p:cNvPr id="14343" name="Picture 8" descr="A02-4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 y="799"/>
              <a:ext cx="2380"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0" name="Rectangle 12"/>
          <p:cNvSpPr>
            <a:spLocks noGrp="1" noChangeArrowheads="1"/>
          </p:cNvSpPr>
          <p:nvPr>
            <p:ph type="title"/>
          </p:nvPr>
        </p:nvSpPr>
        <p:spPr bwMode="auto">
          <a:xfrm>
            <a:off x="5435600" y="6237288"/>
            <a:ext cx="1595438" cy="287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Teleskopgelenkmastfahrzeug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7645"/>
                                        </p:tgtEl>
                                        <p:attrNameLst>
                                          <p:attrName>style.visibility</p:attrName>
                                        </p:attrNameLst>
                                      </p:cBhvr>
                                      <p:to>
                                        <p:strVal val="visible"/>
                                      </p:to>
                                    </p:set>
                                    <p:anim calcmode="lin" valueType="num">
                                      <p:cBhvr>
                                        <p:cTn id="7" dur="500" fill="hold"/>
                                        <p:tgtEl>
                                          <p:spTgt spid="197645"/>
                                        </p:tgtEl>
                                        <p:attrNameLst>
                                          <p:attrName>ppt_w</p:attrName>
                                        </p:attrNameLst>
                                      </p:cBhvr>
                                      <p:tavLst>
                                        <p:tav tm="0">
                                          <p:val>
                                            <p:fltVal val="0"/>
                                          </p:val>
                                        </p:tav>
                                        <p:tav tm="100000">
                                          <p:val>
                                            <p:strVal val="#ppt_w"/>
                                          </p:val>
                                        </p:tav>
                                      </p:tavLst>
                                    </p:anim>
                                    <p:anim calcmode="lin" valueType="num">
                                      <p:cBhvr>
                                        <p:cTn id="8" dur="500" fill="hold"/>
                                        <p:tgtEl>
                                          <p:spTgt spid="1976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7646"/>
                                        </p:tgtEl>
                                        <p:attrNameLst>
                                          <p:attrName>style.visibility</p:attrName>
                                        </p:attrNameLst>
                                      </p:cBhvr>
                                      <p:to>
                                        <p:strVal val="visible"/>
                                      </p:to>
                                    </p:set>
                                    <p:anim calcmode="lin" valueType="num">
                                      <p:cBhvr>
                                        <p:cTn id="13" dur="500" fill="hold"/>
                                        <p:tgtEl>
                                          <p:spTgt spid="197646"/>
                                        </p:tgtEl>
                                        <p:attrNameLst>
                                          <p:attrName>ppt_w</p:attrName>
                                        </p:attrNameLst>
                                      </p:cBhvr>
                                      <p:tavLst>
                                        <p:tav tm="0">
                                          <p:val>
                                            <p:fltVal val="0"/>
                                          </p:val>
                                        </p:tav>
                                        <p:tav tm="100000">
                                          <p:val>
                                            <p:strVal val="#ppt_w"/>
                                          </p:val>
                                        </p:tav>
                                      </p:tavLst>
                                    </p:anim>
                                    <p:anim calcmode="lin" valueType="num">
                                      <p:cBhvr>
                                        <p:cTn id="14" dur="500" fill="hold"/>
                                        <p:tgtEl>
                                          <p:spTgt spid="1976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9" name="Text Box 11"/>
          <p:cNvSpPr txBox="1">
            <a:spLocks noChangeArrowheads="1"/>
          </p:cNvSpPr>
          <p:nvPr/>
        </p:nvSpPr>
        <p:spPr bwMode="auto">
          <a:xfrm>
            <a:off x="5580063" y="4365625"/>
            <a:ext cx="1704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Nennausladung</a:t>
            </a:r>
            <a:endParaRPr lang="de-DE" altLang="de-DE"/>
          </a:p>
        </p:txBody>
      </p:sp>
      <p:sp>
        <p:nvSpPr>
          <p:cNvPr id="15363" name="Line 18"/>
          <p:cNvSpPr>
            <a:spLocks noChangeShapeType="1"/>
          </p:cNvSpPr>
          <p:nvPr/>
        </p:nvSpPr>
        <p:spPr bwMode="auto">
          <a:xfrm>
            <a:off x="5768975" y="2181225"/>
            <a:ext cx="0" cy="1293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64" name="Line 19"/>
          <p:cNvSpPr>
            <a:spLocks noChangeShapeType="1"/>
          </p:cNvSpPr>
          <p:nvPr/>
        </p:nvSpPr>
        <p:spPr bwMode="auto">
          <a:xfrm>
            <a:off x="6234113" y="2243138"/>
            <a:ext cx="0" cy="17256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65" name="Line 20"/>
          <p:cNvSpPr>
            <a:spLocks noChangeShapeType="1"/>
          </p:cNvSpPr>
          <p:nvPr/>
        </p:nvSpPr>
        <p:spPr bwMode="auto">
          <a:xfrm>
            <a:off x="6832600" y="2243138"/>
            <a:ext cx="0" cy="2155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6629" name="Text Box 21"/>
          <p:cNvSpPr txBox="1">
            <a:spLocks noChangeArrowheads="1"/>
          </p:cNvSpPr>
          <p:nvPr/>
        </p:nvSpPr>
        <p:spPr bwMode="auto">
          <a:xfrm>
            <a:off x="4494213" y="1700213"/>
            <a:ext cx="2709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3200"/>
              <a:t>DLA(K) 23/12</a:t>
            </a:r>
          </a:p>
        </p:txBody>
      </p:sp>
      <p:sp>
        <p:nvSpPr>
          <p:cNvPr id="15367" name="Text Box 22"/>
          <p:cNvSpPr txBox="1">
            <a:spLocks noChangeArrowheads="1"/>
          </p:cNvSpPr>
          <p:nvPr/>
        </p:nvSpPr>
        <p:spPr bwMode="auto">
          <a:xfrm>
            <a:off x="2351088" y="1104900"/>
            <a:ext cx="4332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Normbezeichnung einer Drehleiter</a:t>
            </a:r>
          </a:p>
        </p:txBody>
      </p:sp>
      <p:sp>
        <p:nvSpPr>
          <p:cNvPr id="15368" name="Rectangle 35"/>
          <p:cNvSpPr>
            <a:spLocks noGrp="1" noChangeArrowheads="1"/>
          </p:cNvSpPr>
          <p:nvPr>
            <p:ph type="title"/>
          </p:nvPr>
        </p:nvSpPr>
        <p:spPr bwMode="auto">
          <a:xfrm>
            <a:off x="5435600" y="6308725"/>
            <a:ext cx="1665288" cy="287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Normbezeichnung einer DLA(K)</a:t>
            </a:r>
          </a:p>
        </p:txBody>
      </p:sp>
      <p:grpSp>
        <p:nvGrpSpPr>
          <p:cNvPr id="196651" name="Group 43"/>
          <p:cNvGrpSpPr>
            <a:grpSpLocks/>
          </p:cNvGrpSpPr>
          <p:nvPr/>
        </p:nvGrpSpPr>
        <p:grpSpPr bwMode="auto">
          <a:xfrm>
            <a:off x="1116013" y="2181225"/>
            <a:ext cx="4489450" cy="3695700"/>
            <a:chOff x="703" y="1374"/>
            <a:chExt cx="2828" cy="2328"/>
          </a:xfrm>
        </p:grpSpPr>
        <p:pic>
          <p:nvPicPr>
            <p:cNvPr id="15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 y="1413"/>
              <a:ext cx="2204" cy="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3" name="Line 6"/>
            <p:cNvSpPr>
              <a:spLocks noChangeShapeType="1"/>
            </p:cNvSpPr>
            <p:nvPr/>
          </p:nvSpPr>
          <p:spPr bwMode="auto">
            <a:xfrm flipV="1">
              <a:off x="703" y="3657"/>
              <a:ext cx="2767" cy="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74" name="Line 17"/>
            <p:cNvSpPr>
              <a:spLocks noChangeShapeType="1"/>
            </p:cNvSpPr>
            <p:nvPr/>
          </p:nvSpPr>
          <p:spPr bwMode="auto">
            <a:xfrm>
              <a:off x="3341" y="1374"/>
              <a:ext cx="0" cy="5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75" name="AutoShape 7"/>
            <p:cNvSpPr>
              <a:spLocks noChangeArrowheads="1"/>
            </p:cNvSpPr>
            <p:nvPr/>
          </p:nvSpPr>
          <p:spPr bwMode="auto">
            <a:xfrm>
              <a:off x="913" y="1529"/>
              <a:ext cx="83" cy="2135"/>
            </a:xfrm>
            <a:prstGeom prst="upDownArrow">
              <a:avLst>
                <a:gd name="adj1" fmla="val 50000"/>
                <a:gd name="adj2" fmla="val 514458"/>
              </a:avLst>
            </a:prstGeom>
            <a:solidFill>
              <a:srgbClr val="FF01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grpSp>
          <p:nvGrpSpPr>
            <p:cNvPr id="15376" name="Group 41"/>
            <p:cNvGrpSpPr>
              <a:grpSpLocks/>
            </p:cNvGrpSpPr>
            <p:nvPr/>
          </p:nvGrpSpPr>
          <p:grpSpPr bwMode="auto">
            <a:xfrm>
              <a:off x="954" y="2499"/>
              <a:ext cx="899" cy="1113"/>
              <a:chOff x="954" y="2499"/>
              <a:chExt cx="899" cy="1113"/>
            </a:xfrm>
          </p:grpSpPr>
          <p:sp>
            <p:nvSpPr>
              <p:cNvPr id="15388" name="AutoShape 8"/>
              <p:cNvSpPr>
                <a:spLocks noChangeArrowheads="1"/>
              </p:cNvSpPr>
              <p:nvPr/>
            </p:nvSpPr>
            <p:spPr bwMode="auto">
              <a:xfrm>
                <a:off x="954" y="3521"/>
                <a:ext cx="883" cy="91"/>
              </a:xfrm>
              <a:prstGeom prst="leftRightArrow">
                <a:avLst>
                  <a:gd name="adj1" fmla="val 50000"/>
                  <a:gd name="adj2" fmla="val 194066"/>
                </a:avLst>
              </a:prstGeom>
              <a:solidFill>
                <a:srgbClr val="FF01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5389" name="Text Box 9"/>
              <p:cNvSpPr txBox="1">
                <a:spLocks noChangeArrowheads="1"/>
              </p:cNvSpPr>
              <p:nvPr/>
            </p:nvSpPr>
            <p:spPr bwMode="auto">
              <a:xfrm>
                <a:off x="973" y="2499"/>
                <a:ext cx="6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23 Meter</a:t>
                </a:r>
                <a:endParaRPr lang="de-DE" altLang="de-DE"/>
              </a:p>
            </p:txBody>
          </p:sp>
          <p:sp>
            <p:nvSpPr>
              <p:cNvPr id="15390" name="Text Box 10"/>
              <p:cNvSpPr txBox="1">
                <a:spLocks noChangeArrowheads="1"/>
              </p:cNvSpPr>
              <p:nvPr/>
            </p:nvSpPr>
            <p:spPr bwMode="auto">
              <a:xfrm>
                <a:off x="1066" y="3339"/>
                <a:ext cx="78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12 Meter</a:t>
                </a:r>
                <a:endParaRPr lang="de-DE" altLang="de-DE"/>
              </a:p>
            </p:txBody>
          </p:sp>
        </p:grpSp>
        <p:sp>
          <p:nvSpPr>
            <p:cNvPr id="15377" name="Text Box 15"/>
            <p:cNvSpPr txBox="1">
              <a:spLocks noChangeArrowheads="1"/>
            </p:cNvSpPr>
            <p:nvPr/>
          </p:nvSpPr>
          <p:spPr bwMode="auto">
            <a:xfrm>
              <a:off x="2560" y="1684"/>
              <a:ext cx="7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Drehleiter</a:t>
              </a:r>
              <a:endParaRPr lang="de-DE" altLang="de-DE"/>
            </a:p>
          </p:txBody>
        </p:sp>
        <p:sp>
          <p:nvSpPr>
            <p:cNvPr id="15378" name="Line 16"/>
            <p:cNvSpPr>
              <a:spLocks noChangeShapeType="1"/>
            </p:cNvSpPr>
            <p:nvPr/>
          </p:nvSpPr>
          <p:spPr bwMode="auto">
            <a:xfrm>
              <a:off x="3089" y="1413"/>
              <a:ext cx="0" cy="2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79" name="Rectangle 25"/>
            <p:cNvSpPr>
              <a:spLocks noChangeArrowheads="1"/>
            </p:cNvSpPr>
            <p:nvPr/>
          </p:nvSpPr>
          <p:spPr bwMode="auto">
            <a:xfrm>
              <a:off x="2925" y="3249"/>
              <a:ext cx="91" cy="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5380" name="Rectangle 26"/>
            <p:cNvSpPr>
              <a:spLocks noChangeArrowheads="1"/>
            </p:cNvSpPr>
            <p:nvPr/>
          </p:nvSpPr>
          <p:spPr bwMode="auto">
            <a:xfrm>
              <a:off x="3016" y="3158"/>
              <a:ext cx="91" cy="27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5381" name="AutoShape 27"/>
            <p:cNvSpPr>
              <a:spLocks noChangeArrowheads="1"/>
            </p:cNvSpPr>
            <p:nvPr/>
          </p:nvSpPr>
          <p:spPr bwMode="auto">
            <a:xfrm rot="10800000">
              <a:off x="2971" y="3612"/>
              <a:ext cx="227" cy="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2 w 21600"/>
                <a:gd name="T13" fmla="*/ 4320 h 21600"/>
                <a:gd name="T14" fmla="*/ 17128 w 21600"/>
                <a:gd name="T15" fmla="*/ 1728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82" name="Rectangle 28"/>
            <p:cNvSpPr>
              <a:spLocks noChangeArrowheads="1"/>
            </p:cNvSpPr>
            <p:nvPr/>
          </p:nvSpPr>
          <p:spPr bwMode="auto">
            <a:xfrm>
              <a:off x="3061" y="3430"/>
              <a:ext cx="46" cy="18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5383" name="Rectangle 29"/>
            <p:cNvSpPr>
              <a:spLocks noChangeArrowheads="1"/>
            </p:cNvSpPr>
            <p:nvPr/>
          </p:nvSpPr>
          <p:spPr bwMode="auto">
            <a:xfrm>
              <a:off x="1927" y="3249"/>
              <a:ext cx="91" cy="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5384" name="Rectangle 32"/>
            <p:cNvSpPr>
              <a:spLocks noChangeArrowheads="1"/>
            </p:cNvSpPr>
            <p:nvPr/>
          </p:nvSpPr>
          <p:spPr bwMode="auto">
            <a:xfrm>
              <a:off x="1837" y="3203"/>
              <a:ext cx="9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5385" name="AutoShape 33"/>
            <p:cNvSpPr>
              <a:spLocks noChangeArrowheads="1"/>
            </p:cNvSpPr>
            <p:nvPr/>
          </p:nvSpPr>
          <p:spPr bwMode="auto">
            <a:xfrm rot="10800000">
              <a:off x="1791" y="3612"/>
              <a:ext cx="227" cy="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2 w 21600"/>
                <a:gd name="T13" fmla="*/ 4320 h 21600"/>
                <a:gd name="T14" fmla="*/ 17128 w 21600"/>
                <a:gd name="T15" fmla="*/ 1728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86" name="Rectangle 34"/>
            <p:cNvSpPr>
              <a:spLocks noChangeArrowheads="1"/>
            </p:cNvSpPr>
            <p:nvPr/>
          </p:nvSpPr>
          <p:spPr bwMode="auto">
            <a:xfrm>
              <a:off x="1882" y="3430"/>
              <a:ext cx="45" cy="18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5387" name="Text Box 14"/>
            <p:cNvSpPr txBox="1">
              <a:spLocks noChangeArrowheads="1"/>
            </p:cNvSpPr>
            <p:nvPr/>
          </p:nvSpPr>
          <p:spPr bwMode="auto">
            <a:xfrm>
              <a:off x="2789" y="1933"/>
              <a:ext cx="74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Automatik</a:t>
              </a:r>
              <a:endParaRPr lang="de-DE" altLang="de-DE"/>
            </a:p>
          </p:txBody>
        </p:sp>
      </p:grpSp>
      <p:sp>
        <p:nvSpPr>
          <p:cNvPr id="196621" name="Text Box 13"/>
          <p:cNvSpPr txBox="1">
            <a:spLocks noChangeArrowheads="1"/>
          </p:cNvSpPr>
          <p:nvPr/>
        </p:nvSpPr>
        <p:spPr bwMode="auto">
          <a:xfrm>
            <a:off x="4643438" y="3500438"/>
            <a:ext cx="1503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Rettungskorb</a:t>
            </a:r>
            <a:endParaRPr lang="de-DE" altLang="de-DE"/>
          </a:p>
        </p:txBody>
      </p:sp>
      <p:sp>
        <p:nvSpPr>
          <p:cNvPr id="196620" name="Text Box 12"/>
          <p:cNvSpPr txBox="1">
            <a:spLocks noChangeArrowheads="1"/>
          </p:cNvSpPr>
          <p:nvPr/>
        </p:nvSpPr>
        <p:spPr bwMode="auto">
          <a:xfrm>
            <a:off x="4762500" y="3968750"/>
            <a:ext cx="1987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Nennrettungshöhe</a:t>
            </a:r>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6629"/>
                                        </p:tgtEl>
                                        <p:attrNameLst>
                                          <p:attrName>style.visibility</p:attrName>
                                        </p:attrNameLst>
                                      </p:cBhvr>
                                      <p:to>
                                        <p:strVal val="visible"/>
                                      </p:to>
                                    </p:set>
                                    <p:anim calcmode="lin" valueType="num">
                                      <p:cBhvr>
                                        <p:cTn id="7" dur="500" fill="hold"/>
                                        <p:tgtEl>
                                          <p:spTgt spid="196629"/>
                                        </p:tgtEl>
                                        <p:attrNameLst>
                                          <p:attrName>ppt_w</p:attrName>
                                        </p:attrNameLst>
                                      </p:cBhvr>
                                      <p:tavLst>
                                        <p:tav tm="0">
                                          <p:val>
                                            <p:fltVal val="0"/>
                                          </p:val>
                                        </p:tav>
                                        <p:tav tm="100000">
                                          <p:val>
                                            <p:strVal val="#ppt_w"/>
                                          </p:val>
                                        </p:tav>
                                      </p:tavLst>
                                    </p:anim>
                                    <p:anim calcmode="lin" valueType="num">
                                      <p:cBhvr>
                                        <p:cTn id="8" dur="500" fill="hold"/>
                                        <p:tgtEl>
                                          <p:spTgt spid="19662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6651"/>
                                        </p:tgtEl>
                                        <p:attrNameLst>
                                          <p:attrName>style.visibility</p:attrName>
                                        </p:attrNameLst>
                                      </p:cBhvr>
                                      <p:to>
                                        <p:strVal val="visible"/>
                                      </p:to>
                                    </p:set>
                                    <p:anim calcmode="lin" valueType="num">
                                      <p:cBhvr>
                                        <p:cTn id="13" dur="500" fill="hold"/>
                                        <p:tgtEl>
                                          <p:spTgt spid="196651"/>
                                        </p:tgtEl>
                                        <p:attrNameLst>
                                          <p:attrName>ppt_w</p:attrName>
                                        </p:attrNameLst>
                                      </p:cBhvr>
                                      <p:tavLst>
                                        <p:tav tm="0">
                                          <p:val>
                                            <p:fltVal val="0"/>
                                          </p:val>
                                        </p:tav>
                                        <p:tav tm="100000">
                                          <p:val>
                                            <p:strVal val="#ppt_w"/>
                                          </p:val>
                                        </p:tav>
                                      </p:tavLst>
                                    </p:anim>
                                    <p:anim calcmode="lin" valueType="num">
                                      <p:cBhvr>
                                        <p:cTn id="14" dur="500" fill="hold"/>
                                        <p:tgtEl>
                                          <p:spTgt spid="19665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6621"/>
                                        </p:tgtEl>
                                        <p:attrNameLst>
                                          <p:attrName>style.visibility</p:attrName>
                                        </p:attrNameLst>
                                      </p:cBhvr>
                                      <p:to>
                                        <p:strVal val="visible"/>
                                      </p:to>
                                    </p:set>
                                    <p:anim calcmode="lin" valueType="num">
                                      <p:cBhvr>
                                        <p:cTn id="19" dur="500" fill="hold"/>
                                        <p:tgtEl>
                                          <p:spTgt spid="196621"/>
                                        </p:tgtEl>
                                        <p:attrNameLst>
                                          <p:attrName>ppt_w</p:attrName>
                                        </p:attrNameLst>
                                      </p:cBhvr>
                                      <p:tavLst>
                                        <p:tav tm="0">
                                          <p:val>
                                            <p:fltVal val="0"/>
                                          </p:val>
                                        </p:tav>
                                        <p:tav tm="100000">
                                          <p:val>
                                            <p:strVal val="#ppt_w"/>
                                          </p:val>
                                        </p:tav>
                                      </p:tavLst>
                                    </p:anim>
                                    <p:anim calcmode="lin" valueType="num">
                                      <p:cBhvr>
                                        <p:cTn id="20" dur="500" fill="hold"/>
                                        <p:tgtEl>
                                          <p:spTgt spid="19662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6620"/>
                                        </p:tgtEl>
                                        <p:attrNameLst>
                                          <p:attrName>style.visibility</p:attrName>
                                        </p:attrNameLst>
                                      </p:cBhvr>
                                      <p:to>
                                        <p:strVal val="visible"/>
                                      </p:to>
                                    </p:set>
                                    <p:anim calcmode="lin" valueType="num">
                                      <p:cBhvr>
                                        <p:cTn id="25" dur="500" fill="hold"/>
                                        <p:tgtEl>
                                          <p:spTgt spid="196620"/>
                                        </p:tgtEl>
                                        <p:attrNameLst>
                                          <p:attrName>ppt_w</p:attrName>
                                        </p:attrNameLst>
                                      </p:cBhvr>
                                      <p:tavLst>
                                        <p:tav tm="0">
                                          <p:val>
                                            <p:fltVal val="0"/>
                                          </p:val>
                                        </p:tav>
                                        <p:tav tm="100000">
                                          <p:val>
                                            <p:strVal val="#ppt_w"/>
                                          </p:val>
                                        </p:tav>
                                      </p:tavLst>
                                    </p:anim>
                                    <p:anim calcmode="lin" valueType="num">
                                      <p:cBhvr>
                                        <p:cTn id="26" dur="500" fill="hold"/>
                                        <p:tgtEl>
                                          <p:spTgt spid="19662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96619"/>
                                        </p:tgtEl>
                                        <p:attrNameLst>
                                          <p:attrName>style.visibility</p:attrName>
                                        </p:attrNameLst>
                                      </p:cBhvr>
                                      <p:to>
                                        <p:strVal val="visible"/>
                                      </p:to>
                                    </p:set>
                                    <p:anim calcmode="lin" valueType="num">
                                      <p:cBhvr>
                                        <p:cTn id="31" dur="500" fill="hold"/>
                                        <p:tgtEl>
                                          <p:spTgt spid="196619"/>
                                        </p:tgtEl>
                                        <p:attrNameLst>
                                          <p:attrName>ppt_w</p:attrName>
                                        </p:attrNameLst>
                                      </p:cBhvr>
                                      <p:tavLst>
                                        <p:tav tm="0">
                                          <p:val>
                                            <p:fltVal val="0"/>
                                          </p:val>
                                        </p:tav>
                                        <p:tav tm="100000">
                                          <p:val>
                                            <p:strVal val="#ppt_w"/>
                                          </p:val>
                                        </p:tav>
                                      </p:tavLst>
                                    </p:anim>
                                    <p:anim calcmode="lin" valueType="num">
                                      <p:cBhvr>
                                        <p:cTn id="32" dur="500" fill="hold"/>
                                        <p:tgtEl>
                                          <p:spTgt spid="1966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9" grpId="0"/>
      <p:bldP spid="196629" grpId="0"/>
      <p:bldP spid="196621" grpId="0"/>
      <p:bldP spid="1966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1430338" y="1106488"/>
            <a:ext cx="623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2000">
                <a:solidFill>
                  <a:schemeClr val="accent2"/>
                </a:solidFill>
              </a:rPr>
              <a:t>Einsatzmöglichkeiten von Hubrettungsfahrzeugen</a:t>
            </a:r>
          </a:p>
        </p:txBody>
      </p:sp>
      <p:sp>
        <p:nvSpPr>
          <p:cNvPr id="208904" name="Text Box 8"/>
          <p:cNvSpPr txBox="1">
            <a:spLocks noChangeArrowheads="1"/>
          </p:cNvSpPr>
          <p:nvPr/>
        </p:nvSpPr>
        <p:spPr bwMode="auto">
          <a:xfrm>
            <a:off x="1476375" y="1700213"/>
            <a:ext cx="6457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b="0"/>
              <a:t> zur Rettung von Menschen aus Notlagen</a:t>
            </a:r>
          </a:p>
          <a:p>
            <a:pPr algn="l">
              <a:buFontTx/>
              <a:buChar char="-"/>
            </a:pPr>
            <a:r>
              <a:rPr lang="de-DE" altLang="de-DE" b="0"/>
              <a:t> zur Durchführung technischer Hilfeleistungen und zur Brand-</a:t>
            </a:r>
          </a:p>
          <a:p>
            <a:pPr algn="l"/>
            <a:r>
              <a:rPr lang="de-DE" altLang="de-DE" b="0"/>
              <a:t>  bekämpfung.</a:t>
            </a:r>
          </a:p>
        </p:txBody>
      </p:sp>
      <p:sp>
        <p:nvSpPr>
          <p:cNvPr id="208905" name="Text Box 9"/>
          <p:cNvSpPr txBox="1">
            <a:spLocks noChangeArrowheads="1"/>
          </p:cNvSpPr>
          <p:nvPr/>
        </p:nvSpPr>
        <p:spPr bwMode="auto">
          <a:xfrm>
            <a:off x="1258888" y="3068638"/>
            <a:ext cx="6840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Wesentliche Teile der feuerwehrtechnischen Beladung</a:t>
            </a:r>
          </a:p>
        </p:txBody>
      </p:sp>
      <p:sp>
        <p:nvSpPr>
          <p:cNvPr id="208906" name="Text Box 10"/>
          <p:cNvSpPr txBox="1">
            <a:spLocks noChangeArrowheads="1"/>
          </p:cNvSpPr>
          <p:nvPr/>
        </p:nvSpPr>
        <p:spPr bwMode="auto">
          <a:xfrm>
            <a:off x="755650" y="3573463"/>
            <a:ext cx="2768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Schläuche, Armaturen und</a:t>
            </a:r>
          </a:p>
          <a:p>
            <a:r>
              <a:rPr lang="de-DE" altLang="de-DE" sz="1600"/>
              <a:t>Zubehör:</a:t>
            </a:r>
            <a:endParaRPr lang="de-DE" altLang="de-DE" sz="1600" b="0"/>
          </a:p>
          <a:p>
            <a:pPr>
              <a:buClr>
                <a:schemeClr val="tx1"/>
              </a:buClr>
              <a:buSzPts val="1600"/>
              <a:buFont typeface="Wingdings" pitchFamily="2" charset="2"/>
              <a:buNone/>
            </a:pPr>
            <a:r>
              <a:rPr lang="de-DE" altLang="de-DE" sz="1600" b="0"/>
              <a:t>  Druckschläuche B u. C</a:t>
            </a:r>
          </a:p>
          <a:p>
            <a:pPr>
              <a:buClr>
                <a:schemeClr val="tx1"/>
              </a:buClr>
              <a:buSzPts val="1600"/>
              <a:buFont typeface="Wingdings" pitchFamily="2" charset="2"/>
              <a:buNone/>
            </a:pPr>
            <a:r>
              <a:rPr lang="de-DE" altLang="de-DE" sz="1600" b="0"/>
              <a:t> allerlei Armaturen u.a.</a:t>
            </a:r>
            <a:endParaRPr lang="de-DE" altLang="de-DE"/>
          </a:p>
        </p:txBody>
      </p:sp>
      <p:sp>
        <p:nvSpPr>
          <p:cNvPr id="208907" name="Text Box 11"/>
          <p:cNvSpPr txBox="1">
            <a:spLocks noChangeArrowheads="1"/>
          </p:cNvSpPr>
          <p:nvPr/>
        </p:nvSpPr>
        <p:spPr bwMode="auto">
          <a:xfrm>
            <a:off x="4867275" y="3573463"/>
            <a:ext cx="30432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Beleuchtungs-, Signalgerät:</a:t>
            </a:r>
            <a:endParaRPr lang="de-DE" altLang="de-DE" sz="1600" b="0"/>
          </a:p>
          <a:p>
            <a:pPr>
              <a:buClr>
                <a:schemeClr val="tx1"/>
              </a:buClr>
              <a:buSzPts val="1600"/>
              <a:buFont typeface="Wingdings" pitchFamily="2" charset="2"/>
              <a:buNone/>
            </a:pPr>
            <a:r>
              <a:rPr lang="de-DE" altLang="de-DE" sz="1600" b="0"/>
              <a:t> Handscheinwerfer</a:t>
            </a:r>
          </a:p>
          <a:p>
            <a:pPr>
              <a:buClr>
                <a:schemeClr val="tx1"/>
              </a:buClr>
              <a:buSzPts val="1600"/>
              <a:buFont typeface="Wingdings" pitchFamily="2" charset="2"/>
              <a:buNone/>
            </a:pPr>
            <a:r>
              <a:rPr lang="de-DE" altLang="de-DE" sz="1600" b="0"/>
              <a:t> Warndreieck, Warnflaggen u.a.</a:t>
            </a:r>
            <a:endParaRPr lang="de-DE" altLang="de-DE"/>
          </a:p>
        </p:txBody>
      </p:sp>
      <p:sp>
        <p:nvSpPr>
          <p:cNvPr id="208908" name="Text Box 12"/>
          <p:cNvSpPr txBox="1">
            <a:spLocks noChangeArrowheads="1"/>
          </p:cNvSpPr>
          <p:nvPr/>
        </p:nvSpPr>
        <p:spPr bwMode="auto">
          <a:xfrm>
            <a:off x="5299075" y="4797425"/>
            <a:ext cx="2152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Arbeitsgerät:</a:t>
            </a:r>
            <a:endParaRPr lang="de-DE" altLang="de-DE" sz="1600" b="0"/>
          </a:p>
          <a:p>
            <a:pPr>
              <a:buClr>
                <a:schemeClr val="tx1"/>
              </a:buClr>
              <a:buSzPts val="1600"/>
              <a:buFont typeface="Wingdings" pitchFamily="2" charset="2"/>
              <a:buNone/>
            </a:pPr>
            <a:r>
              <a:rPr lang="de-DE" altLang="de-DE" sz="1600" b="0"/>
              <a:t> Motorkettensäge u.a.</a:t>
            </a:r>
            <a:endParaRPr lang="de-DE" altLang="de-DE"/>
          </a:p>
        </p:txBody>
      </p:sp>
      <p:sp>
        <p:nvSpPr>
          <p:cNvPr id="208909" name="Text Box 13"/>
          <p:cNvSpPr txBox="1">
            <a:spLocks noChangeArrowheads="1"/>
          </p:cNvSpPr>
          <p:nvPr/>
        </p:nvSpPr>
        <p:spPr bwMode="auto">
          <a:xfrm>
            <a:off x="690563" y="4797425"/>
            <a:ext cx="31432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Handwerkszeug:</a:t>
            </a:r>
            <a:endParaRPr lang="de-DE" altLang="de-DE" sz="1600" b="0"/>
          </a:p>
          <a:p>
            <a:pPr>
              <a:buClr>
                <a:schemeClr val="tx1"/>
              </a:buClr>
              <a:buSzPts val="1600"/>
              <a:buFont typeface="Wingdings" pitchFamily="2" charset="2"/>
              <a:buNone/>
            </a:pPr>
            <a:r>
              <a:rPr lang="de-DE" altLang="de-DE" sz="1600" b="0"/>
              <a:t> Werkzeugkasten</a:t>
            </a:r>
          </a:p>
          <a:p>
            <a:pPr>
              <a:buClr>
                <a:schemeClr val="tx1"/>
              </a:buClr>
              <a:buSzPts val="1600"/>
              <a:buFont typeface="Wingdings" pitchFamily="2" charset="2"/>
              <a:buNone/>
            </a:pPr>
            <a:r>
              <a:rPr lang="de-DE" altLang="de-DE" sz="1600" b="0"/>
              <a:t> Holzaxt, Bügelsäge, Spaten u.a.</a:t>
            </a:r>
            <a:endParaRPr lang="de-DE" altLang="de-DE"/>
          </a:p>
        </p:txBody>
      </p:sp>
      <p:sp>
        <p:nvSpPr>
          <p:cNvPr id="16393" name="Rectangle 16"/>
          <p:cNvSpPr>
            <a:spLocks noGrp="1" noChangeArrowheads="1"/>
          </p:cNvSpPr>
          <p:nvPr>
            <p:ph type="title"/>
          </p:nvPr>
        </p:nvSpPr>
        <p:spPr bwMode="auto">
          <a:xfrm>
            <a:off x="4427538" y="6237288"/>
            <a:ext cx="3033712"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Einsatzmöglichkeiten von Hubrettungsfahrzeugen/ Beladung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8904"/>
                                        </p:tgtEl>
                                        <p:attrNameLst>
                                          <p:attrName>style.visibility</p:attrName>
                                        </p:attrNameLst>
                                      </p:cBhvr>
                                      <p:to>
                                        <p:strVal val="visible"/>
                                      </p:to>
                                    </p:set>
                                    <p:anim calcmode="lin" valueType="num">
                                      <p:cBhvr>
                                        <p:cTn id="7" dur="500" fill="hold"/>
                                        <p:tgtEl>
                                          <p:spTgt spid="208904"/>
                                        </p:tgtEl>
                                        <p:attrNameLst>
                                          <p:attrName>ppt_w</p:attrName>
                                        </p:attrNameLst>
                                      </p:cBhvr>
                                      <p:tavLst>
                                        <p:tav tm="0">
                                          <p:val>
                                            <p:fltVal val="0"/>
                                          </p:val>
                                        </p:tav>
                                        <p:tav tm="100000">
                                          <p:val>
                                            <p:strVal val="#ppt_w"/>
                                          </p:val>
                                        </p:tav>
                                      </p:tavLst>
                                    </p:anim>
                                    <p:anim calcmode="lin" valueType="num">
                                      <p:cBhvr>
                                        <p:cTn id="8" dur="500" fill="hold"/>
                                        <p:tgtEl>
                                          <p:spTgt spid="20890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8905"/>
                                        </p:tgtEl>
                                        <p:attrNameLst>
                                          <p:attrName>style.visibility</p:attrName>
                                        </p:attrNameLst>
                                      </p:cBhvr>
                                      <p:to>
                                        <p:strVal val="visible"/>
                                      </p:to>
                                    </p:set>
                                    <p:anim calcmode="lin" valueType="num">
                                      <p:cBhvr>
                                        <p:cTn id="13" dur="500" fill="hold"/>
                                        <p:tgtEl>
                                          <p:spTgt spid="208905"/>
                                        </p:tgtEl>
                                        <p:attrNameLst>
                                          <p:attrName>ppt_w</p:attrName>
                                        </p:attrNameLst>
                                      </p:cBhvr>
                                      <p:tavLst>
                                        <p:tav tm="0">
                                          <p:val>
                                            <p:fltVal val="0"/>
                                          </p:val>
                                        </p:tav>
                                        <p:tav tm="100000">
                                          <p:val>
                                            <p:strVal val="#ppt_w"/>
                                          </p:val>
                                        </p:tav>
                                      </p:tavLst>
                                    </p:anim>
                                    <p:anim calcmode="lin" valueType="num">
                                      <p:cBhvr>
                                        <p:cTn id="14" dur="500" fill="hold"/>
                                        <p:tgtEl>
                                          <p:spTgt spid="20890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8906"/>
                                        </p:tgtEl>
                                        <p:attrNameLst>
                                          <p:attrName>style.visibility</p:attrName>
                                        </p:attrNameLst>
                                      </p:cBhvr>
                                      <p:to>
                                        <p:strVal val="visible"/>
                                      </p:to>
                                    </p:set>
                                    <p:anim calcmode="lin" valueType="num">
                                      <p:cBhvr>
                                        <p:cTn id="19" dur="500" fill="hold"/>
                                        <p:tgtEl>
                                          <p:spTgt spid="208906"/>
                                        </p:tgtEl>
                                        <p:attrNameLst>
                                          <p:attrName>ppt_w</p:attrName>
                                        </p:attrNameLst>
                                      </p:cBhvr>
                                      <p:tavLst>
                                        <p:tav tm="0">
                                          <p:val>
                                            <p:fltVal val="0"/>
                                          </p:val>
                                        </p:tav>
                                        <p:tav tm="100000">
                                          <p:val>
                                            <p:strVal val="#ppt_w"/>
                                          </p:val>
                                        </p:tav>
                                      </p:tavLst>
                                    </p:anim>
                                    <p:anim calcmode="lin" valueType="num">
                                      <p:cBhvr>
                                        <p:cTn id="20" dur="500" fill="hold"/>
                                        <p:tgtEl>
                                          <p:spTgt spid="20890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8907"/>
                                        </p:tgtEl>
                                        <p:attrNameLst>
                                          <p:attrName>style.visibility</p:attrName>
                                        </p:attrNameLst>
                                      </p:cBhvr>
                                      <p:to>
                                        <p:strVal val="visible"/>
                                      </p:to>
                                    </p:set>
                                    <p:anim calcmode="lin" valueType="num">
                                      <p:cBhvr>
                                        <p:cTn id="25" dur="500" fill="hold"/>
                                        <p:tgtEl>
                                          <p:spTgt spid="208907"/>
                                        </p:tgtEl>
                                        <p:attrNameLst>
                                          <p:attrName>ppt_w</p:attrName>
                                        </p:attrNameLst>
                                      </p:cBhvr>
                                      <p:tavLst>
                                        <p:tav tm="0">
                                          <p:val>
                                            <p:fltVal val="0"/>
                                          </p:val>
                                        </p:tav>
                                        <p:tav tm="100000">
                                          <p:val>
                                            <p:strVal val="#ppt_w"/>
                                          </p:val>
                                        </p:tav>
                                      </p:tavLst>
                                    </p:anim>
                                    <p:anim calcmode="lin" valueType="num">
                                      <p:cBhvr>
                                        <p:cTn id="26" dur="500" fill="hold"/>
                                        <p:tgtEl>
                                          <p:spTgt spid="20890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08909"/>
                                        </p:tgtEl>
                                        <p:attrNameLst>
                                          <p:attrName>style.visibility</p:attrName>
                                        </p:attrNameLst>
                                      </p:cBhvr>
                                      <p:to>
                                        <p:strVal val="visible"/>
                                      </p:to>
                                    </p:set>
                                    <p:anim calcmode="lin" valueType="num">
                                      <p:cBhvr>
                                        <p:cTn id="31" dur="500" fill="hold"/>
                                        <p:tgtEl>
                                          <p:spTgt spid="208909"/>
                                        </p:tgtEl>
                                        <p:attrNameLst>
                                          <p:attrName>ppt_w</p:attrName>
                                        </p:attrNameLst>
                                      </p:cBhvr>
                                      <p:tavLst>
                                        <p:tav tm="0">
                                          <p:val>
                                            <p:fltVal val="0"/>
                                          </p:val>
                                        </p:tav>
                                        <p:tav tm="100000">
                                          <p:val>
                                            <p:strVal val="#ppt_w"/>
                                          </p:val>
                                        </p:tav>
                                      </p:tavLst>
                                    </p:anim>
                                    <p:anim calcmode="lin" valueType="num">
                                      <p:cBhvr>
                                        <p:cTn id="32" dur="500" fill="hold"/>
                                        <p:tgtEl>
                                          <p:spTgt spid="20890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08908"/>
                                        </p:tgtEl>
                                        <p:attrNameLst>
                                          <p:attrName>style.visibility</p:attrName>
                                        </p:attrNameLst>
                                      </p:cBhvr>
                                      <p:to>
                                        <p:strVal val="visible"/>
                                      </p:to>
                                    </p:set>
                                    <p:anim calcmode="lin" valueType="num">
                                      <p:cBhvr>
                                        <p:cTn id="37" dur="500" fill="hold"/>
                                        <p:tgtEl>
                                          <p:spTgt spid="208908"/>
                                        </p:tgtEl>
                                        <p:attrNameLst>
                                          <p:attrName>ppt_w</p:attrName>
                                        </p:attrNameLst>
                                      </p:cBhvr>
                                      <p:tavLst>
                                        <p:tav tm="0">
                                          <p:val>
                                            <p:fltVal val="0"/>
                                          </p:val>
                                        </p:tav>
                                        <p:tav tm="100000">
                                          <p:val>
                                            <p:strVal val="#ppt_w"/>
                                          </p:val>
                                        </p:tav>
                                      </p:tavLst>
                                    </p:anim>
                                    <p:anim calcmode="lin" valueType="num">
                                      <p:cBhvr>
                                        <p:cTn id="38" dur="500" fill="hold"/>
                                        <p:tgtEl>
                                          <p:spTgt spid="2089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4" grpId="0"/>
      <p:bldP spid="208905" grpId="0"/>
      <p:bldP spid="208906" grpId="0"/>
      <p:bldP spid="208907" grpId="0"/>
      <p:bldP spid="208908" grpId="0"/>
      <p:bldP spid="2089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2571750" y="1116013"/>
            <a:ext cx="3841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2000">
                <a:solidFill>
                  <a:schemeClr val="accent2"/>
                </a:solidFill>
              </a:rPr>
              <a:t>Bezeichnungen an der DLA(K)</a:t>
            </a:r>
          </a:p>
        </p:txBody>
      </p:sp>
      <p:pic>
        <p:nvPicPr>
          <p:cNvPr id="17411" name="Picture 4" descr="D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3148013"/>
            <a:ext cx="46069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0" name="Text Box 6"/>
          <p:cNvSpPr txBox="1">
            <a:spLocks noChangeArrowheads="1"/>
          </p:cNvSpPr>
          <p:nvPr/>
        </p:nvSpPr>
        <p:spPr bwMode="auto">
          <a:xfrm>
            <a:off x="2195513" y="2781300"/>
            <a:ext cx="1503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Rettungskorb</a:t>
            </a:r>
            <a:endParaRPr lang="de-DE" altLang="de-DE"/>
          </a:p>
        </p:txBody>
      </p:sp>
      <p:grpSp>
        <p:nvGrpSpPr>
          <p:cNvPr id="195628" name="Group 44"/>
          <p:cNvGrpSpPr>
            <a:grpSpLocks/>
          </p:cNvGrpSpPr>
          <p:nvPr/>
        </p:nvGrpSpPr>
        <p:grpSpPr bwMode="auto">
          <a:xfrm>
            <a:off x="468313" y="2060575"/>
            <a:ext cx="1541462" cy="2027238"/>
            <a:chOff x="204" y="1298"/>
            <a:chExt cx="971" cy="1277"/>
          </a:xfrm>
        </p:grpSpPr>
        <p:sp>
          <p:nvSpPr>
            <p:cNvPr id="17439" name="AutoShape 3"/>
            <p:cNvSpPr>
              <a:spLocks noChangeArrowheads="1"/>
            </p:cNvSpPr>
            <p:nvPr/>
          </p:nvSpPr>
          <p:spPr bwMode="auto">
            <a:xfrm>
              <a:off x="204" y="1298"/>
              <a:ext cx="952" cy="1277"/>
            </a:xfrm>
            <a:prstGeom prst="wedgeRectCallout">
              <a:avLst>
                <a:gd name="adj1" fmla="val 110505"/>
                <a:gd name="adj2" fmla="val 348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grpSp>
          <p:nvGrpSpPr>
            <p:cNvPr id="17440" name="Group 7"/>
            <p:cNvGrpSpPr>
              <a:grpSpLocks/>
            </p:cNvGrpSpPr>
            <p:nvPr/>
          </p:nvGrpSpPr>
          <p:grpSpPr bwMode="auto">
            <a:xfrm>
              <a:off x="324" y="1719"/>
              <a:ext cx="512" cy="308"/>
              <a:chOff x="2109" y="3203"/>
              <a:chExt cx="774" cy="463"/>
            </a:xfrm>
          </p:grpSpPr>
          <p:sp>
            <p:nvSpPr>
              <p:cNvPr id="17450" name="AutoShape 8"/>
              <p:cNvSpPr>
                <a:spLocks noChangeArrowheads="1"/>
              </p:cNvSpPr>
              <p:nvPr/>
            </p:nvSpPr>
            <p:spPr bwMode="auto">
              <a:xfrm>
                <a:off x="2109" y="3203"/>
                <a:ext cx="273" cy="4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16 h 21600"/>
                  <a:gd name="T14" fmla="*/ 17090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451" name="AutoShape 9"/>
              <p:cNvSpPr>
                <a:spLocks noChangeArrowheads="1"/>
              </p:cNvSpPr>
              <p:nvPr/>
            </p:nvSpPr>
            <p:spPr bwMode="auto">
              <a:xfrm rot="606890">
                <a:off x="2294" y="3576"/>
                <a:ext cx="589" cy="90"/>
              </a:xfrm>
              <a:prstGeom prst="parallelogram">
                <a:avLst>
                  <a:gd name="adj" fmla="val 27965"/>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grpSp>
        <p:grpSp>
          <p:nvGrpSpPr>
            <p:cNvPr id="17441" name="Group 10"/>
            <p:cNvGrpSpPr>
              <a:grpSpLocks/>
            </p:cNvGrpSpPr>
            <p:nvPr/>
          </p:nvGrpSpPr>
          <p:grpSpPr bwMode="auto">
            <a:xfrm>
              <a:off x="324" y="2159"/>
              <a:ext cx="512" cy="308"/>
              <a:chOff x="3107" y="2931"/>
              <a:chExt cx="816" cy="440"/>
            </a:xfrm>
          </p:grpSpPr>
          <p:sp>
            <p:nvSpPr>
              <p:cNvPr id="17448" name="AutoShape 11"/>
              <p:cNvSpPr>
                <a:spLocks noChangeArrowheads="1"/>
              </p:cNvSpPr>
              <p:nvPr/>
            </p:nvSpPr>
            <p:spPr bwMode="auto">
              <a:xfrm>
                <a:off x="3107" y="2931"/>
                <a:ext cx="273" cy="4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16 h 21600"/>
                  <a:gd name="T14" fmla="*/ 17090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449" name="AutoShape 12"/>
              <p:cNvSpPr>
                <a:spLocks noChangeArrowheads="1"/>
              </p:cNvSpPr>
              <p:nvPr/>
            </p:nvSpPr>
            <p:spPr bwMode="auto">
              <a:xfrm rot="606890">
                <a:off x="3334" y="2931"/>
                <a:ext cx="589" cy="90"/>
              </a:xfrm>
              <a:prstGeom prst="parallelogram">
                <a:avLst>
                  <a:gd name="adj" fmla="val 27965"/>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grpSp>
        <p:grpSp>
          <p:nvGrpSpPr>
            <p:cNvPr id="17442" name="Group 13"/>
            <p:cNvGrpSpPr>
              <a:grpSpLocks/>
            </p:cNvGrpSpPr>
            <p:nvPr/>
          </p:nvGrpSpPr>
          <p:grpSpPr bwMode="auto">
            <a:xfrm>
              <a:off x="282" y="1367"/>
              <a:ext cx="426" cy="221"/>
              <a:chOff x="3969" y="3521"/>
              <a:chExt cx="770" cy="273"/>
            </a:xfrm>
          </p:grpSpPr>
          <p:sp>
            <p:nvSpPr>
              <p:cNvPr id="17446" name="AutoShape 14"/>
              <p:cNvSpPr>
                <a:spLocks noChangeArrowheads="1"/>
              </p:cNvSpPr>
              <p:nvPr/>
            </p:nvSpPr>
            <p:spPr bwMode="auto">
              <a:xfrm rot="5713133">
                <a:off x="4052" y="3438"/>
                <a:ext cx="273" cy="4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16 h 21600"/>
                  <a:gd name="T14" fmla="*/ 17090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447" name="AutoShape 15"/>
              <p:cNvSpPr>
                <a:spLocks noChangeArrowheads="1"/>
              </p:cNvSpPr>
              <p:nvPr/>
            </p:nvSpPr>
            <p:spPr bwMode="auto">
              <a:xfrm rot="608550">
                <a:off x="4150" y="3702"/>
                <a:ext cx="589" cy="90"/>
              </a:xfrm>
              <a:prstGeom prst="parallelogram">
                <a:avLst>
                  <a:gd name="adj" fmla="val 27965"/>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grpSp>
        <p:sp>
          <p:nvSpPr>
            <p:cNvPr id="17443" name="Text Box 16"/>
            <p:cNvSpPr txBox="1">
              <a:spLocks noChangeArrowheads="1"/>
            </p:cNvSpPr>
            <p:nvPr/>
          </p:nvSpPr>
          <p:spPr bwMode="auto">
            <a:xfrm>
              <a:off x="519" y="1322"/>
              <a:ext cx="6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b="0"/>
                <a:t>Stülpkorb</a:t>
              </a:r>
              <a:endParaRPr lang="de-DE" altLang="de-DE"/>
            </a:p>
          </p:txBody>
        </p:sp>
        <p:sp>
          <p:nvSpPr>
            <p:cNvPr id="17444" name="Text Box 17"/>
            <p:cNvSpPr txBox="1">
              <a:spLocks noChangeArrowheads="1"/>
            </p:cNvSpPr>
            <p:nvPr/>
          </p:nvSpPr>
          <p:spPr bwMode="auto">
            <a:xfrm>
              <a:off x="573" y="1719"/>
              <a:ext cx="5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b="0"/>
                <a:t>stehend</a:t>
              </a:r>
              <a:endParaRPr lang="de-DE" altLang="de-DE"/>
            </a:p>
          </p:txBody>
        </p:sp>
        <p:sp>
          <p:nvSpPr>
            <p:cNvPr id="17445" name="Text Box 18"/>
            <p:cNvSpPr txBox="1">
              <a:spLocks noChangeArrowheads="1"/>
            </p:cNvSpPr>
            <p:nvPr/>
          </p:nvSpPr>
          <p:spPr bwMode="auto">
            <a:xfrm>
              <a:off x="530" y="2291"/>
              <a:ext cx="61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b="0"/>
                <a:t>hängend</a:t>
              </a:r>
              <a:endParaRPr lang="de-DE" altLang="de-DE"/>
            </a:p>
          </p:txBody>
        </p:sp>
      </p:grpSp>
      <p:sp>
        <p:nvSpPr>
          <p:cNvPr id="195603" name="Text Box 19"/>
          <p:cNvSpPr txBox="1">
            <a:spLocks noChangeArrowheads="1"/>
          </p:cNvSpPr>
          <p:nvPr/>
        </p:nvSpPr>
        <p:spPr bwMode="auto">
          <a:xfrm>
            <a:off x="1476375" y="4941888"/>
            <a:ext cx="1289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Fahrerhaus</a:t>
            </a:r>
            <a:endParaRPr lang="de-DE" altLang="de-DE"/>
          </a:p>
        </p:txBody>
      </p:sp>
      <p:sp>
        <p:nvSpPr>
          <p:cNvPr id="195604" name="Text Box 20"/>
          <p:cNvSpPr txBox="1">
            <a:spLocks noChangeArrowheads="1"/>
          </p:cNvSpPr>
          <p:nvPr/>
        </p:nvSpPr>
        <p:spPr bwMode="auto">
          <a:xfrm>
            <a:off x="2700338" y="5373688"/>
            <a:ext cx="13255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Fahrgestell,</a:t>
            </a:r>
          </a:p>
          <a:p>
            <a:r>
              <a:rPr lang="de-DE" altLang="de-DE" sz="1600"/>
              <a:t>Aufbau</a:t>
            </a:r>
            <a:endParaRPr lang="de-DE" altLang="de-DE"/>
          </a:p>
        </p:txBody>
      </p:sp>
      <p:sp>
        <p:nvSpPr>
          <p:cNvPr id="17416" name="Text Box 21"/>
          <p:cNvSpPr txBox="1">
            <a:spLocks noChangeArrowheads="1"/>
          </p:cNvSpPr>
          <p:nvPr/>
        </p:nvSpPr>
        <p:spPr bwMode="auto">
          <a:xfrm>
            <a:off x="5426075" y="3776663"/>
            <a:ext cx="928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Podium</a:t>
            </a:r>
            <a:endParaRPr lang="de-DE" altLang="de-DE"/>
          </a:p>
        </p:txBody>
      </p:sp>
      <p:sp>
        <p:nvSpPr>
          <p:cNvPr id="195606" name="Text Box 22"/>
          <p:cNvSpPr txBox="1">
            <a:spLocks noChangeArrowheads="1"/>
          </p:cNvSpPr>
          <p:nvPr/>
        </p:nvSpPr>
        <p:spPr bwMode="auto">
          <a:xfrm>
            <a:off x="3563938" y="1989138"/>
            <a:ext cx="1458912"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Hubrettungs-</a:t>
            </a:r>
          </a:p>
          <a:p>
            <a:r>
              <a:rPr lang="de-DE" altLang="de-DE" sz="1600"/>
              <a:t>satz,</a:t>
            </a:r>
          </a:p>
          <a:p>
            <a:r>
              <a:rPr lang="de-DE" altLang="de-DE" sz="1600"/>
              <a:t>Hubrettungs-</a:t>
            </a:r>
          </a:p>
          <a:p>
            <a:r>
              <a:rPr lang="de-DE" altLang="de-DE" sz="1600"/>
              <a:t>ausleger</a:t>
            </a:r>
          </a:p>
          <a:p>
            <a:endParaRPr lang="de-DE" altLang="de-DE"/>
          </a:p>
        </p:txBody>
      </p:sp>
      <p:sp>
        <p:nvSpPr>
          <p:cNvPr id="195607" name="Text Box 23"/>
          <p:cNvSpPr txBox="1">
            <a:spLocks noChangeArrowheads="1"/>
          </p:cNvSpPr>
          <p:nvPr/>
        </p:nvSpPr>
        <p:spPr bwMode="auto">
          <a:xfrm>
            <a:off x="6958013" y="5175250"/>
            <a:ext cx="16970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Aufrichtrahmen</a:t>
            </a:r>
            <a:endParaRPr lang="de-DE" altLang="de-DE"/>
          </a:p>
        </p:txBody>
      </p:sp>
      <p:sp>
        <p:nvSpPr>
          <p:cNvPr id="195608" name="Text Box 24"/>
          <p:cNvSpPr txBox="1">
            <a:spLocks noChangeArrowheads="1"/>
          </p:cNvSpPr>
          <p:nvPr/>
        </p:nvSpPr>
        <p:spPr bwMode="auto">
          <a:xfrm>
            <a:off x="4211638" y="5516563"/>
            <a:ext cx="1300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Abstützung</a:t>
            </a:r>
            <a:endParaRPr lang="de-DE" altLang="de-DE"/>
          </a:p>
        </p:txBody>
      </p:sp>
      <p:sp>
        <p:nvSpPr>
          <p:cNvPr id="195609" name="Text Box 25"/>
          <p:cNvSpPr txBox="1">
            <a:spLocks noChangeArrowheads="1"/>
          </p:cNvSpPr>
          <p:nvPr/>
        </p:nvSpPr>
        <p:spPr bwMode="auto">
          <a:xfrm>
            <a:off x="5265738" y="2098675"/>
            <a:ext cx="1774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Benutzungsfeld-</a:t>
            </a:r>
          </a:p>
          <a:p>
            <a:r>
              <a:rPr lang="de-DE" altLang="de-DE" sz="1600"/>
              <a:t>Anzeige</a:t>
            </a:r>
            <a:endParaRPr lang="de-DE" altLang="de-DE"/>
          </a:p>
        </p:txBody>
      </p:sp>
      <p:sp>
        <p:nvSpPr>
          <p:cNvPr id="195610" name="Text Box 26"/>
          <p:cNvSpPr txBox="1">
            <a:spLocks noChangeArrowheads="1"/>
          </p:cNvSpPr>
          <p:nvPr/>
        </p:nvSpPr>
        <p:spPr bwMode="auto">
          <a:xfrm>
            <a:off x="5795963" y="5445125"/>
            <a:ext cx="1290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Drehgestell</a:t>
            </a:r>
            <a:endParaRPr lang="de-DE" altLang="de-DE"/>
          </a:p>
        </p:txBody>
      </p:sp>
      <p:sp>
        <p:nvSpPr>
          <p:cNvPr id="195611" name="Text Box 27"/>
          <p:cNvSpPr txBox="1">
            <a:spLocks noChangeArrowheads="1"/>
          </p:cNvSpPr>
          <p:nvPr/>
        </p:nvSpPr>
        <p:spPr bwMode="auto">
          <a:xfrm>
            <a:off x="7308850" y="2349500"/>
            <a:ext cx="14366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Hauptsteuer-</a:t>
            </a:r>
          </a:p>
          <a:p>
            <a:r>
              <a:rPr lang="de-DE" altLang="de-DE" sz="1600"/>
              <a:t>stand</a:t>
            </a:r>
            <a:endParaRPr lang="de-DE" altLang="de-DE"/>
          </a:p>
        </p:txBody>
      </p:sp>
      <p:sp>
        <p:nvSpPr>
          <p:cNvPr id="17423" name="Line 28"/>
          <p:cNvSpPr>
            <a:spLocks noChangeShapeType="1"/>
          </p:cNvSpPr>
          <p:nvPr/>
        </p:nvSpPr>
        <p:spPr bwMode="auto">
          <a:xfrm>
            <a:off x="3082925" y="3217863"/>
            <a:ext cx="541338" cy="209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24" name="Line 29"/>
          <p:cNvSpPr>
            <a:spLocks noChangeShapeType="1"/>
          </p:cNvSpPr>
          <p:nvPr/>
        </p:nvSpPr>
        <p:spPr bwMode="auto">
          <a:xfrm flipV="1">
            <a:off x="2201863" y="4265613"/>
            <a:ext cx="2033587" cy="700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25" name="Line 30"/>
          <p:cNvSpPr>
            <a:spLocks noChangeShapeType="1"/>
          </p:cNvSpPr>
          <p:nvPr/>
        </p:nvSpPr>
        <p:spPr bwMode="auto">
          <a:xfrm flipV="1">
            <a:off x="3352800" y="4476750"/>
            <a:ext cx="2033588" cy="979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26" name="Line 31"/>
          <p:cNvSpPr>
            <a:spLocks noChangeShapeType="1"/>
          </p:cNvSpPr>
          <p:nvPr/>
        </p:nvSpPr>
        <p:spPr bwMode="auto">
          <a:xfrm flipV="1">
            <a:off x="4845050" y="4756150"/>
            <a:ext cx="811213" cy="768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27" name="Line 32"/>
          <p:cNvSpPr>
            <a:spLocks noChangeShapeType="1"/>
          </p:cNvSpPr>
          <p:nvPr/>
        </p:nvSpPr>
        <p:spPr bwMode="auto">
          <a:xfrm flipV="1">
            <a:off x="6335713" y="4056063"/>
            <a:ext cx="676275" cy="1468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28" name="Line 33"/>
          <p:cNvSpPr>
            <a:spLocks noChangeShapeType="1"/>
          </p:cNvSpPr>
          <p:nvPr/>
        </p:nvSpPr>
        <p:spPr bwMode="auto">
          <a:xfrm flipV="1">
            <a:off x="4845050" y="5035550"/>
            <a:ext cx="1625600" cy="488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29" name="Line 34"/>
          <p:cNvSpPr>
            <a:spLocks noChangeShapeType="1"/>
          </p:cNvSpPr>
          <p:nvPr/>
        </p:nvSpPr>
        <p:spPr bwMode="auto">
          <a:xfrm flipV="1">
            <a:off x="6673850" y="4756150"/>
            <a:ext cx="812800"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30" name="Line 35"/>
          <p:cNvSpPr>
            <a:spLocks noChangeShapeType="1"/>
          </p:cNvSpPr>
          <p:nvPr/>
        </p:nvSpPr>
        <p:spPr bwMode="auto">
          <a:xfrm flipH="1" flipV="1">
            <a:off x="7148513" y="3708400"/>
            <a:ext cx="947737" cy="557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31" name="Line 36"/>
          <p:cNvSpPr>
            <a:spLocks noChangeShapeType="1"/>
          </p:cNvSpPr>
          <p:nvPr/>
        </p:nvSpPr>
        <p:spPr bwMode="auto">
          <a:xfrm flipH="1">
            <a:off x="7893050" y="4265613"/>
            <a:ext cx="203200" cy="909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32" name="Line 37"/>
          <p:cNvSpPr>
            <a:spLocks noChangeShapeType="1"/>
          </p:cNvSpPr>
          <p:nvPr/>
        </p:nvSpPr>
        <p:spPr bwMode="auto">
          <a:xfrm>
            <a:off x="5929313" y="4056063"/>
            <a:ext cx="66675" cy="139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33" name="Line 38"/>
          <p:cNvSpPr>
            <a:spLocks noChangeShapeType="1"/>
          </p:cNvSpPr>
          <p:nvPr/>
        </p:nvSpPr>
        <p:spPr bwMode="auto">
          <a:xfrm>
            <a:off x="4911725" y="2379663"/>
            <a:ext cx="1965325" cy="1257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34" name="Line 39"/>
          <p:cNvSpPr>
            <a:spLocks noChangeShapeType="1"/>
          </p:cNvSpPr>
          <p:nvPr/>
        </p:nvSpPr>
        <p:spPr bwMode="auto">
          <a:xfrm>
            <a:off x="5995988" y="2657475"/>
            <a:ext cx="1084262" cy="769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35" name="Line 40"/>
          <p:cNvSpPr>
            <a:spLocks noChangeShapeType="1"/>
          </p:cNvSpPr>
          <p:nvPr/>
        </p:nvSpPr>
        <p:spPr bwMode="auto">
          <a:xfrm flipH="1">
            <a:off x="7756525" y="2938463"/>
            <a:ext cx="203200" cy="908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36" name="Line 41"/>
          <p:cNvSpPr>
            <a:spLocks noChangeShapeType="1"/>
          </p:cNvSpPr>
          <p:nvPr/>
        </p:nvSpPr>
        <p:spPr bwMode="auto">
          <a:xfrm>
            <a:off x="4911725" y="2379663"/>
            <a:ext cx="814388" cy="977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37" name="Line 42"/>
          <p:cNvSpPr>
            <a:spLocks noChangeShapeType="1"/>
          </p:cNvSpPr>
          <p:nvPr/>
        </p:nvSpPr>
        <p:spPr bwMode="auto">
          <a:xfrm>
            <a:off x="4708525" y="2798763"/>
            <a:ext cx="609600" cy="628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38" name="Rectangle 47"/>
          <p:cNvSpPr>
            <a:spLocks noGrp="1" noChangeArrowheads="1"/>
          </p:cNvSpPr>
          <p:nvPr>
            <p:ph type="title"/>
          </p:nvPr>
        </p:nvSpPr>
        <p:spPr bwMode="auto">
          <a:xfrm>
            <a:off x="5435600" y="6308725"/>
            <a:ext cx="1811338"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Bezeichnungen an der DLA(K)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5603"/>
                                        </p:tgtEl>
                                        <p:attrNameLst>
                                          <p:attrName>style.visibility</p:attrName>
                                        </p:attrNameLst>
                                      </p:cBhvr>
                                      <p:to>
                                        <p:strVal val="visible"/>
                                      </p:to>
                                    </p:set>
                                    <p:anim calcmode="lin" valueType="num">
                                      <p:cBhvr>
                                        <p:cTn id="7" dur="500" fill="hold"/>
                                        <p:tgtEl>
                                          <p:spTgt spid="195603"/>
                                        </p:tgtEl>
                                        <p:attrNameLst>
                                          <p:attrName>ppt_w</p:attrName>
                                        </p:attrNameLst>
                                      </p:cBhvr>
                                      <p:tavLst>
                                        <p:tav tm="0">
                                          <p:val>
                                            <p:fltVal val="0"/>
                                          </p:val>
                                        </p:tav>
                                        <p:tav tm="100000">
                                          <p:val>
                                            <p:strVal val="#ppt_w"/>
                                          </p:val>
                                        </p:tav>
                                      </p:tavLst>
                                    </p:anim>
                                    <p:anim calcmode="lin" valueType="num">
                                      <p:cBhvr>
                                        <p:cTn id="8" dur="500" fill="hold"/>
                                        <p:tgtEl>
                                          <p:spTgt spid="19560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5604"/>
                                        </p:tgtEl>
                                        <p:attrNameLst>
                                          <p:attrName>style.visibility</p:attrName>
                                        </p:attrNameLst>
                                      </p:cBhvr>
                                      <p:to>
                                        <p:strVal val="visible"/>
                                      </p:to>
                                    </p:set>
                                    <p:anim calcmode="lin" valueType="num">
                                      <p:cBhvr>
                                        <p:cTn id="13" dur="500" fill="hold"/>
                                        <p:tgtEl>
                                          <p:spTgt spid="195604"/>
                                        </p:tgtEl>
                                        <p:attrNameLst>
                                          <p:attrName>ppt_w</p:attrName>
                                        </p:attrNameLst>
                                      </p:cBhvr>
                                      <p:tavLst>
                                        <p:tav tm="0">
                                          <p:val>
                                            <p:fltVal val="0"/>
                                          </p:val>
                                        </p:tav>
                                        <p:tav tm="100000">
                                          <p:val>
                                            <p:strVal val="#ppt_w"/>
                                          </p:val>
                                        </p:tav>
                                      </p:tavLst>
                                    </p:anim>
                                    <p:anim calcmode="lin" valueType="num">
                                      <p:cBhvr>
                                        <p:cTn id="14" dur="500" fill="hold"/>
                                        <p:tgtEl>
                                          <p:spTgt spid="19560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5608"/>
                                        </p:tgtEl>
                                        <p:attrNameLst>
                                          <p:attrName>style.visibility</p:attrName>
                                        </p:attrNameLst>
                                      </p:cBhvr>
                                      <p:to>
                                        <p:strVal val="visible"/>
                                      </p:to>
                                    </p:set>
                                    <p:anim calcmode="lin" valueType="num">
                                      <p:cBhvr>
                                        <p:cTn id="19" dur="500" fill="hold"/>
                                        <p:tgtEl>
                                          <p:spTgt spid="195608"/>
                                        </p:tgtEl>
                                        <p:attrNameLst>
                                          <p:attrName>ppt_w</p:attrName>
                                        </p:attrNameLst>
                                      </p:cBhvr>
                                      <p:tavLst>
                                        <p:tav tm="0">
                                          <p:val>
                                            <p:fltVal val="0"/>
                                          </p:val>
                                        </p:tav>
                                        <p:tav tm="100000">
                                          <p:val>
                                            <p:strVal val="#ppt_w"/>
                                          </p:val>
                                        </p:tav>
                                      </p:tavLst>
                                    </p:anim>
                                    <p:anim calcmode="lin" valueType="num">
                                      <p:cBhvr>
                                        <p:cTn id="20" dur="500" fill="hold"/>
                                        <p:tgtEl>
                                          <p:spTgt spid="19560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5610"/>
                                        </p:tgtEl>
                                        <p:attrNameLst>
                                          <p:attrName>style.visibility</p:attrName>
                                        </p:attrNameLst>
                                      </p:cBhvr>
                                      <p:to>
                                        <p:strVal val="visible"/>
                                      </p:to>
                                    </p:set>
                                    <p:anim calcmode="lin" valueType="num">
                                      <p:cBhvr>
                                        <p:cTn id="25" dur="500" fill="hold"/>
                                        <p:tgtEl>
                                          <p:spTgt spid="195610"/>
                                        </p:tgtEl>
                                        <p:attrNameLst>
                                          <p:attrName>ppt_w</p:attrName>
                                        </p:attrNameLst>
                                      </p:cBhvr>
                                      <p:tavLst>
                                        <p:tav tm="0">
                                          <p:val>
                                            <p:fltVal val="0"/>
                                          </p:val>
                                        </p:tav>
                                        <p:tav tm="100000">
                                          <p:val>
                                            <p:strVal val="#ppt_w"/>
                                          </p:val>
                                        </p:tav>
                                      </p:tavLst>
                                    </p:anim>
                                    <p:anim calcmode="lin" valueType="num">
                                      <p:cBhvr>
                                        <p:cTn id="26" dur="500" fill="hold"/>
                                        <p:tgtEl>
                                          <p:spTgt spid="19561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95607"/>
                                        </p:tgtEl>
                                        <p:attrNameLst>
                                          <p:attrName>style.visibility</p:attrName>
                                        </p:attrNameLst>
                                      </p:cBhvr>
                                      <p:to>
                                        <p:strVal val="visible"/>
                                      </p:to>
                                    </p:set>
                                    <p:anim calcmode="lin" valueType="num">
                                      <p:cBhvr>
                                        <p:cTn id="31" dur="500" fill="hold"/>
                                        <p:tgtEl>
                                          <p:spTgt spid="195607"/>
                                        </p:tgtEl>
                                        <p:attrNameLst>
                                          <p:attrName>ppt_w</p:attrName>
                                        </p:attrNameLst>
                                      </p:cBhvr>
                                      <p:tavLst>
                                        <p:tav tm="0">
                                          <p:val>
                                            <p:fltVal val="0"/>
                                          </p:val>
                                        </p:tav>
                                        <p:tav tm="100000">
                                          <p:val>
                                            <p:strVal val="#ppt_w"/>
                                          </p:val>
                                        </p:tav>
                                      </p:tavLst>
                                    </p:anim>
                                    <p:anim calcmode="lin" valueType="num">
                                      <p:cBhvr>
                                        <p:cTn id="32" dur="500" fill="hold"/>
                                        <p:tgtEl>
                                          <p:spTgt spid="19560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95611"/>
                                        </p:tgtEl>
                                        <p:attrNameLst>
                                          <p:attrName>style.visibility</p:attrName>
                                        </p:attrNameLst>
                                      </p:cBhvr>
                                      <p:to>
                                        <p:strVal val="visible"/>
                                      </p:to>
                                    </p:set>
                                    <p:anim calcmode="lin" valueType="num">
                                      <p:cBhvr>
                                        <p:cTn id="37" dur="500" fill="hold"/>
                                        <p:tgtEl>
                                          <p:spTgt spid="195611"/>
                                        </p:tgtEl>
                                        <p:attrNameLst>
                                          <p:attrName>ppt_w</p:attrName>
                                        </p:attrNameLst>
                                      </p:cBhvr>
                                      <p:tavLst>
                                        <p:tav tm="0">
                                          <p:val>
                                            <p:fltVal val="0"/>
                                          </p:val>
                                        </p:tav>
                                        <p:tav tm="100000">
                                          <p:val>
                                            <p:strVal val="#ppt_w"/>
                                          </p:val>
                                        </p:tav>
                                      </p:tavLst>
                                    </p:anim>
                                    <p:anim calcmode="lin" valueType="num">
                                      <p:cBhvr>
                                        <p:cTn id="38" dur="500" fill="hold"/>
                                        <p:tgtEl>
                                          <p:spTgt spid="195611"/>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95609"/>
                                        </p:tgtEl>
                                        <p:attrNameLst>
                                          <p:attrName>style.visibility</p:attrName>
                                        </p:attrNameLst>
                                      </p:cBhvr>
                                      <p:to>
                                        <p:strVal val="visible"/>
                                      </p:to>
                                    </p:set>
                                    <p:anim calcmode="lin" valueType="num">
                                      <p:cBhvr>
                                        <p:cTn id="43" dur="500" fill="hold"/>
                                        <p:tgtEl>
                                          <p:spTgt spid="195609"/>
                                        </p:tgtEl>
                                        <p:attrNameLst>
                                          <p:attrName>ppt_w</p:attrName>
                                        </p:attrNameLst>
                                      </p:cBhvr>
                                      <p:tavLst>
                                        <p:tav tm="0">
                                          <p:val>
                                            <p:fltVal val="0"/>
                                          </p:val>
                                        </p:tav>
                                        <p:tav tm="100000">
                                          <p:val>
                                            <p:strVal val="#ppt_w"/>
                                          </p:val>
                                        </p:tav>
                                      </p:tavLst>
                                    </p:anim>
                                    <p:anim calcmode="lin" valueType="num">
                                      <p:cBhvr>
                                        <p:cTn id="44" dur="500" fill="hold"/>
                                        <p:tgtEl>
                                          <p:spTgt spid="195609"/>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95606"/>
                                        </p:tgtEl>
                                        <p:attrNameLst>
                                          <p:attrName>style.visibility</p:attrName>
                                        </p:attrNameLst>
                                      </p:cBhvr>
                                      <p:to>
                                        <p:strVal val="visible"/>
                                      </p:to>
                                    </p:set>
                                    <p:anim calcmode="lin" valueType="num">
                                      <p:cBhvr>
                                        <p:cTn id="49" dur="500" fill="hold"/>
                                        <p:tgtEl>
                                          <p:spTgt spid="195606"/>
                                        </p:tgtEl>
                                        <p:attrNameLst>
                                          <p:attrName>ppt_w</p:attrName>
                                        </p:attrNameLst>
                                      </p:cBhvr>
                                      <p:tavLst>
                                        <p:tav tm="0">
                                          <p:val>
                                            <p:fltVal val="0"/>
                                          </p:val>
                                        </p:tav>
                                        <p:tav tm="100000">
                                          <p:val>
                                            <p:strVal val="#ppt_w"/>
                                          </p:val>
                                        </p:tav>
                                      </p:tavLst>
                                    </p:anim>
                                    <p:anim calcmode="lin" valueType="num">
                                      <p:cBhvr>
                                        <p:cTn id="50" dur="500" fill="hold"/>
                                        <p:tgtEl>
                                          <p:spTgt spid="19560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195590">
                                            <p:txEl>
                                              <p:pRg st="0" end="0"/>
                                            </p:txEl>
                                          </p:spTgt>
                                        </p:tgtEl>
                                        <p:attrNameLst>
                                          <p:attrName>style.visibility</p:attrName>
                                        </p:attrNameLst>
                                      </p:cBhvr>
                                      <p:to>
                                        <p:strVal val="visible"/>
                                      </p:to>
                                    </p:set>
                                    <p:anim calcmode="lin" valueType="num">
                                      <p:cBhvr>
                                        <p:cTn id="55" dur="500" fill="hold"/>
                                        <p:tgtEl>
                                          <p:spTgt spid="195590">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9559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195628"/>
                                        </p:tgtEl>
                                        <p:attrNameLst>
                                          <p:attrName>style.visibility</p:attrName>
                                        </p:attrNameLst>
                                      </p:cBhvr>
                                      <p:to>
                                        <p:strVal val="visible"/>
                                      </p:to>
                                    </p:set>
                                    <p:anim calcmode="lin" valueType="num">
                                      <p:cBhvr>
                                        <p:cTn id="61" dur="500" fill="hold"/>
                                        <p:tgtEl>
                                          <p:spTgt spid="195628"/>
                                        </p:tgtEl>
                                        <p:attrNameLst>
                                          <p:attrName>ppt_w</p:attrName>
                                        </p:attrNameLst>
                                      </p:cBhvr>
                                      <p:tavLst>
                                        <p:tav tm="0">
                                          <p:val>
                                            <p:fltVal val="0"/>
                                          </p:val>
                                        </p:tav>
                                        <p:tav tm="100000">
                                          <p:val>
                                            <p:strVal val="#ppt_w"/>
                                          </p:val>
                                        </p:tav>
                                      </p:tavLst>
                                    </p:anim>
                                    <p:anim calcmode="lin" valueType="num">
                                      <p:cBhvr>
                                        <p:cTn id="62" dur="500" fill="hold"/>
                                        <p:tgtEl>
                                          <p:spTgt spid="1956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03" grpId="0"/>
      <p:bldP spid="195604" grpId="0"/>
      <p:bldP spid="195606" grpId="0"/>
      <p:bldP spid="195607" grpId="0"/>
      <p:bldP spid="195608" grpId="0"/>
      <p:bldP spid="195609" grpId="0"/>
      <p:bldP spid="195610" grpId="0"/>
      <p:bldP spid="1956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2627313" y="1101725"/>
            <a:ext cx="3443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Rüst- und Gerätefahrzeuge</a:t>
            </a:r>
          </a:p>
        </p:txBody>
      </p:sp>
      <p:grpSp>
        <p:nvGrpSpPr>
          <p:cNvPr id="193552" name="Group 16"/>
          <p:cNvGrpSpPr>
            <a:grpSpLocks/>
          </p:cNvGrpSpPr>
          <p:nvPr/>
        </p:nvGrpSpPr>
        <p:grpSpPr bwMode="auto">
          <a:xfrm>
            <a:off x="611188" y="2852738"/>
            <a:ext cx="7778750" cy="2519362"/>
            <a:chOff x="385" y="1797"/>
            <a:chExt cx="4900" cy="1587"/>
          </a:xfrm>
        </p:grpSpPr>
        <p:sp>
          <p:nvSpPr>
            <p:cNvPr id="18441" name="AutoShape 3"/>
            <p:cNvSpPr>
              <a:spLocks noChangeArrowheads="1"/>
            </p:cNvSpPr>
            <p:nvPr/>
          </p:nvSpPr>
          <p:spPr bwMode="auto">
            <a:xfrm>
              <a:off x="385" y="1797"/>
              <a:ext cx="4810" cy="1587"/>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8442" name="Text Box 5"/>
            <p:cNvSpPr txBox="1">
              <a:spLocks noChangeArrowheads="1"/>
            </p:cNvSpPr>
            <p:nvPr/>
          </p:nvSpPr>
          <p:spPr bwMode="auto">
            <a:xfrm>
              <a:off x="520" y="2114"/>
              <a:ext cx="4765" cy="100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Ein Rüstwagen ist ein Feuerwehrfahrzeug, das z.B. für die Durchführung</a:t>
              </a:r>
              <a:r>
                <a:rPr lang="de-DE" altLang="de-DE" sz="1400"/>
                <a:t/>
              </a:r>
              <a:br>
                <a:rPr lang="de-DE" altLang="de-DE" sz="1400"/>
              </a:br>
              <a:r>
                <a:rPr lang="de-DE" altLang="de-DE" sz="1600"/>
                <a:t>technischer Hilfeleistungseinsätze ausgerüstet ist:</a:t>
              </a:r>
            </a:p>
            <a:p>
              <a:pPr algn="l"/>
              <a:r>
                <a:rPr lang="de-DE" altLang="de-DE"/>
                <a:t>		</a:t>
              </a:r>
              <a:r>
                <a:rPr lang="de-DE" altLang="de-DE" sz="1600"/>
                <a:t>- Suchen und Retten von Personen</a:t>
              </a:r>
            </a:p>
            <a:p>
              <a:pPr algn="l"/>
              <a:r>
                <a:rPr lang="de-DE" altLang="de-DE" sz="1600"/>
                <a:t>		- Beseitigung von Unfallfolgen</a:t>
              </a:r>
            </a:p>
            <a:p>
              <a:pPr algn="l"/>
              <a:r>
                <a:rPr lang="de-DE" altLang="de-DE" sz="1600"/>
                <a:t>		- gewaltsames Öffnen von Türen</a:t>
              </a:r>
            </a:p>
            <a:p>
              <a:pPr algn="l"/>
              <a:r>
                <a:rPr lang="de-DE" altLang="de-DE" sz="1600"/>
                <a:t>		- Tierrettung.</a:t>
              </a:r>
            </a:p>
          </p:txBody>
        </p:sp>
      </p:grpSp>
      <p:grpSp>
        <p:nvGrpSpPr>
          <p:cNvPr id="193551" name="Group 15"/>
          <p:cNvGrpSpPr>
            <a:grpSpLocks/>
          </p:cNvGrpSpPr>
          <p:nvPr/>
        </p:nvGrpSpPr>
        <p:grpSpPr bwMode="auto">
          <a:xfrm>
            <a:off x="962025" y="1773238"/>
            <a:ext cx="4705350" cy="1092200"/>
            <a:chOff x="606" y="1117"/>
            <a:chExt cx="2964" cy="688"/>
          </a:xfrm>
        </p:grpSpPr>
        <p:sp>
          <p:nvSpPr>
            <p:cNvPr id="18438" name="Text Box 6"/>
            <p:cNvSpPr txBox="1">
              <a:spLocks noChangeArrowheads="1"/>
            </p:cNvSpPr>
            <p:nvPr/>
          </p:nvSpPr>
          <p:spPr bwMode="auto">
            <a:xfrm>
              <a:off x="606" y="1147"/>
              <a:ext cx="97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2000"/>
                <a:t>Rüstwagen</a:t>
              </a:r>
            </a:p>
          </p:txBody>
        </p:sp>
        <p:sp>
          <p:nvSpPr>
            <p:cNvPr id="18439" name="Text Box 10"/>
            <p:cNvSpPr txBox="1">
              <a:spLocks noChangeArrowheads="1"/>
            </p:cNvSpPr>
            <p:nvPr/>
          </p:nvSpPr>
          <p:spPr bwMode="auto">
            <a:xfrm>
              <a:off x="1429" y="148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a:t>RW</a:t>
              </a:r>
            </a:p>
          </p:txBody>
        </p:sp>
        <p:pic>
          <p:nvPicPr>
            <p:cNvPr id="1844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 y="1117"/>
              <a:ext cx="155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Rectangle 14"/>
          <p:cNvSpPr>
            <a:spLocks noGrp="1" noChangeArrowheads="1"/>
          </p:cNvSpPr>
          <p:nvPr>
            <p:ph type="title"/>
          </p:nvPr>
        </p:nvSpPr>
        <p:spPr bwMode="auto">
          <a:xfrm>
            <a:off x="5148263" y="6308725"/>
            <a:ext cx="1595437"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Rüst- und Gerätefahrzeuge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3551"/>
                                        </p:tgtEl>
                                        <p:attrNameLst>
                                          <p:attrName>style.visibility</p:attrName>
                                        </p:attrNameLst>
                                      </p:cBhvr>
                                      <p:to>
                                        <p:strVal val="visible"/>
                                      </p:to>
                                    </p:set>
                                    <p:anim calcmode="lin" valueType="num">
                                      <p:cBhvr>
                                        <p:cTn id="7" dur="500" fill="hold"/>
                                        <p:tgtEl>
                                          <p:spTgt spid="193551"/>
                                        </p:tgtEl>
                                        <p:attrNameLst>
                                          <p:attrName>ppt_w</p:attrName>
                                        </p:attrNameLst>
                                      </p:cBhvr>
                                      <p:tavLst>
                                        <p:tav tm="0">
                                          <p:val>
                                            <p:fltVal val="0"/>
                                          </p:val>
                                        </p:tav>
                                        <p:tav tm="100000">
                                          <p:val>
                                            <p:strVal val="#ppt_w"/>
                                          </p:val>
                                        </p:tav>
                                      </p:tavLst>
                                    </p:anim>
                                    <p:anim calcmode="lin" valueType="num">
                                      <p:cBhvr>
                                        <p:cTn id="8" dur="500" fill="hold"/>
                                        <p:tgtEl>
                                          <p:spTgt spid="19355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3552"/>
                                        </p:tgtEl>
                                        <p:attrNameLst>
                                          <p:attrName>style.visibility</p:attrName>
                                        </p:attrNameLst>
                                      </p:cBhvr>
                                      <p:to>
                                        <p:strVal val="visible"/>
                                      </p:to>
                                    </p:set>
                                    <p:anim calcmode="lin" valueType="num">
                                      <p:cBhvr>
                                        <p:cTn id="13" dur="500" fill="hold"/>
                                        <p:tgtEl>
                                          <p:spTgt spid="193552"/>
                                        </p:tgtEl>
                                        <p:attrNameLst>
                                          <p:attrName>ppt_w</p:attrName>
                                        </p:attrNameLst>
                                      </p:cBhvr>
                                      <p:tavLst>
                                        <p:tav tm="0">
                                          <p:val>
                                            <p:fltVal val="0"/>
                                          </p:val>
                                        </p:tav>
                                        <p:tav tm="100000">
                                          <p:val>
                                            <p:strVal val="#ppt_w"/>
                                          </p:val>
                                        </p:tav>
                                      </p:tavLst>
                                    </p:anim>
                                    <p:anim calcmode="lin" valueType="num">
                                      <p:cBhvr>
                                        <p:cTn id="14" dur="500" fill="hold"/>
                                        <p:tgtEl>
                                          <p:spTgt spid="1935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Text Box 4"/>
          <p:cNvSpPr txBox="1">
            <a:spLocks noChangeArrowheads="1"/>
          </p:cNvSpPr>
          <p:nvPr/>
        </p:nvSpPr>
        <p:spPr bwMode="auto">
          <a:xfrm>
            <a:off x="6638925" y="2176463"/>
            <a:ext cx="1144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Lichtmast</a:t>
            </a:r>
            <a:endParaRPr lang="de-DE" altLang="de-DE"/>
          </a:p>
        </p:txBody>
      </p:sp>
      <p:sp>
        <p:nvSpPr>
          <p:cNvPr id="192517" name="Text Box 5"/>
          <p:cNvSpPr txBox="1">
            <a:spLocks noChangeArrowheads="1"/>
          </p:cNvSpPr>
          <p:nvPr/>
        </p:nvSpPr>
        <p:spPr bwMode="auto">
          <a:xfrm>
            <a:off x="6659563" y="3140075"/>
            <a:ext cx="1866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Fest eingebauter </a:t>
            </a:r>
          </a:p>
          <a:p>
            <a:r>
              <a:rPr lang="de-DE" altLang="de-DE" sz="1600"/>
              <a:t>und  tragbarer</a:t>
            </a:r>
          </a:p>
          <a:p>
            <a:r>
              <a:rPr lang="de-DE" altLang="de-DE" sz="1600"/>
              <a:t>Stromerzeuger </a:t>
            </a:r>
            <a:endParaRPr lang="de-DE" altLang="de-DE"/>
          </a:p>
        </p:txBody>
      </p:sp>
      <p:sp>
        <p:nvSpPr>
          <p:cNvPr id="192518" name="Text Box 6"/>
          <p:cNvSpPr txBox="1">
            <a:spLocks noChangeArrowheads="1"/>
          </p:cNvSpPr>
          <p:nvPr/>
        </p:nvSpPr>
        <p:spPr bwMode="auto">
          <a:xfrm>
            <a:off x="395288" y="3140075"/>
            <a:ext cx="16621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Maschinelle</a:t>
            </a:r>
          </a:p>
          <a:p>
            <a:r>
              <a:rPr lang="de-DE" altLang="de-DE" sz="1600"/>
              <a:t>Zugeinrichtung</a:t>
            </a:r>
          </a:p>
          <a:p>
            <a:r>
              <a:rPr lang="de-DE" altLang="de-DE" sz="1600"/>
              <a:t>50kN ( 80kN)</a:t>
            </a:r>
            <a:endParaRPr lang="de-DE" altLang="de-DE"/>
          </a:p>
        </p:txBody>
      </p:sp>
      <p:sp>
        <p:nvSpPr>
          <p:cNvPr id="192519" name="Text Box 7"/>
          <p:cNvSpPr txBox="1">
            <a:spLocks noChangeArrowheads="1"/>
          </p:cNvSpPr>
          <p:nvPr/>
        </p:nvSpPr>
        <p:spPr bwMode="auto">
          <a:xfrm>
            <a:off x="755650" y="2132013"/>
            <a:ext cx="1209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Besatzung</a:t>
            </a:r>
          </a:p>
          <a:p>
            <a:r>
              <a:rPr lang="de-DE" altLang="de-DE" sz="1600"/>
              <a:t>1/2</a:t>
            </a:r>
            <a:endParaRPr lang="de-DE" altLang="de-DE"/>
          </a:p>
        </p:txBody>
      </p:sp>
      <p:sp>
        <p:nvSpPr>
          <p:cNvPr id="192520" name="Text Box 8"/>
          <p:cNvSpPr txBox="1">
            <a:spLocks noChangeArrowheads="1"/>
          </p:cNvSpPr>
          <p:nvPr/>
        </p:nvSpPr>
        <p:spPr bwMode="auto">
          <a:xfrm>
            <a:off x="3059113" y="4797425"/>
            <a:ext cx="19367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Allrad-Fahrgestell</a:t>
            </a:r>
          </a:p>
          <a:p>
            <a:r>
              <a:rPr lang="de-DE" altLang="de-DE" sz="1600"/>
              <a:t>Kategorie 2</a:t>
            </a:r>
          </a:p>
          <a:p>
            <a:r>
              <a:rPr lang="de-DE" altLang="de-DE" sz="1600"/>
              <a:t>Gewichtsklasse M</a:t>
            </a:r>
            <a:endParaRPr lang="de-DE" altLang="de-DE"/>
          </a:p>
        </p:txBody>
      </p:sp>
      <p:sp>
        <p:nvSpPr>
          <p:cNvPr id="192521" name="Text Box 9"/>
          <p:cNvSpPr txBox="1">
            <a:spLocks noChangeArrowheads="1"/>
          </p:cNvSpPr>
          <p:nvPr/>
        </p:nvSpPr>
        <p:spPr bwMode="auto">
          <a:xfrm>
            <a:off x="682625" y="4579938"/>
            <a:ext cx="17319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Vierrad-</a:t>
            </a:r>
          </a:p>
          <a:p>
            <a:r>
              <a:rPr lang="de-DE" altLang="de-DE" sz="1600"/>
              <a:t>Feststellbremse</a:t>
            </a:r>
            <a:endParaRPr lang="de-DE" altLang="de-DE"/>
          </a:p>
        </p:txBody>
      </p:sp>
      <p:sp>
        <p:nvSpPr>
          <p:cNvPr id="192522" name="Text Box 10"/>
          <p:cNvSpPr txBox="1">
            <a:spLocks noChangeArrowheads="1"/>
          </p:cNvSpPr>
          <p:nvPr/>
        </p:nvSpPr>
        <p:spPr bwMode="auto">
          <a:xfrm>
            <a:off x="5508625" y="4581525"/>
            <a:ext cx="30734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Hydraulische Rettungsgeräte:</a:t>
            </a:r>
          </a:p>
          <a:p>
            <a:r>
              <a:rPr lang="de-DE" altLang="de-DE" sz="1600"/>
              <a:t>Spreizgerät</a:t>
            </a:r>
          </a:p>
          <a:p>
            <a:r>
              <a:rPr lang="de-DE" altLang="de-DE" sz="1600"/>
              <a:t>Schneidgerät</a:t>
            </a:r>
          </a:p>
          <a:p>
            <a:endParaRPr lang="de-DE" altLang="de-DE"/>
          </a:p>
        </p:txBody>
      </p:sp>
      <p:pic>
        <p:nvPicPr>
          <p:cNvPr id="19465" name="Picture 11" descr="R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2636838"/>
            <a:ext cx="417671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24" name="Text Box 12"/>
          <p:cNvSpPr txBox="1">
            <a:spLocks noChangeArrowheads="1"/>
          </p:cNvSpPr>
          <p:nvPr/>
        </p:nvSpPr>
        <p:spPr bwMode="auto">
          <a:xfrm>
            <a:off x="3348038" y="1700213"/>
            <a:ext cx="2363787" cy="9096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50475" tIns="25238" rIns="50475" bIns="25238"/>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solidFill>
                  <a:srgbClr val="000000"/>
                </a:solidFill>
              </a:rPr>
              <a:t>Umfangreiche technische Beladung zur Hilfeleistung</a:t>
            </a:r>
            <a:endParaRPr lang="de-DE" altLang="de-DE"/>
          </a:p>
        </p:txBody>
      </p:sp>
      <p:sp>
        <p:nvSpPr>
          <p:cNvPr id="19467" name="Text Box 13"/>
          <p:cNvSpPr txBox="1">
            <a:spLocks noChangeArrowheads="1"/>
          </p:cNvSpPr>
          <p:nvPr/>
        </p:nvSpPr>
        <p:spPr bwMode="auto">
          <a:xfrm>
            <a:off x="2627313" y="1111250"/>
            <a:ext cx="3992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2000">
                <a:solidFill>
                  <a:schemeClr val="accent2"/>
                </a:solidFill>
              </a:rPr>
              <a:t>Einsatzmöglichkeiten eines RW</a:t>
            </a:r>
          </a:p>
        </p:txBody>
      </p:sp>
      <p:sp>
        <p:nvSpPr>
          <p:cNvPr id="19468" name="Rectangle 15"/>
          <p:cNvSpPr>
            <a:spLocks noGrp="1" noChangeArrowheads="1"/>
          </p:cNvSpPr>
          <p:nvPr>
            <p:ph type="title"/>
          </p:nvPr>
        </p:nvSpPr>
        <p:spPr bwMode="auto">
          <a:xfrm>
            <a:off x="5219700" y="6308725"/>
            <a:ext cx="1738313"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Einsatzmöglichkeiten eines RW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2519"/>
                                        </p:tgtEl>
                                        <p:attrNameLst>
                                          <p:attrName>style.visibility</p:attrName>
                                        </p:attrNameLst>
                                      </p:cBhvr>
                                      <p:to>
                                        <p:strVal val="visible"/>
                                      </p:to>
                                    </p:set>
                                    <p:anim calcmode="lin" valueType="num">
                                      <p:cBhvr>
                                        <p:cTn id="7" dur="500" fill="hold"/>
                                        <p:tgtEl>
                                          <p:spTgt spid="192519"/>
                                        </p:tgtEl>
                                        <p:attrNameLst>
                                          <p:attrName>ppt_w</p:attrName>
                                        </p:attrNameLst>
                                      </p:cBhvr>
                                      <p:tavLst>
                                        <p:tav tm="0">
                                          <p:val>
                                            <p:fltVal val="0"/>
                                          </p:val>
                                        </p:tav>
                                        <p:tav tm="100000">
                                          <p:val>
                                            <p:strVal val="#ppt_w"/>
                                          </p:val>
                                        </p:tav>
                                      </p:tavLst>
                                    </p:anim>
                                    <p:anim calcmode="lin" valueType="num">
                                      <p:cBhvr>
                                        <p:cTn id="8" dur="500" fill="hold"/>
                                        <p:tgtEl>
                                          <p:spTgt spid="19251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2518"/>
                                        </p:tgtEl>
                                        <p:attrNameLst>
                                          <p:attrName>style.visibility</p:attrName>
                                        </p:attrNameLst>
                                      </p:cBhvr>
                                      <p:to>
                                        <p:strVal val="visible"/>
                                      </p:to>
                                    </p:set>
                                    <p:anim calcmode="lin" valueType="num">
                                      <p:cBhvr>
                                        <p:cTn id="13" dur="500" fill="hold"/>
                                        <p:tgtEl>
                                          <p:spTgt spid="192518"/>
                                        </p:tgtEl>
                                        <p:attrNameLst>
                                          <p:attrName>ppt_w</p:attrName>
                                        </p:attrNameLst>
                                      </p:cBhvr>
                                      <p:tavLst>
                                        <p:tav tm="0">
                                          <p:val>
                                            <p:fltVal val="0"/>
                                          </p:val>
                                        </p:tav>
                                        <p:tav tm="100000">
                                          <p:val>
                                            <p:strVal val="#ppt_w"/>
                                          </p:val>
                                        </p:tav>
                                      </p:tavLst>
                                    </p:anim>
                                    <p:anim calcmode="lin" valueType="num">
                                      <p:cBhvr>
                                        <p:cTn id="14" dur="500" fill="hold"/>
                                        <p:tgtEl>
                                          <p:spTgt spid="19251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2521"/>
                                        </p:tgtEl>
                                        <p:attrNameLst>
                                          <p:attrName>style.visibility</p:attrName>
                                        </p:attrNameLst>
                                      </p:cBhvr>
                                      <p:to>
                                        <p:strVal val="visible"/>
                                      </p:to>
                                    </p:set>
                                    <p:anim calcmode="lin" valueType="num">
                                      <p:cBhvr>
                                        <p:cTn id="19" dur="500" fill="hold"/>
                                        <p:tgtEl>
                                          <p:spTgt spid="192521"/>
                                        </p:tgtEl>
                                        <p:attrNameLst>
                                          <p:attrName>ppt_w</p:attrName>
                                        </p:attrNameLst>
                                      </p:cBhvr>
                                      <p:tavLst>
                                        <p:tav tm="0">
                                          <p:val>
                                            <p:fltVal val="0"/>
                                          </p:val>
                                        </p:tav>
                                        <p:tav tm="100000">
                                          <p:val>
                                            <p:strVal val="#ppt_w"/>
                                          </p:val>
                                        </p:tav>
                                      </p:tavLst>
                                    </p:anim>
                                    <p:anim calcmode="lin" valueType="num">
                                      <p:cBhvr>
                                        <p:cTn id="20" dur="500" fill="hold"/>
                                        <p:tgtEl>
                                          <p:spTgt spid="19252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2520"/>
                                        </p:tgtEl>
                                        <p:attrNameLst>
                                          <p:attrName>style.visibility</p:attrName>
                                        </p:attrNameLst>
                                      </p:cBhvr>
                                      <p:to>
                                        <p:strVal val="visible"/>
                                      </p:to>
                                    </p:set>
                                    <p:anim calcmode="lin" valueType="num">
                                      <p:cBhvr>
                                        <p:cTn id="25" dur="500" fill="hold"/>
                                        <p:tgtEl>
                                          <p:spTgt spid="192520"/>
                                        </p:tgtEl>
                                        <p:attrNameLst>
                                          <p:attrName>ppt_w</p:attrName>
                                        </p:attrNameLst>
                                      </p:cBhvr>
                                      <p:tavLst>
                                        <p:tav tm="0">
                                          <p:val>
                                            <p:fltVal val="0"/>
                                          </p:val>
                                        </p:tav>
                                        <p:tav tm="100000">
                                          <p:val>
                                            <p:strVal val="#ppt_w"/>
                                          </p:val>
                                        </p:tav>
                                      </p:tavLst>
                                    </p:anim>
                                    <p:anim calcmode="lin" valueType="num">
                                      <p:cBhvr>
                                        <p:cTn id="26" dur="500" fill="hold"/>
                                        <p:tgtEl>
                                          <p:spTgt spid="19252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92522"/>
                                        </p:tgtEl>
                                        <p:attrNameLst>
                                          <p:attrName>style.visibility</p:attrName>
                                        </p:attrNameLst>
                                      </p:cBhvr>
                                      <p:to>
                                        <p:strVal val="visible"/>
                                      </p:to>
                                    </p:set>
                                    <p:anim calcmode="lin" valueType="num">
                                      <p:cBhvr>
                                        <p:cTn id="31" dur="500" fill="hold"/>
                                        <p:tgtEl>
                                          <p:spTgt spid="192522"/>
                                        </p:tgtEl>
                                        <p:attrNameLst>
                                          <p:attrName>ppt_w</p:attrName>
                                        </p:attrNameLst>
                                      </p:cBhvr>
                                      <p:tavLst>
                                        <p:tav tm="0">
                                          <p:val>
                                            <p:fltVal val="0"/>
                                          </p:val>
                                        </p:tav>
                                        <p:tav tm="100000">
                                          <p:val>
                                            <p:strVal val="#ppt_w"/>
                                          </p:val>
                                        </p:tav>
                                      </p:tavLst>
                                    </p:anim>
                                    <p:anim calcmode="lin" valueType="num">
                                      <p:cBhvr>
                                        <p:cTn id="32" dur="500" fill="hold"/>
                                        <p:tgtEl>
                                          <p:spTgt spid="192522"/>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92517"/>
                                        </p:tgtEl>
                                        <p:attrNameLst>
                                          <p:attrName>style.visibility</p:attrName>
                                        </p:attrNameLst>
                                      </p:cBhvr>
                                      <p:to>
                                        <p:strVal val="visible"/>
                                      </p:to>
                                    </p:set>
                                    <p:anim calcmode="lin" valueType="num">
                                      <p:cBhvr>
                                        <p:cTn id="37" dur="500" fill="hold"/>
                                        <p:tgtEl>
                                          <p:spTgt spid="192517"/>
                                        </p:tgtEl>
                                        <p:attrNameLst>
                                          <p:attrName>ppt_w</p:attrName>
                                        </p:attrNameLst>
                                      </p:cBhvr>
                                      <p:tavLst>
                                        <p:tav tm="0">
                                          <p:val>
                                            <p:fltVal val="0"/>
                                          </p:val>
                                        </p:tav>
                                        <p:tav tm="100000">
                                          <p:val>
                                            <p:strVal val="#ppt_w"/>
                                          </p:val>
                                        </p:tav>
                                      </p:tavLst>
                                    </p:anim>
                                    <p:anim calcmode="lin" valueType="num">
                                      <p:cBhvr>
                                        <p:cTn id="38" dur="500" fill="hold"/>
                                        <p:tgtEl>
                                          <p:spTgt spid="192517"/>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92516"/>
                                        </p:tgtEl>
                                        <p:attrNameLst>
                                          <p:attrName>style.visibility</p:attrName>
                                        </p:attrNameLst>
                                      </p:cBhvr>
                                      <p:to>
                                        <p:strVal val="visible"/>
                                      </p:to>
                                    </p:set>
                                    <p:anim calcmode="lin" valueType="num">
                                      <p:cBhvr>
                                        <p:cTn id="43" dur="500" fill="hold"/>
                                        <p:tgtEl>
                                          <p:spTgt spid="192516"/>
                                        </p:tgtEl>
                                        <p:attrNameLst>
                                          <p:attrName>ppt_w</p:attrName>
                                        </p:attrNameLst>
                                      </p:cBhvr>
                                      <p:tavLst>
                                        <p:tav tm="0">
                                          <p:val>
                                            <p:fltVal val="0"/>
                                          </p:val>
                                        </p:tav>
                                        <p:tav tm="100000">
                                          <p:val>
                                            <p:strVal val="#ppt_w"/>
                                          </p:val>
                                        </p:tav>
                                      </p:tavLst>
                                    </p:anim>
                                    <p:anim calcmode="lin" valueType="num">
                                      <p:cBhvr>
                                        <p:cTn id="44" dur="500" fill="hold"/>
                                        <p:tgtEl>
                                          <p:spTgt spid="192516"/>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92524"/>
                                        </p:tgtEl>
                                        <p:attrNameLst>
                                          <p:attrName>style.visibility</p:attrName>
                                        </p:attrNameLst>
                                      </p:cBhvr>
                                      <p:to>
                                        <p:strVal val="visible"/>
                                      </p:to>
                                    </p:set>
                                    <p:anim calcmode="lin" valueType="num">
                                      <p:cBhvr>
                                        <p:cTn id="49" dur="500" fill="hold"/>
                                        <p:tgtEl>
                                          <p:spTgt spid="192524"/>
                                        </p:tgtEl>
                                        <p:attrNameLst>
                                          <p:attrName>ppt_w</p:attrName>
                                        </p:attrNameLst>
                                      </p:cBhvr>
                                      <p:tavLst>
                                        <p:tav tm="0">
                                          <p:val>
                                            <p:fltVal val="0"/>
                                          </p:val>
                                        </p:tav>
                                        <p:tav tm="100000">
                                          <p:val>
                                            <p:strVal val="#ppt_w"/>
                                          </p:val>
                                        </p:tav>
                                      </p:tavLst>
                                    </p:anim>
                                    <p:anim calcmode="lin" valueType="num">
                                      <p:cBhvr>
                                        <p:cTn id="50" dur="500" fill="hold"/>
                                        <p:tgtEl>
                                          <p:spTgt spid="1925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p:bldP spid="192517" grpId="0"/>
      <p:bldP spid="192518" grpId="0"/>
      <p:bldP spid="192519" grpId="0"/>
      <p:bldP spid="192520" grpId="0"/>
      <p:bldP spid="192521" grpId="0"/>
      <p:bldP spid="192522" grpId="0"/>
      <p:bldP spid="1925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539750" y="1101725"/>
            <a:ext cx="806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2000">
                <a:solidFill>
                  <a:schemeClr val="accent2"/>
                </a:solidFill>
              </a:rPr>
              <a:t>Wesentliche Teile der feuerwehrtechnischen Beladung des RW</a:t>
            </a:r>
          </a:p>
        </p:txBody>
      </p:sp>
      <p:sp>
        <p:nvSpPr>
          <p:cNvPr id="191492" name="Text Box 4"/>
          <p:cNvSpPr txBox="1">
            <a:spLocks noChangeArrowheads="1"/>
          </p:cNvSpPr>
          <p:nvPr/>
        </p:nvSpPr>
        <p:spPr bwMode="auto">
          <a:xfrm>
            <a:off x="979488" y="1700213"/>
            <a:ext cx="26447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Hydraulikgeräte:</a:t>
            </a:r>
            <a:endParaRPr lang="de-DE" altLang="de-DE" sz="1600" b="0"/>
          </a:p>
          <a:p>
            <a:pPr>
              <a:buClr>
                <a:schemeClr val="tx1"/>
              </a:buClr>
              <a:buSzPts val="1600"/>
              <a:buFont typeface="Wingdings" pitchFamily="2" charset="2"/>
              <a:buNone/>
            </a:pPr>
            <a:r>
              <a:rPr lang="de-DE" altLang="de-DE" sz="1600" b="0"/>
              <a:t> Spreiz- und Schneidgeräte</a:t>
            </a:r>
          </a:p>
          <a:p>
            <a:pPr>
              <a:buClr>
                <a:schemeClr val="tx1"/>
              </a:buClr>
              <a:buSzPts val="1600"/>
              <a:buFont typeface="Wingdings" pitchFamily="2" charset="2"/>
              <a:buNone/>
            </a:pPr>
            <a:r>
              <a:rPr lang="de-DE" altLang="de-DE" sz="1600" b="0"/>
              <a:t>  Rettungszylinder</a:t>
            </a:r>
          </a:p>
          <a:p>
            <a:pPr>
              <a:buClr>
                <a:schemeClr val="tx1"/>
              </a:buClr>
              <a:buSzPts val="1600"/>
              <a:buFont typeface="Wingdings" pitchFamily="2" charset="2"/>
              <a:buNone/>
            </a:pPr>
            <a:r>
              <a:rPr lang="de-DE" altLang="de-DE" sz="1600" b="0"/>
              <a:t> Hebesätze</a:t>
            </a:r>
          </a:p>
          <a:p>
            <a:pPr>
              <a:buClr>
                <a:schemeClr val="tx1"/>
              </a:buClr>
              <a:buSzPts val="1600"/>
              <a:buFont typeface="Wingdings" pitchFamily="2" charset="2"/>
              <a:buNone/>
            </a:pPr>
            <a:r>
              <a:rPr lang="de-DE" altLang="de-DE" sz="1600" b="0"/>
              <a:t>  Büffelheber / Winden</a:t>
            </a:r>
            <a:endParaRPr lang="de-DE" altLang="de-DE"/>
          </a:p>
        </p:txBody>
      </p:sp>
      <p:sp>
        <p:nvSpPr>
          <p:cNvPr id="191493" name="Text Box 5"/>
          <p:cNvSpPr txBox="1">
            <a:spLocks noChangeArrowheads="1"/>
          </p:cNvSpPr>
          <p:nvPr/>
        </p:nvSpPr>
        <p:spPr bwMode="auto">
          <a:xfrm>
            <a:off x="1195388" y="3211513"/>
            <a:ext cx="23876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Elektrogeräte:</a:t>
            </a:r>
          </a:p>
          <a:p>
            <a:pPr>
              <a:buClr>
                <a:schemeClr val="tx1"/>
              </a:buClr>
              <a:buSzPts val="1600"/>
              <a:buFont typeface="Wingdings" pitchFamily="2" charset="2"/>
              <a:buNone/>
            </a:pPr>
            <a:r>
              <a:rPr lang="de-DE" altLang="de-DE" sz="1600" b="0"/>
              <a:t> Stromerzeugeraggregat</a:t>
            </a:r>
          </a:p>
          <a:p>
            <a:pPr>
              <a:buClr>
                <a:schemeClr val="tx1"/>
              </a:buClr>
              <a:buSzPts val="1600"/>
              <a:buFont typeface="Wingdings" pitchFamily="2" charset="2"/>
              <a:buNone/>
            </a:pPr>
            <a:r>
              <a:rPr lang="de-DE" altLang="de-DE" sz="1600" b="0"/>
              <a:t>Handkreissäge</a:t>
            </a:r>
          </a:p>
          <a:p>
            <a:pPr>
              <a:buClr>
                <a:schemeClr val="tx1"/>
              </a:buClr>
              <a:buSzPts val="1600"/>
              <a:buFont typeface="Wingdings" pitchFamily="2" charset="2"/>
              <a:buNone/>
            </a:pPr>
            <a:r>
              <a:rPr lang="de-DE" altLang="de-DE" sz="1600" b="0"/>
              <a:t>Säbelsäge</a:t>
            </a:r>
          </a:p>
          <a:p>
            <a:pPr>
              <a:buClr>
                <a:schemeClr val="tx1"/>
              </a:buClr>
              <a:buSzPts val="1600"/>
              <a:buFont typeface="Wingdings" pitchFamily="2" charset="2"/>
              <a:buNone/>
            </a:pPr>
            <a:r>
              <a:rPr lang="de-DE" altLang="de-DE" sz="1600" b="0"/>
              <a:t>Winkelschleifer</a:t>
            </a:r>
          </a:p>
          <a:p>
            <a:pPr>
              <a:buClr>
                <a:schemeClr val="tx1"/>
              </a:buClr>
              <a:buSzPts val="1600"/>
              <a:buFont typeface="Wingdings" pitchFamily="2" charset="2"/>
              <a:buNone/>
            </a:pPr>
            <a:r>
              <a:rPr lang="de-DE" altLang="de-DE" sz="1600" b="0"/>
              <a:t>Bohrhammer</a:t>
            </a:r>
          </a:p>
          <a:p>
            <a:pPr>
              <a:buClr>
                <a:schemeClr val="tx1"/>
              </a:buClr>
              <a:buSzPts val="1600"/>
              <a:buFont typeface="Wingdings" pitchFamily="2" charset="2"/>
              <a:buNone/>
            </a:pPr>
            <a:r>
              <a:rPr lang="de-DE" altLang="de-DE" sz="1600" b="0"/>
              <a:t>Lüftungsgeräte</a:t>
            </a:r>
          </a:p>
          <a:p>
            <a:pPr>
              <a:buClr>
                <a:schemeClr val="tx1"/>
              </a:buClr>
              <a:buSzPts val="1600"/>
              <a:buFont typeface="Wingdings" pitchFamily="2" charset="2"/>
              <a:buNone/>
            </a:pPr>
            <a:r>
              <a:rPr lang="de-DE" altLang="de-DE" sz="1600" b="0"/>
              <a:t> Plasma - Schneidgerät</a:t>
            </a:r>
          </a:p>
          <a:p>
            <a:pPr>
              <a:buClr>
                <a:schemeClr val="tx1"/>
              </a:buClr>
              <a:buSzPts val="1600"/>
              <a:buFont typeface="Wingdings" pitchFamily="2" charset="2"/>
              <a:buNone/>
            </a:pPr>
            <a:r>
              <a:rPr lang="de-DE" altLang="de-DE" sz="1600" b="0"/>
              <a:t>Tauchpumpe</a:t>
            </a:r>
          </a:p>
        </p:txBody>
      </p:sp>
      <p:sp>
        <p:nvSpPr>
          <p:cNvPr id="191494" name="Text Box 6"/>
          <p:cNvSpPr txBox="1">
            <a:spLocks noChangeArrowheads="1"/>
          </p:cNvSpPr>
          <p:nvPr/>
        </p:nvSpPr>
        <p:spPr bwMode="auto">
          <a:xfrm>
            <a:off x="5508625" y="1700213"/>
            <a:ext cx="1981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Pneumatisch </a:t>
            </a:r>
          </a:p>
          <a:p>
            <a:r>
              <a:rPr lang="de-DE" altLang="de-DE" sz="1600"/>
              <a:t>arbeitende Geräte:</a:t>
            </a:r>
            <a:endParaRPr lang="de-DE" altLang="de-DE" sz="1600" b="0"/>
          </a:p>
          <a:p>
            <a:pPr>
              <a:buClr>
                <a:schemeClr val="tx1"/>
              </a:buClr>
              <a:buSzPts val="1600"/>
              <a:buFont typeface="Wingdings" pitchFamily="2" charset="2"/>
              <a:buNone/>
            </a:pPr>
            <a:r>
              <a:rPr lang="de-DE" altLang="de-DE" sz="1600" b="0"/>
              <a:t> Luftheber</a:t>
            </a:r>
          </a:p>
          <a:p>
            <a:pPr>
              <a:buClr>
                <a:schemeClr val="tx1"/>
              </a:buClr>
              <a:buSzPts val="1600"/>
              <a:buFont typeface="Wingdings" pitchFamily="2" charset="2"/>
              <a:buNone/>
            </a:pPr>
            <a:r>
              <a:rPr lang="de-DE" altLang="de-DE" sz="1600" b="0"/>
              <a:t> Power-Bag</a:t>
            </a:r>
            <a:endParaRPr lang="de-DE" altLang="de-DE" b="0"/>
          </a:p>
        </p:txBody>
      </p:sp>
      <p:sp>
        <p:nvSpPr>
          <p:cNvPr id="191495" name="Text Box 7"/>
          <p:cNvSpPr txBox="1">
            <a:spLocks noChangeArrowheads="1"/>
          </p:cNvSpPr>
          <p:nvPr/>
        </p:nvSpPr>
        <p:spPr bwMode="auto">
          <a:xfrm>
            <a:off x="4787900" y="2995613"/>
            <a:ext cx="3744913"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Sonstige Geräte und Einsatzmittel:</a:t>
            </a:r>
          </a:p>
          <a:p>
            <a:pPr>
              <a:buClr>
                <a:schemeClr val="tx1"/>
              </a:buClr>
              <a:buSzPts val="1600"/>
              <a:buFont typeface="Wingdings" pitchFamily="2" charset="2"/>
              <a:buNone/>
            </a:pPr>
            <a:r>
              <a:rPr lang="de-DE" altLang="de-DE" sz="1600" b="0"/>
              <a:t> Verkehrswarngerät                 </a:t>
            </a:r>
          </a:p>
          <a:p>
            <a:pPr>
              <a:buClr>
                <a:schemeClr val="tx1"/>
              </a:buClr>
              <a:buSzPts val="1600"/>
              <a:buFont typeface="Wingdings" pitchFamily="2" charset="2"/>
              <a:buNone/>
            </a:pPr>
            <a:r>
              <a:rPr lang="de-DE" altLang="de-DE" sz="1600" b="0"/>
              <a:t> Mehrzweckzug</a:t>
            </a:r>
          </a:p>
          <a:p>
            <a:pPr>
              <a:buClr>
                <a:schemeClr val="tx1"/>
              </a:buClr>
              <a:buSzPts val="1600"/>
              <a:buFont typeface="Wingdings" pitchFamily="2" charset="2"/>
              <a:buNone/>
            </a:pPr>
            <a:r>
              <a:rPr lang="de-DE" altLang="de-DE" sz="1600" b="0"/>
              <a:t> Motorkettensäge </a:t>
            </a:r>
          </a:p>
          <a:p>
            <a:pPr>
              <a:buClr>
                <a:schemeClr val="tx1"/>
              </a:buClr>
              <a:buSzPts val="1600"/>
              <a:buFont typeface="Wingdings" pitchFamily="2" charset="2"/>
              <a:buNone/>
            </a:pPr>
            <a:r>
              <a:rPr lang="de-DE" altLang="de-DE" sz="1600" b="0"/>
              <a:t> Motortrennschleifer                </a:t>
            </a:r>
          </a:p>
          <a:p>
            <a:pPr>
              <a:buClr>
                <a:schemeClr val="tx1"/>
              </a:buClr>
              <a:buSzPts val="1600"/>
              <a:buFont typeface="Wingdings" pitchFamily="2" charset="2"/>
              <a:buNone/>
            </a:pPr>
            <a:r>
              <a:rPr lang="de-DE" altLang="de-DE" sz="1600" b="0"/>
              <a:t> Ab- bzw. Aufseilgerät</a:t>
            </a:r>
          </a:p>
          <a:p>
            <a:pPr>
              <a:buClr>
                <a:schemeClr val="tx1"/>
              </a:buClr>
              <a:buSzPts val="1600"/>
              <a:buFont typeface="Wingdings" pitchFamily="2" charset="2"/>
              <a:buNone/>
            </a:pPr>
            <a:r>
              <a:rPr lang="de-DE" altLang="de-DE" sz="1600" b="0"/>
              <a:t> Gerätesatz Absturzsicherung</a:t>
            </a:r>
          </a:p>
          <a:p>
            <a:pPr>
              <a:buClr>
                <a:schemeClr val="tx1"/>
              </a:buClr>
              <a:buSzPts val="1600"/>
              <a:buFont typeface="Wingdings" pitchFamily="2" charset="2"/>
              <a:buNone/>
            </a:pPr>
            <a:r>
              <a:rPr lang="de-DE" altLang="de-DE" sz="1600" b="0"/>
              <a:t> Multifunktionsleiter</a:t>
            </a:r>
          </a:p>
          <a:p>
            <a:pPr>
              <a:buClr>
                <a:schemeClr val="tx1"/>
              </a:buClr>
              <a:buSzPts val="1600"/>
              <a:buFont typeface="Wingdings" pitchFamily="2" charset="2"/>
              <a:buNone/>
            </a:pPr>
            <a:r>
              <a:rPr lang="de-DE" altLang="de-DE" sz="1600" b="0"/>
              <a:t> Rettungs- bzw. Arbeitsplattform</a:t>
            </a:r>
          </a:p>
          <a:p>
            <a:pPr>
              <a:buClr>
                <a:schemeClr val="tx1"/>
              </a:buClr>
              <a:buSzPts val="1600"/>
              <a:buFont typeface="Wingdings" pitchFamily="2" charset="2"/>
              <a:buNone/>
            </a:pPr>
            <a:r>
              <a:rPr lang="de-DE" altLang="de-DE" sz="1600" b="0"/>
              <a:t> Türöffnungswerkzeug</a:t>
            </a:r>
          </a:p>
          <a:p>
            <a:pPr>
              <a:buClr>
                <a:schemeClr val="tx1"/>
              </a:buClr>
              <a:buSzPts val="1600"/>
              <a:buFont typeface="Wingdings" pitchFamily="2" charset="2"/>
              <a:buNone/>
            </a:pPr>
            <a:r>
              <a:rPr lang="de-DE" altLang="de-DE" sz="1600" b="0"/>
              <a:t>Umfangreiches Handwerkzeug</a:t>
            </a:r>
          </a:p>
        </p:txBody>
      </p:sp>
      <p:sp>
        <p:nvSpPr>
          <p:cNvPr id="20487" name="Rectangle 11"/>
          <p:cNvSpPr>
            <a:spLocks noGrp="1" noChangeArrowheads="1"/>
          </p:cNvSpPr>
          <p:nvPr>
            <p:ph type="title"/>
          </p:nvPr>
        </p:nvSpPr>
        <p:spPr bwMode="auto">
          <a:xfrm>
            <a:off x="5364163" y="6308725"/>
            <a:ext cx="1666875"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Wesentliche Beladung des RW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ppt_w</p:attrName>
                                        </p:attrNameLst>
                                      </p:cBhvr>
                                      <p:tavLst>
                                        <p:tav tm="0">
                                          <p:val>
                                            <p:fltVal val="0"/>
                                          </p:val>
                                        </p:tav>
                                        <p:tav tm="100000">
                                          <p:val>
                                            <p:strVal val="#ppt_w"/>
                                          </p:val>
                                        </p:tav>
                                      </p:tavLst>
                                    </p:anim>
                                    <p:anim calcmode="lin" valueType="num">
                                      <p:cBhvr>
                                        <p:cTn id="8" dur="500" fill="hold"/>
                                        <p:tgtEl>
                                          <p:spTgt spid="19149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1494"/>
                                        </p:tgtEl>
                                        <p:attrNameLst>
                                          <p:attrName>style.visibility</p:attrName>
                                        </p:attrNameLst>
                                      </p:cBhvr>
                                      <p:to>
                                        <p:strVal val="visible"/>
                                      </p:to>
                                    </p:set>
                                    <p:anim calcmode="lin" valueType="num">
                                      <p:cBhvr>
                                        <p:cTn id="13" dur="500" fill="hold"/>
                                        <p:tgtEl>
                                          <p:spTgt spid="191494"/>
                                        </p:tgtEl>
                                        <p:attrNameLst>
                                          <p:attrName>ppt_w</p:attrName>
                                        </p:attrNameLst>
                                      </p:cBhvr>
                                      <p:tavLst>
                                        <p:tav tm="0">
                                          <p:val>
                                            <p:fltVal val="0"/>
                                          </p:val>
                                        </p:tav>
                                        <p:tav tm="100000">
                                          <p:val>
                                            <p:strVal val="#ppt_w"/>
                                          </p:val>
                                        </p:tav>
                                      </p:tavLst>
                                    </p:anim>
                                    <p:anim calcmode="lin" valueType="num">
                                      <p:cBhvr>
                                        <p:cTn id="14" dur="500" fill="hold"/>
                                        <p:tgtEl>
                                          <p:spTgt spid="19149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1493"/>
                                        </p:tgtEl>
                                        <p:attrNameLst>
                                          <p:attrName>style.visibility</p:attrName>
                                        </p:attrNameLst>
                                      </p:cBhvr>
                                      <p:to>
                                        <p:strVal val="visible"/>
                                      </p:to>
                                    </p:set>
                                    <p:anim calcmode="lin" valueType="num">
                                      <p:cBhvr>
                                        <p:cTn id="19" dur="500" fill="hold"/>
                                        <p:tgtEl>
                                          <p:spTgt spid="191493"/>
                                        </p:tgtEl>
                                        <p:attrNameLst>
                                          <p:attrName>ppt_w</p:attrName>
                                        </p:attrNameLst>
                                      </p:cBhvr>
                                      <p:tavLst>
                                        <p:tav tm="0">
                                          <p:val>
                                            <p:fltVal val="0"/>
                                          </p:val>
                                        </p:tav>
                                        <p:tav tm="100000">
                                          <p:val>
                                            <p:strVal val="#ppt_w"/>
                                          </p:val>
                                        </p:tav>
                                      </p:tavLst>
                                    </p:anim>
                                    <p:anim calcmode="lin" valueType="num">
                                      <p:cBhvr>
                                        <p:cTn id="20" dur="500" fill="hold"/>
                                        <p:tgtEl>
                                          <p:spTgt spid="19149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1495"/>
                                        </p:tgtEl>
                                        <p:attrNameLst>
                                          <p:attrName>style.visibility</p:attrName>
                                        </p:attrNameLst>
                                      </p:cBhvr>
                                      <p:to>
                                        <p:strVal val="visible"/>
                                      </p:to>
                                    </p:set>
                                    <p:anim calcmode="lin" valueType="num">
                                      <p:cBhvr>
                                        <p:cTn id="25" dur="500" fill="hold"/>
                                        <p:tgtEl>
                                          <p:spTgt spid="191495"/>
                                        </p:tgtEl>
                                        <p:attrNameLst>
                                          <p:attrName>ppt_w</p:attrName>
                                        </p:attrNameLst>
                                      </p:cBhvr>
                                      <p:tavLst>
                                        <p:tav tm="0">
                                          <p:val>
                                            <p:fltVal val="0"/>
                                          </p:val>
                                        </p:tav>
                                        <p:tav tm="100000">
                                          <p:val>
                                            <p:strVal val="#ppt_w"/>
                                          </p:val>
                                        </p:tav>
                                      </p:tavLst>
                                    </p:anim>
                                    <p:anim calcmode="lin" valueType="num">
                                      <p:cBhvr>
                                        <p:cTn id="26" dur="500" fill="hold"/>
                                        <p:tgtEl>
                                          <p:spTgt spid="1914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p:bldP spid="191493" grpId="0"/>
      <p:bldP spid="191494" grpId="0"/>
      <p:bldP spid="1914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057400" y="5562600"/>
            <a:ext cx="5334000" cy="366713"/>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3075" name="Text Box 8"/>
          <p:cNvSpPr txBox="1">
            <a:spLocks noChangeArrowheads="1"/>
          </p:cNvSpPr>
          <p:nvPr/>
        </p:nvSpPr>
        <p:spPr bwMode="auto">
          <a:xfrm>
            <a:off x="2916238" y="1106488"/>
            <a:ext cx="2652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Begriffsbestimmung</a:t>
            </a:r>
          </a:p>
        </p:txBody>
      </p:sp>
      <p:sp>
        <p:nvSpPr>
          <p:cNvPr id="141321" name="Text Box 9"/>
          <p:cNvSpPr txBox="1">
            <a:spLocks noChangeArrowheads="1"/>
          </p:cNvSpPr>
          <p:nvPr/>
        </p:nvSpPr>
        <p:spPr bwMode="auto">
          <a:xfrm>
            <a:off x="827088" y="1700213"/>
            <a:ext cx="7561262" cy="2563812"/>
          </a:xfrm>
          <a:prstGeom prst="rect">
            <a:avLst/>
          </a:prstGeom>
          <a:noFill/>
          <a:ln>
            <a:noFill/>
          </a:ln>
          <a:effectLst/>
          <a:extLst>
            <a:ext uri="{909E8E84-426E-40DD-AFC4-6F175D3DCCD1}">
              <a14:hiddenFill xmlns:a14="http://schemas.microsoft.com/office/drawing/2010/main">
                <a:solidFill>
                  <a:srgbClr val="66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Feuerwehrfahrzeuge sind Kraftfahrzeuge zur Bekämpfung von Bränden,</a:t>
            </a:r>
          </a:p>
          <a:p>
            <a:pPr algn="l"/>
            <a:r>
              <a:rPr lang="de-DE" altLang="de-DE" b="0"/>
              <a:t>zur Durchführung technischer Hilfeleistungen und / oder für Rettungsein-</a:t>
            </a:r>
          </a:p>
          <a:p>
            <a:pPr algn="l"/>
            <a:r>
              <a:rPr lang="de-DE" altLang="de-DE" b="0"/>
              <a:t>sätze, die entsprechend dem vorgesehenen Verwendungszweck zur </a:t>
            </a:r>
          </a:p>
          <a:p>
            <a:pPr algn="l"/>
            <a:r>
              <a:rPr lang="de-DE" altLang="de-DE" b="0"/>
              <a:t>Aufnahme</a:t>
            </a:r>
          </a:p>
          <a:p>
            <a:pPr algn="l"/>
            <a:r>
              <a:rPr lang="de-DE" altLang="de-DE" b="0"/>
              <a:t>	- der feuerwehrtechnischen Normbeladung und</a:t>
            </a:r>
          </a:p>
          <a:p>
            <a:pPr algn="l"/>
            <a:r>
              <a:rPr lang="de-DE" altLang="de-DE" b="0"/>
              <a:t>                 zusätzlichen Beladung</a:t>
            </a:r>
          </a:p>
          <a:p>
            <a:pPr algn="l"/>
            <a:r>
              <a:rPr lang="de-DE" altLang="de-DE" b="0"/>
              <a:t>	- der Lösch- und sonstigen Einsatzmittel sowie</a:t>
            </a:r>
          </a:p>
          <a:p>
            <a:pPr algn="l"/>
            <a:r>
              <a:rPr lang="de-DE" altLang="de-DE" b="0"/>
              <a:t>	- der Besatzung</a:t>
            </a:r>
          </a:p>
          <a:p>
            <a:pPr algn="l"/>
            <a:r>
              <a:rPr lang="de-DE" altLang="de-DE" b="0"/>
              <a:t>gestaltet sind.</a:t>
            </a:r>
          </a:p>
        </p:txBody>
      </p:sp>
      <p:sp>
        <p:nvSpPr>
          <p:cNvPr id="3077" name="Rectangle 12"/>
          <p:cNvSpPr>
            <a:spLocks noGrp="1" noChangeArrowheads="1"/>
          </p:cNvSpPr>
          <p:nvPr>
            <p:ph type="title"/>
          </p:nvPr>
        </p:nvSpPr>
        <p:spPr bwMode="auto">
          <a:xfrm>
            <a:off x="5508625" y="6381750"/>
            <a:ext cx="1090613" cy="1444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700" smtClean="0">
                <a:solidFill>
                  <a:schemeClr val="bg1"/>
                </a:solidFill>
                <a:latin typeface="Arial" charset="0"/>
              </a:rPr>
              <a:t>Begriffsbestimmung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1321"/>
                                        </p:tgtEl>
                                        <p:attrNameLst>
                                          <p:attrName>style.visibility</p:attrName>
                                        </p:attrNameLst>
                                      </p:cBhvr>
                                      <p:to>
                                        <p:strVal val="visible"/>
                                      </p:to>
                                    </p:set>
                                    <p:anim calcmode="lin" valueType="num">
                                      <p:cBhvr>
                                        <p:cTn id="7" dur="500" fill="hold"/>
                                        <p:tgtEl>
                                          <p:spTgt spid="141321"/>
                                        </p:tgtEl>
                                        <p:attrNameLst>
                                          <p:attrName>ppt_w</p:attrName>
                                        </p:attrNameLst>
                                      </p:cBhvr>
                                      <p:tavLst>
                                        <p:tav tm="0">
                                          <p:val>
                                            <p:fltVal val="0"/>
                                          </p:val>
                                        </p:tav>
                                        <p:tav tm="100000">
                                          <p:val>
                                            <p:strVal val="#ppt_w"/>
                                          </p:val>
                                        </p:tav>
                                      </p:tavLst>
                                    </p:anim>
                                    <p:anim calcmode="lin" valueType="num">
                                      <p:cBhvr>
                                        <p:cTn id="8" dur="500" fill="hold"/>
                                        <p:tgtEl>
                                          <p:spTgt spid="1413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462" name="Group 22"/>
          <p:cNvGrpSpPr>
            <a:grpSpLocks/>
          </p:cNvGrpSpPr>
          <p:nvPr/>
        </p:nvGrpSpPr>
        <p:grpSpPr bwMode="auto">
          <a:xfrm>
            <a:off x="827088" y="1989138"/>
            <a:ext cx="2212975" cy="1520825"/>
            <a:chOff x="521" y="1253"/>
            <a:chExt cx="1394" cy="958"/>
          </a:xfrm>
        </p:grpSpPr>
        <p:sp>
          <p:nvSpPr>
            <p:cNvPr id="21518" name="Text Box 4"/>
            <p:cNvSpPr txBox="1">
              <a:spLocks noChangeArrowheads="1"/>
            </p:cNvSpPr>
            <p:nvPr/>
          </p:nvSpPr>
          <p:spPr bwMode="auto">
            <a:xfrm>
              <a:off x="1142" y="1253"/>
              <a:ext cx="4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KTW</a:t>
              </a:r>
              <a:endParaRPr lang="de-DE" altLang="de-DE"/>
            </a:p>
          </p:txBody>
        </p:sp>
        <p:pic>
          <p:nvPicPr>
            <p:cNvPr id="21519" name="Picture 5" descr="B02-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 y="1541"/>
              <a:ext cx="1394"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9463" name="Group 23"/>
          <p:cNvGrpSpPr>
            <a:grpSpLocks/>
          </p:cNvGrpSpPr>
          <p:nvPr/>
        </p:nvGrpSpPr>
        <p:grpSpPr bwMode="auto">
          <a:xfrm>
            <a:off x="3417888" y="1989138"/>
            <a:ext cx="2590800" cy="1577975"/>
            <a:chOff x="2153" y="1253"/>
            <a:chExt cx="1632" cy="994"/>
          </a:xfrm>
        </p:grpSpPr>
        <p:sp>
          <p:nvSpPr>
            <p:cNvPr id="21516" name="Text Box 7"/>
            <p:cNvSpPr txBox="1">
              <a:spLocks noChangeArrowheads="1"/>
            </p:cNvSpPr>
            <p:nvPr/>
          </p:nvSpPr>
          <p:spPr bwMode="auto">
            <a:xfrm>
              <a:off x="2918" y="1253"/>
              <a:ext cx="7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RTW, NAW</a:t>
              </a:r>
              <a:endParaRPr lang="de-DE" altLang="de-DE"/>
            </a:p>
          </p:txBody>
        </p:sp>
        <p:pic>
          <p:nvPicPr>
            <p:cNvPr id="21517" name="Picture 8" descr="B02-2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3" y="1445"/>
              <a:ext cx="1632"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9464" name="Group 24"/>
          <p:cNvGrpSpPr>
            <a:grpSpLocks/>
          </p:cNvGrpSpPr>
          <p:nvPr/>
        </p:nvGrpSpPr>
        <p:grpSpPr bwMode="auto">
          <a:xfrm>
            <a:off x="6313488" y="1989138"/>
            <a:ext cx="2051050" cy="1500187"/>
            <a:chOff x="3977" y="1253"/>
            <a:chExt cx="1292" cy="945"/>
          </a:xfrm>
        </p:grpSpPr>
        <p:sp>
          <p:nvSpPr>
            <p:cNvPr id="21514" name="Text Box 10"/>
            <p:cNvSpPr txBox="1">
              <a:spLocks noChangeArrowheads="1"/>
            </p:cNvSpPr>
            <p:nvPr/>
          </p:nvSpPr>
          <p:spPr bwMode="auto">
            <a:xfrm>
              <a:off x="4601" y="1253"/>
              <a:ext cx="4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NEF </a:t>
              </a:r>
              <a:endParaRPr lang="de-DE" altLang="de-DE"/>
            </a:p>
          </p:txBody>
        </p:sp>
        <p:pic>
          <p:nvPicPr>
            <p:cNvPr id="21515" name="Picture 11" descr="B02-3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7" y="1733"/>
              <a:ext cx="129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9457" name="Group 17"/>
          <p:cNvGrpSpPr>
            <a:grpSpLocks/>
          </p:cNvGrpSpPr>
          <p:nvPr/>
        </p:nvGrpSpPr>
        <p:grpSpPr bwMode="auto">
          <a:xfrm>
            <a:off x="684213" y="3860800"/>
            <a:ext cx="7777162" cy="1727200"/>
            <a:chOff x="385" y="2387"/>
            <a:chExt cx="4899" cy="1088"/>
          </a:xfrm>
        </p:grpSpPr>
        <p:sp>
          <p:nvSpPr>
            <p:cNvPr id="21512" name="AutoShape 13"/>
            <p:cNvSpPr>
              <a:spLocks noChangeArrowheads="1"/>
            </p:cNvSpPr>
            <p:nvPr/>
          </p:nvSpPr>
          <p:spPr bwMode="auto">
            <a:xfrm>
              <a:off x="385" y="2387"/>
              <a:ext cx="4899" cy="1088"/>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21513" name="Text Box 15"/>
            <p:cNvSpPr txBox="1">
              <a:spLocks noChangeArrowheads="1"/>
            </p:cNvSpPr>
            <p:nvPr/>
          </p:nvSpPr>
          <p:spPr bwMode="auto">
            <a:xfrm>
              <a:off x="657" y="2523"/>
              <a:ext cx="4355" cy="828"/>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Ein Krankenkraftwagen der Feuerwehr ist ein  Kraftfahrzeug, das von Feuerwehrpersonal betrieben wird und für die Versorgung und den Transport von Patienten konstruiert ist. Es darf auch andere Einrichtungen für den speziellen Gebrauch durch die Feuerwehr einschließen.</a:t>
              </a:r>
            </a:p>
          </p:txBody>
        </p:sp>
      </p:grpSp>
      <p:sp>
        <p:nvSpPr>
          <p:cNvPr id="21510" name="Text Box 18"/>
          <p:cNvSpPr txBox="1">
            <a:spLocks noChangeArrowheads="1"/>
          </p:cNvSpPr>
          <p:nvPr/>
        </p:nvSpPr>
        <p:spPr bwMode="auto">
          <a:xfrm>
            <a:off x="2339975" y="1111250"/>
            <a:ext cx="436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Krankenkraftwagen der Feuerwehr</a:t>
            </a:r>
          </a:p>
        </p:txBody>
      </p:sp>
      <p:sp>
        <p:nvSpPr>
          <p:cNvPr id="21511" name="Rectangle 21"/>
          <p:cNvSpPr>
            <a:spLocks noGrp="1" noChangeArrowheads="1"/>
          </p:cNvSpPr>
          <p:nvPr>
            <p:ph type="title"/>
          </p:nvPr>
        </p:nvSpPr>
        <p:spPr bwMode="auto">
          <a:xfrm>
            <a:off x="5435600" y="6308725"/>
            <a:ext cx="1593850"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700" smtClean="0">
                <a:solidFill>
                  <a:schemeClr val="bg1"/>
                </a:solidFill>
                <a:latin typeface="Arial" charset="0"/>
              </a:rPr>
              <a:t>Krankenkraftwagen der Feuerwehr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9462"/>
                                        </p:tgtEl>
                                        <p:attrNameLst>
                                          <p:attrName>style.visibility</p:attrName>
                                        </p:attrNameLst>
                                      </p:cBhvr>
                                      <p:to>
                                        <p:strVal val="visible"/>
                                      </p:to>
                                    </p:set>
                                    <p:anim calcmode="lin" valueType="num">
                                      <p:cBhvr>
                                        <p:cTn id="7" dur="500" fill="hold"/>
                                        <p:tgtEl>
                                          <p:spTgt spid="189462"/>
                                        </p:tgtEl>
                                        <p:attrNameLst>
                                          <p:attrName>ppt_w</p:attrName>
                                        </p:attrNameLst>
                                      </p:cBhvr>
                                      <p:tavLst>
                                        <p:tav tm="0">
                                          <p:val>
                                            <p:fltVal val="0"/>
                                          </p:val>
                                        </p:tav>
                                        <p:tav tm="100000">
                                          <p:val>
                                            <p:strVal val="#ppt_w"/>
                                          </p:val>
                                        </p:tav>
                                      </p:tavLst>
                                    </p:anim>
                                    <p:anim calcmode="lin" valueType="num">
                                      <p:cBhvr>
                                        <p:cTn id="8" dur="500" fill="hold"/>
                                        <p:tgtEl>
                                          <p:spTgt spid="1894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89457"/>
                                        </p:tgtEl>
                                        <p:attrNameLst>
                                          <p:attrName>style.visibility</p:attrName>
                                        </p:attrNameLst>
                                      </p:cBhvr>
                                      <p:to>
                                        <p:strVal val="visible"/>
                                      </p:to>
                                    </p:set>
                                    <p:anim calcmode="lin" valueType="num">
                                      <p:cBhvr>
                                        <p:cTn id="13" dur="500" fill="hold"/>
                                        <p:tgtEl>
                                          <p:spTgt spid="189457"/>
                                        </p:tgtEl>
                                        <p:attrNameLst>
                                          <p:attrName>ppt_w</p:attrName>
                                        </p:attrNameLst>
                                      </p:cBhvr>
                                      <p:tavLst>
                                        <p:tav tm="0">
                                          <p:val>
                                            <p:fltVal val="0"/>
                                          </p:val>
                                        </p:tav>
                                        <p:tav tm="100000">
                                          <p:val>
                                            <p:strVal val="#ppt_w"/>
                                          </p:val>
                                        </p:tav>
                                      </p:tavLst>
                                    </p:anim>
                                    <p:anim calcmode="lin" valueType="num">
                                      <p:cBhvr>
                                        <p:cTn id="14" dur="500" fill="hold"/>
                                        <p:tgtEl>
                                          <p:spTgt spid="18945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89463"/>
                                        </p:tgtEl>
                                        <p:attrNameLst>
                                          <p:attrName>style.visibility</p:attrName>
                                        </p:attrNameLst>
                                      </p:cBhvr>
                                      <p:to>
                                        <p:strVal val="visible"/>
                                      </p:to>
                                    </p:set>
                                    <p:anim calcmode="lin" valueType="num">
                                      <p:cBhvr>
                                        <p:cTn id="19" dur="500" fill="hold"/>
                                        <p:tgtEl>
                                          <p:spTgt spid="189463"/>
                                        </p:tgtEl>
                                        <p:attrNameLst>
                                          <p:attrName>ppt_w</p:attrName>
                                        </p:attrNameLst>
                                      </p:cBhvr>
                                      <p:tavLst>
                                        <p:tav tm="0">
                                          <p:val>
                                            <p:fltVal val="0"/>
                                          </p:val>
                                        </p:tav>
                                        <p:tav tm="100000">
                                          <p:val>
                                            <p:strVal val="#ppt_w"/>
                                          </p:val>
                                        </p:tav>
                                      </p:tavLst>
                                    </p:anim>
                                    <p:anim calcmode="lin" valueType="num">
                                      <p:cBhvr>
                                        <p:cTn id="20" dur="500" fill="hold"/>
                                        <p:tgtEl>
                                          <p:spTgt spid="18946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89464"/>
                                        </p:tgtEl>
                                        <p:attrNameLst>
                                          <p:attrName>style.visibility</p:attrName>
                                        </p:attrNameLst>
                                      </p:cBhvr>
                                      <p:to>
                                        <p:strVal val="visible"/>
                                      </p:to>
                                    </p:set>
                                    <p:anim calcmode="lin" valueType="num">
                                      <p:cBhvr>
                                        <p:cTn id="25" dur="500" fill="hold"/>
                                        <p:tgtEl>
                                          <p:spTgt spid="189464"/>
                                        </p:tgtEl>
                                        <p:attrNameLst>
                                          <p:attrName>ppt_w</p:attrName>
                                        </p:attrNameLst>
                                      </p:cBhvr>
                                      <p:tavLst>
                                        <p:tav tm="0">
                                          <p:val>
                                            <p:fltVal val="0"/>
                                          </p:val>
                                        </p:tav>
                                        <p:tav tm="100000">
                                          <p:val>
                                            <p:strVal val="#ppt_w"/>
                                          </p:val>
                                        </p:tav>
                                      </p:tavLst>
                                    </p:anim>
                                    <p:anim calcmode="lin" valueType="num">
                                      <p:cBhvr>
                                        <p:cTn id="26" dur="500" fill="hold"/>
                                        <p:tgtEl>
                                          <p:spTgt spid="1894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733675" y="1116013"/>
            <a:ext cx="3398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2000">
                <a:solidFill>
                  <a:schemeClr val="accent2"/>
                </a:solidFill>
              </a:rPr>
              <a:t>Gerätefahrzeug  Gefahrgut</a:t>
            </a:r>
          </a:p>
        </p:txBody>
      </p:sp>
      <p:grpSp>
        <p:nvGrpSpPr>
          <p:cNvPr id="190487" name="Group 23"/>
          <p:cNvGrpSpPr>
            <a:grpSpLocks/>
          </p:cNvGrpSpPr>
          <p:nvPr/>
        </p:nvGrpSpPr>
        <p:grpSpPr bwMode="auto">
          <a:xfrm>
            <a:off x="3708400" y="1628775"/>
            <a:ext cx="2092325" cy="1195388"/>
            <a:chOff x="2381" y="1071"/>
            <a:chExt cx="1318" cy="753"/>
          </a:xfrm>
        </p:grpSpPr>
        <p:sp>
          <p:nvSpPr>
            <p:cNvPr id="22546" name="Text Box 15"/>
            <p:cNvSpPr txBox="1">
              <a:spLocks noChangeArrowheads="1"/>
            </p:cNvSpPr>
            <p:nvPr/>
          </p:nvSpPr>
          <p:spPr bwMode="auto">
            <a:xfrm>
              <a:off x="2381" y="1071"/>
              <a:ext cx="131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b="0"/>
                <a:t>GW-Dekon, Dekon-P</a:t>
              </a:r>
              <a:endParaRPr lang="de-DE" altLang="de-DE"/>
            </a:p>
          </p:txBody>
        </p:sp>
        <p:pic>
          <p:nvPicPr>
            <p:cNvPr id="22547" name="Picture 16" descr="A02-1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 y="1344"/>
              <a:ext cx="94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0488" name="Group 24"/>
          <p:cNvGrpSpPr>
            <a:grpSpLocks/>
          </p:cNvGrpSpPr>
          <p:nvPr/>
        </p:nvGrpSpPr>
        <p:grpSpPr bwMode="auto">
          <a:xfrm>
            <a:off x="5940425" y="1628775"/>
            <a:ext cx="2193925" cy="1489075"/>
            <a:chOff x="3651" y="1071"/>
            <a:chExt cx="1382" cy="938"/>
          </a:xfrm>
        </p:grpSpPr>
        <p:sp>
          <p:nvSpPr>
            <p:cNvPr id="22543" name="Text Box 18"/>
            <p:cNvSpPr txBox="1">
              <a:spLocks noChangeArrowheads="1"/>
            </p:cNvSpPr>
            <p:nvPr/>
          </p:nvSpPr>
          <p:spPr bwMode="auto">
            <a:xfrm>
              <a:off x="3742" y="1071"/>
              <a:ext cx="12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b="0"/>
                <a:t>GW-Mess, ABC-Erk </a:t>
              </a:r>
              <a:endParaRPr lang="de-DE" altLang="de-DE"/>
            </a:p>
          </p:txBody>
        </p:sp>
        <p:pic>
          <p:nvPicPr>
            <p:cNvPr id="22544" name="Picture 19" descr="A02-6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6" y="1344"/>
              <a:ext cx="109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Text Box 20"/>
            <p:cNvSpPr txBox="1">
              <a:spLocks noChangeArrowheads="1"/>
            </p:cNvSpPr>
            <p:nvPr/>
          </p:nvSpPr>
          <p:spPr bwMode="auto">
            <a:xfrm>
              <a:off x="3651" y="1797"/>
              <a:ext cx="13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b="0"/>
                <a:t>ehemals: Mef-G (RP)</a:t>
              </a:r>
              <a:endParaRPr lang="de-DE" altLang="de-DE"/>
            </a:p>
          </p:txBody>
        </p:sp>
      </p:grpSp>
      <p:grpSp>
        <p:nvGrpSpPr>
          <p:cNvPr id="190509" name="Group 45"/>
          <p:cNvGrpSpPr>
            <a:grpSpLocks/>
          </p:cNvGrpSpPr>
          <p:nvPr/>
        </p:nvGrpSpPr>
        <p:grpSpPr bwMode="auto">
          <a:xfrm>
            <a:off x="1116013" y="1628775"/>
            <a:ext cx="2520950" cy="1741488"/>
            <a:chOff x="703" y="1026"/>
            <a:chExt cx="1588" cy="1097"/>
          </a:xfrm>
        </p:grpSpPr>
        <p:sp>
          <p:nvSpPr>
            <p:cNvPr id="22540" name="Text Box 11"/>
            <p:cNvSpPr txBox="1">
              <a:spLocks noChangeArrowheads="1"/>
            </p:cNvSpPr>
            <p:nvPr/>
          </p:nvSpPr>
          <p:spPr bwMode="auto">
            <a:xfrm>
              <a:off x="784" y="1026"/>
              <a:ext cx="12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b="0"/>
                <a:t>GW-G  (RP), GW-G</a:t>
              </a:r>
              <a:endParaRPr lang="de-DE" altLang="de-DE"/>
            </a:p>
          </p:txBody>
        </p:sp>
        <p:pic>
          <p:nvPicPr>
            <p:cNvPr id="2254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 y="1299"/>
              <a:ext cx="1588"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2" name="Text Box 21"/>
            <p:cNvSpPr txBox="1">
              <a:spLocks noChangeArrowheads="1"/>
            </p:cNvSpPr>
            <p:nvPr/>
          </p:nvSpPr>
          <p:spPr bwMode="auto">
            <a:xfrm>
              <a:off x="703" y="1797"/>
              <a:ext cx="15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400" b="0"/>
                <a:t>ehemals: GW-G 1, GW-G 2,</a:t>
              </a:r>
            </a:p>
            <a:p>
              <a:pPr algn="l"/>
              <a:r>
                <a:rPr lang="de-DE" altLang="de-DE" sz="1400" b="0"/>
                <a:t>                GW-G 3</a:t>
              </a:r>
            </a:p>
          </p:txBody>
        </p:sp>
      </p:grpSp>
      <p:grpSp>
        <p:nvGrpSpPr>
          <p:cNvPr id="190511" name="Group 47"/>
          <p:cNvGrpSpPr>
            <a:grpSpLocks/>
          </p:cNvGrpSpPr>
          <p:nvPr/>
        </p:nvGrpSpPr>
        <p:grpSpPr bwMode="auto">
          <a:xfrm>
            <a:off x="755650" y="3141663"/>
            <a:ext cx="7632700" cy="2951162"/>
            <a:chOff x="476" y="1979"/>
            <a:chExt cx="4808" cy="1859"/>
          </a:xfrm>
        </p:grpSpPr>
        <p:sp>
          <p:nvSpPr>
            <p:cNvPr id="22536" name="AutoShape 3"/>
            <p:cNvSpPr>
              <a:spLocks noChangeArrowheads="1"/>
            </p:cNvSpPr>
            <p:nvPr/>
          </p:nvSpPr>
          <p:spPr bwMode="auto">
            <a:xfrm>
              <a:off x="476" y="1979"/>
              <a:ext cx="4808" cy="1859"/>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grpSp>
          <p:nvGrpSpPr>
            <p:cNvPr id="22537" name="Group 46"/>
            <p:cNvGrpSpPr>
              <a:grpSpLocks/>
            </p:cNvGrpSpPr>
            <p:nvPr/>
          </p:nvGrpSpPr>
          <p:grpSpPr bwMode="auto">
            <a:xfrm>
              <a:off x="748" y="2275"/>
              <a:ext cx="4445" cy="1315"/>
              <a:chOff x="748" y="2275"/>
              <a:chExt cx="4445" cy="1315"/>
            </a:xfrm>
          </p:grpSpPr>
          <p:sp>
            <p:nvSpPr>
              <p:cNvPr id="22538" name="Text Box 6"/>
              <p:cNvSpPr txBox="1">
                <a:spLocks noChangeArrowheads="1"/>
              </p:cNvSpPr>
              <p:nvPr/>
            </p:nvSpPr>
            <p:spPr bwMode="auto">
              <a:xfrm>
                <a:off x="748" y="2275"/>
                <a:ext cx="4445"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Ein Gerätefahrzeug-Gefahrgut ist ein Feuerwehrfahrzeug mit einer Ausrüstung zum Schutz von Eigentum und zur Begrenzung</a:t>
                </a:r>
              </a:p>
              <a:p>
                <a:pPr algn="l"/>
                <a:r>
                  <a:rPr lang="de-DE" altLang="de-DE" sz="1600"/>
                  <a:t>    von Schäden für die Umwelt, z.B. bei:  </a:t>
                </a:r>
              </a:p>
            </p:txBody>
          </p:sp>
          <p:sp>
            <p:nvSpPr>
              <p:cNvPr id="22539" name="Text Box 42"/>
              <p:cNvSpPr txBox="1">
                <a:spLocks noChangeArrowheads="1"/>
              </p:cNvSpPr>
              <p:nvPr/>
            </p:nvSpPr>
            <p:spPr bwMode="auto">
              <a:xfrm>
                <a:off x="1429" y="2762"/>
                <a:ext cx="238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sz="1600"/>
                  <a:t> Gefahr einer Umweltverschmutzung</a:t>
                </a:r>
              </a:p>
              <a:p>
                <a:pPr algn="l">
                  <a:buFontTx/>
                  <a:buChar char="-"/>
                </a:pPr>
                <a:r>
                  <a:rPr lang="de-DE" altLang="de-DE" sz="1600"/>
                  <a:t> chemischer Gefahr</a:t>
                </a:r>
              </a:p>
              <a:p>
                <a:pPr algn="l">
                  <a:buFontTx/>
                  <a:buChar char="-"/>
                </a:pPr>
                <a:r>
                  <a:rPr lang="de-DE" altLang="de-DE" sz="1600"/>
                  <a:t> Gefahr durch radiaktive Stoffe</a:t>
                </a:r>
              </a:p>
              <a:p>
                <a:pPr algn="l">
                  <a:buFontTx/>
                  <a:buChar char="-"/>
                </a:pPr>
                <a:r>
                  <a:rPr lang="de-DE" altLang="de-DE" sz="1600"/>
                  <a:t> biologischer Gefahr</a:t>
                </a:r>
              </a:p>
              <a:p>
                <a:pPr algn="l">
                  <a:buFontTx/>
                  <a:buChar char="-"/>
                </a:pPr>
                <a:r>
                  <a:rPr lang="de-DE" altLang="de-DE" sz="1600"/>
                  <a:t> Bergung.</a:t>
                </a:r>
              </a:p>
            </p:txBody>
          </p:sp>
        </p:grpSp>
      </p:grpSp>
      <p:sp>
        <p:nvSpPr>
          <p:cNvPr id="22535" name="Rectangle 44"/>
          <p:cNvSpPr>
            <a:spLocks noGrp="1" noChangeArrowheads="1"/>
          </p:cNvSpPr>
          <p:nvPr>
            <p:ph type="title"/>
          </p:nvPr>
        </p:nvSpPr>
        <p:spPr bwMode="auto">
          <a:xfrm>
            <a:off x="5219700" y="6237288"/>
            <a:ext cx="1738313" cy="287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Gerätefahrzeug - Gefahrgut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0509"/>
                                        </p:tgtEl>
                                        <p:attrNameLst>
                                          <p:attrName>style.visibility</p:attrName>
                                        </p:attrNameLst>
                                      </p:cBhvr>
                                      <p:to>
                                        <p:strVal val="visible"/>
                                      </p:to>
                                    </p:set>
                                    <p:anim calcmode="lin" valueType="num">
                                      <p:cBhvr>
                                        <p:cTn id="7" dur="500" fill="hold"/>
                                        <p:tgtEl>
                                          <p:spTgt spid="190509"/>
                                        </p:tgtEl>
                                        <p:attrNameLst>
                                          <p:attrName>ppt_w</p:attrName>
                                        </p:attrNameLst>
                                      </p:cBhvr>
                                      <p:tavLst>
                                        <p:tav tm="0">
                                          <p:val>
                                            <p:fltVal val="0"/>
                                          </p:val>
                                        </p:tav>
                                        <p:tav tm="100000">
                                          <p:val>
                                            <p:strVal val="#ppt_w"/>
                                          </p:val>
                                        </p:tav>
                                      </p:tavLst>
                                    </p:anim>
                                    <p:anim calcmode="lin" valueType="num">
                                      <p:cBhvr>
                                        <p:cTn id="8" dur="500" fill="hold"/>
                                        <p:tgtEl>
                                          <p:spTgt spid="19050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0511"/>
                                        </p:tgtEl>
                                        <p:attrNameLst>
                                          <p:attrName>style.visibility</p:attrName>
                                        </p:attrNameLst>
                                      </p:cBhvr>
                                      <p:to>
                                        <p:strVal val="visible"/>
                                      </p:to>
                                    </p:set>
                                    <p:anim calcmode="lin" valueType="num">
                                      <p:cBhvr>
                                        <p:cTn id="13" dur="500" fill="hold"/>
                                        <p:tgtEl>
                                          <p:spTgt spid="190511"/>
                                        </p:tgtEl>
                                        <p:attrNameLst>
                                          <p:attrName>ppt_w</p:attrName>
                                        </p:attrNameLst>
                                      </p:cBhvr>
                                      <p:tavLst>
                                        <p:tav tm="0">
                                          <p:val>
                                            <p:fltVal val="0"/>
                                          </p:val>
                                        </p:tav>
                                        <p:tav tm="100000">
                                          <p:val>
                                            <p:strVal val="#ppt_w"/>
                                          </p:val>
                                        </p:tav>
                                      </p:tavLst>
                                    </p:anim>
                                    <p:anim calcmode="lin" valueType="num">
                                      <p:cBhvr>
                                        <p:cTn id="14" dur="500" fill="hold"/>
                                        <p:tgtEl>
                                          <p:spTgt spid="19051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0487"/>
                                        </p:tgtEl>
                                        <p:attrNameLst>
                                          <p:attrName>style.visibility</p:attrName>
                                        </p:attrNameLst>
                                      </p:cBhvr>
                                      <p:to>
                                        <p:strVal val="visible"/>
                                      </p:to>
                                    </p:set>
                                    <p:anim calcmode="lin" valueType="num">
                                      <p:cBhvr>
                                        <p:cTn id="19" dur="500" fill="hold"/>
                                        <p:tgtEl>
                                          <p:spTgt spid="190487"/>
                                        </p:tgtEl>
                                        <p:attrNameLst>
                                          <p:attrName>ppt_w</p:attrName>
                                        </p:attrNameLst>
                                      </p:cBhvr>
                                      <p:tavLst>
                                        <p:tav tm="0">
                                          <p:val>
                                            <p:fltVal val="0"/>
                                          </p:val>
                                        </p:tav>
                                        <p:tav tm="100000">
                                          <p:val>
                                            <p:strVal val="#ppt_w"/>
                                          </p:val>
                                        </p:tav>
                                      </p:tavLst>
                                    </p:anim>
                                    <p:anim calcmode="lin" valueType="num">
                                      <p:cBhvr>
                                        <p:cTn id="20" dur="500" fill="hold"/>
                                        <p:tgtEl>
                                          <p:spTgt spid="19048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90488"/>
                                        </p:tgtEl>
                                        <p:attrNameLst>
                                          <p:attrName>style.visibility</p:attrName>
                                        </p:attrNameLst>
                                      </p:cBhvr>
                                      <p:to>
                                        <p:strVal val="visible"/>
                                      </p:to>
                                    </p:set>
                                    <p:anim calcmode="lin" valueType="num">
                                      <p:cBhvr>
                                        <p:cTn id="25" dur="500" fill="hold"/>
                                        <p:tgtEl>
                                          <p:spTgt spid="190488"/>
                                        </p:tgtEl>
                                        <p:attrNameLst>
                                          <p:attrName>ppt_w</p:attrName>
                                        </p:attrNameLst>
                                      </p:cBhvr>
                                      <p:tavLst>
                                        <p:tav tm="0">
                                          <p:val>
                                            <p:fltVal val="0"/>
                                          </p:val>
                                        </p:tav>
                                        <p:tav tm="100000">
                                          <p:val>
                                            <p:strVal val="#ppt_w"/>
                                          </p:val>
                                        </p:tav>
                                      </p:tavLst>
                                    </p:anim>
                                    <p:anim calcmode="lin" valueType="num">
                                      <p:cBhvr>
                                        <p:cTn id="26" dur="500" fill="hold"/>
                                        <p:tgtEl>
                                          <p:spTgt spid="1904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txBox="1">
            <a:spLocks noChangeArrowheads="1"/>
          </p:cNvSpPr>
          <p:nvPr/>
        </p:nvSpPr>
        <p:spPr bwMode="auto">
          <a:xfrm>
            <a:off x="2987675" y="1111250"/>
            <a:ext cx="263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Einsatzleitfahrzeuge</a:t>
            </a:r>
          </a:p>
        </p:txBody>
      </p:sp>
      <p:grpSp>
        <p:nvGrpSpPr>
          <p:cNvPr id="188434" name="Group 18"/>
          <p:cNvGrpSpPr>
            <a:grpSpLocks/>
          </p:cNvGrpSpPr>
          <p:nvPr/>
        </p:nvGrpSpPr>
        <p:grpSpPr bwMode="auto">
          <a:xfrm>
            <a:off x="611188" y="3573463"/>
            <a:ext cx="7777162" cy="1295400"/>
            <a:chOff x="385" y="2387"/>
            <a:chExt cx="4899" cy="816"/>
          </a:xfrm>
        </p:grpSpPr>
        <p:sp>
          <p:nvSpPr>
            <p:cNvPr id="23566" name="AutoShape 3"/>
            <p:cNvSpPr>
              <a:spLocks noChangeArrowheads="1"/>
            </p:cNvSpPr>
            <p:nvPr/>
          </p:nvSpPr>
          <p:spPr bwMode="auto">
            <a:xfrm>
              <a:off x="385" y="2387"/>
              <a:ext cx="4899" cy="816"/>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23567" name="Text Box 5"/>
            <p:cNvSpPr txBox="1">
              <a:spLocks noChangeArrowheads="1"/>
            </p:cNvSpPr>
            <p:nvPr/>
          </p:nvSpPr>
          <p:spPr bwMode="auto">
            <a:xfrm>
              <a:off x="567" y="2568"/>
              <a:ext cx="4626" cy="520"/>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Ein Einsatzleitfahrzeug ist ein Feuerwehrfahrzeug ausgestattet mit Kommunikationsmitteln und anderer Ausrüstung zur Führung taktischer Einheiten.</a:t>
              </a:r>
            </a:p>
          </p:txBody>
        </p:sp>
      </p:grpSp>
      <p:grpSp>
        <p:nvGrpSpPr>
          <p:cNvPr id="188425" name="Group 9"/>
          <p:cNvGrpSpPr>
            <a:grpSpLocks/>
          </p:cNvGrpSpPr>
          <p:nvPr/>
        </p:nvGrpSpPr>
        <p:grpSpPr bwMode="auto">
          <a:xfrm>
            <a:off x="971550" y="1844675"/>
            <a:ext cx="2022475" cy="1428750"/>
            <a:chOff x="336" y="1632"/>
            <a:chExt cx="1428" cy="1029"/>
          </a:xfrm>
        </p:grpSpPr>
        <p:sp>
          <p:nvSpPr>
            <p:cNvPr id="23564" name="Text Box 10"/>
            <p:cNvSpPr txBox="1">
              <a:spLocks noChangeArrowheads="1"/>
            </p:cNvSpPr>
            <p:nvPr/>
          </p:nvSpPr>
          <p:spPr bwMode="auto">
            <a:xfrm>
              <a:off x="729" y="1632"/>
              <a:ext cx="544"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KdoW</a:t>
              </a:r>
              <a:endParaRPr lang="de-DE" altLang="de-DE"/>
            </a:p>
          </p:txBody>
        </p:sp>
        <p:pic>
          <p:nvPicPr>
            <p:cNvPr id="23565" name="Picture 11" descr="B02-6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 y="2160"/>
              <a:ext cx="14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8428" name="Group 12"/>
          <p:cNvGrpSpPr>
            <a:grpSpLocks/>
          </p:cNvGrpSpPr>
          <p:nvPr/>
        </p:nvGrpSpPr>
        <p:grpSpPr bwMode="auto">
          <a:xfrm>
            <a:off x="5595938" y="1844675"/>
            <a:ext cx="2544762" cy="1395413"/>
            <a:chOff x="3600" y="1632"/>
            <a:chExt cx="1796" cy="1005"/>
          </a:xfrm>
        </p:grpSpPr>
        <p:sp>
          <p:nvSpPr>
            <p:cNvPr id="23562" name="Text Box 13"/>
            <p:cNvSpPr txBox="1">
              <a:spLocks noChangeArrowheads="1"/>
            </p:cNvSpPr>
            <p:nvPr/>
          </p:nvSpPr>
          <p:spPr bwMode="auto">
            <a:xfrm>
              <a:off x="4140" y="1632"/>
              <a:ext cx="608"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ELW 2</a:t>
              </a:r>
              <a:r>
                <a:rPr lang="de-DE" altLang="de-DE" sz="1600" b="0"/>
                <a:t> </a:t>
              </a:r>
              <a:endParaRPr lang="de-DE" altLang="de-DE"/>
            </a:p>
          </p:txBody>
        </p:sp>
        <p:pic>
          <p:nvPicPr>
            <p:cNvPr id="23563" name="Picture 14" descr="A02-1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 y="1872"/>
              <a:ext cx="1796"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8431" name="Group 15"/>
          <p:cNvGrpSpPr>
            <a:grpSpLocks/>
          </p:cNvGrpSpPr>
          <p:nvPr/>
        </p:nvGrpSpPr>
        <p:grpSpPr bwMode="auto">
          <a:xfrm>
            <a:off x="3216275" y="1844675"/>
            <a:ext cx="2108200" cy="1439863"/>
            <a:chOff x="1920" y="1632"/>
            <a:chExt cx="1488" cy="1037"/>
          </a:xfrm>
        </p:grpSpPr>
        <p:sp>
          <p:nvSpPr>
            <p:cNvPr id="23560" name="Text Box 16"/>
            <p:cNvSpPr txBox="1">
              <a:spLocks noChangeArrowheads="1"/>
            </p:cNvSpPr>
            <p:nvPr/>
          </p:nvSpPr>
          <p:spPr bwMode="auto">
            <a:xfrm>
              <a:off x="2463" y="1632"/>
              <a:ext cx="569"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ELW 1</a:t>
              </a:r>
              <a:endParaRPr lang="de-DE" altLang="de-DE"/>
            </a:p>
          </p:txBody>
        </p:sp>
        <p:pic>
          <p:nvPicPr>
            <p:cNvPr id="23561" name="Picture 17" descr="A02-27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 y="2016"/>
              <a:ext cx="1488"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9" name="Rectangle 21"/>
          <p:cNvSpPr>
            <a:spLocks noGrp="1" noChangeArrowheads="1"/>
          </p:cNvSpPr>
          <p:nvPr>
            <p:ph type="title"/>
          </p:nvPr>
        </p:nvSpPr>
        <p:spPr bwMode="auto">
          <a:xfrm>
            <a:off x="5292725" y="6237288"/>
            <a:ext cx="1379538"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Einsatzleitfahrzeuge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8425"/>
                                        </p:tgtEl>
                                        <p:attrNameLst>
                                          <p:attrName>style.visibility</p:attrName>
                                        </p:attrNameLst>
                                      </p:cBhvr>
                                      <p:to>
                                        <p:strVal val="visible"/>
                                      </p:to>
                                    </p:set>
                                    <p:anim calcmode="lin" valueType="num">
                                      <p:cBhvr>
                                        <p:cTn id="7" dur="500" fill="hold"/>
                                        <p:tgtEl>
                                          <p:spTgt spid="188425"/>
                                        </p:tgtEl>
                                        <p:attrNameLst>
                                          <p:attrName>ppt_w</p:attrName>
                                        </p:attrNameLst>
                                      </p:cBhvr>
                                      <p:tavLst>
                                        <p:tav tm="0">
                                          <p:val>
                                            <p:fltVal val="0"/>
                                          </p:val>
                                        </p:tav>
                                        <p:tav tm="100000">
                                          <p:val>
                                            <p:strVal val="#ppt_w"/>
                                          </p:val>
                                        </p:tav>
                                      </p:tavLst>
                                    </p:anim>
                                    <p:anim calcmode="lin" valueType="num">
                                      <p:cBhvr>
                                        <p:cTn id="8" dur="500" fill="hold"/>
                                        <p:tgtEl>
                                          <p:spTgt spid="1884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88434"/>
                                        </p:tgtEl>
                                        <p:attrNameLst>
                                          <p:attrName>style.visibility</p:attrName>
                                        </p:attrNameLst>
                                      </p:cBhvr>
                                      <p:to>
                                        <p:strVal val="visible"/>
                                      </p:to>
                                    </p:set>
                                    <p:anim calcmode="lin" valueType="num">
                                      <p:cBhvr>
                                        <p:cTn id="13" dur="500" fill="hold"/>
                                        <p:tgtEl>
                                          <p:spTgt spid="188434"/>
                                        </p:tgtEl>
                                        <p:attrNameLst>
                                          <p:attrName>ppt_w</p:attrName>
                                        </p:attrNameLst>
                                      </p:cBhvr>
                                      <p:tavLst>
                                        <p:tav tm="0">
                                          <p:val>
                                            <p:fltVal val="0"/>
                                          </p:val>
                                        </p:tav>
                                        <p:tav tm="100000">
                                          <p:val>
                                            <p:strVal val="#ppt_w"/>
                                          </p:val>
                                        </p:tav>
                                      </p:tavLst>
                                    </p:anim>
                                    <p:anim calcmode="lin" valueType="num">
                                      <p:cBhvr>
                                        <p:cTn id="14" dur="500" fill="hold"/>
                                        <p:tgtEl>
                                          <p:spTgt spid="18843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88431"/>
                                        </p:tgtEl>
                                        <p:attrNameLst>
                                          <p:attrName>style.visibility</p:attrName>
                                        </p:attrNameLst>
                                      </p:cBhvr>
                                      <p:to>
                                        <p:strVal val="visible"/>
                                      </p:to>
                                    </p:set>
                                    <p:anim calcmode="lin" valueType="num">
                                      <p:cBhvr>
                                        <p:cTn id="19" dur="500" fill="hold"/>
                                        <p:tgtEl>
                                          <p:spTgt spid="188431"/>
                                        </p:tgtEl>
                                        <p:attrNameLst>
                                          <p:attrName>ppt_w</p:attrName>
                                        </p:attrNameLst>
                                      </p:cBhvr>
                                      <p:tavLst>
                                        <p:tav tm="0">
                                          <p:val>
                                            <p:fltVal val="0"/>
                                          </p:val>
                                        </p:tav>
                                        <p:tav tm="100000">
                                          <p:val>
                                            <p:strVal val="#ppt_w"/>
                                          </p:val>
                                        </p:tav>
                                      </p:tavLst>
                                    </p:anim>
                                    <p:anim calcmode="lin" valueType="num">
                                      <p:cBhvr>
                                        <p:cTn id="20" dur="500" fill="hold"/>
                                        <p:tgtEl>
                                          <p:spTgt spid="18843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88428"/>
                                        </p:tgtEl>
                                        <p:attrNameLst>
                                          <p:attrName>style.visibility</p:attrName>
                                        </p:attrNameLst>
                                      </p:cBhvr>
                                      <p:to>
                                        <p:strVal val="visible"/>
                                      </p:to>
                                    </p:set>
                                    <p:anim calcmode="lin" valueType="num">
                                      <p:cBhvr>
                                        <p:cTn id="25" dur="500" fill="hold"/>
                                        <p:tgtEl>
                                          <p:spTgt spid="188428"/>
                                        </p:tgtEl>
                                        <p:attrNameLst>
                                          <p:attrName>ppt_w</p:attrName>
                                        </p:attrNameLst>
                                      </p:cBhvr>
                                      <p:tavLst>
                                        <p:tav tm="0">
                                          <p:val>
                                            <p:fltVal val="0"/>
                                          </p:val>
                                        </p:tav>
                                        <p:tav tm="100000">
                                          <p:val>
                                            <p:strVal val="#ppt_w"/>
                                          </p:val>
                                        </p:tav>
                                      </p:tavLst>
                                    </p:anim>
                                    <p:anim calcmode="lin" valueType="num">
                                      <p:cBhvr>
                                        <p:cTn id="26" dur="500" fill="hold"/>
                                        <p:tgtEl>
                                          <p:spTgt spid="1884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2555875" y="1111250"/>
            <a:ext cx="405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Mannschaftstransportfahrzeuge</a:t>
            </a:r>
          </a:p>
        </p:txBody>
      </p:sp>
      <p:grpSp>
        <p:nvGrpSpPr>
          <p:cNvPr id="187403" name="Group 11"/>
          <p:cNvGrpSpPr>
            <a:grpSpLocks/>
          </p:cNvGrpSpPr>
          <p:nvPr/>
        </p:nvGrpSpPr>
        <p:grpSpPr bwMode="auto">
          <a:xfrm>
            <a:off x="611188" y="3644900"/>
            <a:ext cx="7777162" cy="1079500"/>
            <a:chOff x="385" y="2614"/>
            <a:chExt cx="4899" cy="680"/>
          </a:xfrm>
        </p:grpSpPr>
        <p:sp>
          <p:nvSpPr>
            <p:cNvPr id="24584" name="AutoShape 3"/>
            <p:cNvSpPr>
              <a:spLocks noChangeArrowheads="1"/>
            </p:cNvSpPr>
            <p:nvPr/>
          </p:nvSpPr>
          <p:spPr bwMode="auto">
            <a:xfrm>
              <a:off x="385" y="2614"/>
              <a:ext cx="4899" cy="680"/>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24585" name="Text Box 5"/>
            <p:cNvSpPr txBox="1">
              <a:spLocks noChangeArrowheads="1"/>
            </p:cNvSpPr>
            <p:nvPr/>
          </p:nvSpPr>
          <p:spPr bwMode="auto">
            <a:xfrm>
              <a:off x="431" y="2750"/>
              <a:ext cx="4718" cy="366"/>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Ein Mannschaftstransportfahrzeug ist ein Feuerwehrfahrzeug geeignet zur Beförderung von Feuerwehrpersonal und dessen persönlicher Ausrüstung.</a:t>
              </a:r>
            </a:p>
          </p:txBody>
        </p:sp>
      </p:grpSp>
      <p:grpSp>
        <p:nvGrpSpPr>
          <p:cNvPr id="187407" name="Group 15"/>
          <p:cNvGrpSpPr>
            <a:grpSpLocks/>
          </p:cNvGrpSpPr>
          <p:nvPr/>
        </p:nvGrpSpPr>
        <p:grpSpPr bwMode="auto">
          <a:xfrm>
            <a:off x="3276600" y="1844675"/>
            <a:ext cx="2411413" cy="1593850"/>
            <a:chOff x="2064" y="1162"/>
            <a:chExt cx="1519" cy="1004"/>
          </a:xfrm>
        </p:grpSpPr>
        <p:sp>
          <p:nvSpPr>
            <p:cNvPr id="24582" name="Text Box 9"/>
            <p:cNvSpPr txBox="1">
              <a:spLocks noChangeArrowheads="1"/>
            </p:cNvSpPr>
            <p:nvPr/>
          </p:nvSpPr>
          <p:spPr bwMode="auto">
            <a:xfrm>
              <a:off x="2653" y="1162"/>
              <a:ext cx="6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MTF (RP)</a:t>
              </a:r>
              <a:endParaRPr lang="de-DE" altLang="de-DE"/>
            </a:p>
          </p:txBody>
        </p:sp>
        <p:pic>
          <p:nvPicPr>
            <p:cNvPr id="24583" name="Picture 10" descr="A02-2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 y="1434"/>
              <a:ext cx="1519"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Rectangle 14"/>
          <p:cNvSpPr>
            <a:spLocks noGrp="1" noChangeArrowheads="1"/>
          </p:cNvSpPr>
          <p:nvPr>
            <p:ph type="title"/>
          </p:nvPr>
        </p:nvSpPr>
        <p:spPr bwMode="auto">
          <a:xfrm>
            <a:off x="5219700" y="6237288"/>
            <a:ext cx="1666875" cy="287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Mannschaftstransportfahrzeuge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7407"/>
                                        </p:tgtEl>
                                        <p:attrNameLst>
                                          <p:attrName>style.visibility</p:attrName>
                                        </p:attrNameLst>
                                      </p:cBhvr>
                                      <p:to>
                                        <p:strVal val="visible"/>
                                      </p:to>
                                    </p:set>
                                    <p:anim calcmode="lin" valueType="num">
                                      <p:cBhvr>
                                        <p:cTn id="7" dur="500" fill="hold"/>
                                        <p:tgtEl>
                                          <p:spTgt spid="187407"/>
                                        </p:tgtEl>
                                        <p:attrNameLst>
                                          <p:attrName>ppt_w</p:attrName>
                                        </p:attrNameLst>
                                      </p:cBhvr>
                                      <p:tavLst>
                                        <p:tav tm="0">
                                          <p:val>
                                            <p:fltVal val="0"/>
                                          </p:val>
                                        </p:tav>
                                        <p:tav tm="100000">
                                          <p:val>
                                            <p:strVal val="#ppt_w"/>
                                          </p:val>
                                        </p:tav>
                                      </p:tavLst>
                                    </p:anim>
                                    <p:anim calcmode="lin" valueType="num">
                                      <p:cBhvr>
                                        <p:cTn id="8" dur="500" fill="hold"/>
                                        <p:tgtEl>
                                          <p:spTgt spid="18740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87403"/>
                                        </p:tgtEl>
                                        <p:attrNameLst>
                                          <p:attrName>style.visibility</p:attrName>
                                        </p:attrNameLst>
                                      </p:cBhvr>
                                      <p:to>
                                        <p:strVal val="visible"/>
                                      </p:to>
                                    </p:set>
                                    <p:anim calcmode="lin" valueType="num">
                                      <p:cBhvr>
                                        <p:cTn id="13" dur="500" fill="hold"/>
                                        <p:tgtEl>
                                          <p:spTgt spid="187403"/>
                                        </p:tgtEl>
                                        <p:attrNameLst>
                                          <p:attrName>ppt_w</p:attrName>
                                        </p:attrNameLst>
                                      </p:cBhvr>
                                      <p:tavLst>
                                        <p:tav tm="0">
                                          <p:val>
                                            <p:fltVal val="0"/>
                                          </p:val>
                                        </p:tav>
                                        <p:tav tm="100000">
                                          <p:val>
                                            <p:strVal val="#ppt_w"/>
                                          </p:val>
                                        </p:tav>
                                      </p:tavLst>
                                    </p:anim>
                                    <p:anim calcmode="lin" valueType="num">
                                      <p:cBhvr>
                                        <p:cTn id="14" dur="500" fill="hold"/>
                                        <p:tgtEl>
                                          <p:spTgt spid="1874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7"/>
          <p:cNvSpPr txBox="1">
            <a:spLocks noChangeArrowheads="1"/>
          </p:cNvSpPr>
          <p:nvPr/>
        </p:nvSpPr>
        <p:spPr bwMode="auto">
          <a:xfrm>
            <a:off x="3203575" y="1111250"/>
            <a:ext cx="2755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Nachschubfahrzeuge</a:t>
            </a:r>
          </a:p>
        </p:txBody>
      </p:sp>
      <p:grpSp>
        <p:nvGrpSpPr>
          <p:cNvPr id="186392" name="Group 24"/>
          <p:cNvGrpSpPr>
            <a:grpSpLocks/>
          </p:cNvGrpSpPr>
          <p:nvPr/>
        </p:nvGrpSpPr>
        <p:grpSpPr bwMode="auto">
          <a:xfrm>
            <a:off x="684213" y="3644900"/>
            <a:ext cx="7777162" cy="1223963"/>
            <a:chOff x="431" y="2296"/>
            <a:chExt cx="4899" cy="771"/>
          </a:xfrm>
        </p:grpSpPr>
        <p:sp>
          <p:nvSpPr>
            <p:cNvPr id="25615" name="AutoShape 3"/>
            <p:cNvSpPr>
              <a:spLocks noChangeArrowheads="1"/>
            </p:cNvSpPr>
            <p:nvPr/>
          </p:nvSpPr>
          <p:spPr bwMode="auto">
            <a:xfrm>
              <a:off x="431" y="2296"/>
              <a:ext cx="4899" cy="771"/>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25616" name="Text Box 5"/>
            <p:cNvSpPr txBox="1">
              <a:spLocks noChangeArrowheads="1"/>
            </p:cNvSpPr>
            <p:nvPr/>
          </p:nvSpPr>
          <p:spPr bwMode="auto">
            <a:xfrm>
              <a:off x="658" y="2433"/>
              <a:ext cx="4536" cy="520"/>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Ein Nachschubfahrzeug ist ein Feuerwehrfahrzeug zur Beförderung von Ausrüstung, Löschmitteln und sonstigen Gütern zur Versorgung einer eingesetzten Einheit.</a:t>
              </a:r>
            </a:p>
          </p:txBody>
        </p:sp>
      </p:grpSp>
      <p:grpSp>
        <p:nvGrpSpPr>
          <p:cNvPr id="186385" name="Group 17"/>
          <p:cNvGrpSpPr>
            <a:grpSpLocks/>
          </p:cNvGrpSpPr>
          <p:nvPr/>
        </p:nvGrpSpPr>
        <p:grpSpPr bwMode="auto">
          <a:xfrm>
            <a:off x="1189038" y="1773238"/>
            <a:ext cx="1930400" cy="1439862"/>
            <a:chOff x="975" y="1480"/>
            <a:chExt cx="1593" cy="1028"/>
          </a:xfrm>
        </p:grpSpPr>
        <p:sp>
          <p:nvSpPr>
            <p:cNvPr id="25613" name="Text Box 10"/>
            <p:cNvSpPr txBox="1">
              <a:spLocks noChangeArrowheads="1"/>
            </p:cNvSpPr>
            <p:nvPr/>
          </p:nvSpPr>
          <p:spPr bwMode="auto">
            <a:xfrm>
              <a:off x="1174" y="1480"/>
              <a:ext cx="1394"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MZF 1, MZF 2,</a:t>
              </a:r>
            </a:p>
            <a:p>
              <a:r>
                <a:rPr lang="de-DE" altLang="de-DE" sz="1600"/>
                <a:t> MZF 3, (MTF-L)</a:t>
              </a:r>
              <a:endParaRPr lang="de-DE" altLang="de-DE"/>
            </a:p>
          </p:txBody>
        </p:sp>
        <p:pic>
          <p:nvPicPr>
            <p:cNvPr id="25614" name="Picture 11" descr="A02-2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 y="1885"/>
              <a:ext cx="1534"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6384" name="Group 16"/>
          <p:cNvGrpSpPr>
            <a:grpSpLocks/>
          </p:cNvGrpSpPr>
          <p:nvPr/>
        </p:nvGrpSpPr>
        <p:grpSpPr bwMode="auto">
          <a:xfrm>
            <a:off x="3636963" y="2062163"/>
            <a:ext cx="1998662" cy="1524000"/>
            <a:chOff x="3030" y="1570"/>
            <a:chExt cx="1647" cy="1215"/>
          </a:xfrm>
        </p:grpSpPr>
        <p:sp>
          <p:nvSpPr>
            <p:cNvPr id="25610" name="Text Box 13"/>
            <p:cNvSpPr txBox="1">
              <a:spLocks noChangeArrowheads="1"/>
            </p:cNvSpPr>
            <p:nvPr/>
          </p:nvSpPr>
          <p:spPr bwMode="auto">
            <a:xfrm>
              <a:off x="3443" y="1570"/>
              <a:ext cx="862"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SW-KatS</a:t>
              </a:r>
              <a:endParaRPr lang="de-DE" altLang="de-DE"/>
            </a:p>
          </p:txBody>
        </p:sp>
        <p:sp>
          <p:nvSpPr>
            <p:cNvPr id="25611" name="Text Box 14"/>
            <p:cNvSpPr txBox="1">
              <a:spLocks noChangeArrowheads="1"/>
            </p:cNvSpPr>
            <p:nvPr/>
          </p:nvSpPr>
          <p:spPr bwMode="auto">
            <a:xfrm>
              <a:off x="3046" y="2517"/>
              <a:ext cx="1631"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b="0"/>
                <a:t>Katastrophenschutz</a:t>
              </a:r>
              <a:endParaRPr lang="de-DE" altLang="de-DE"/>
            </a:p>
          </p:txBody>
        </p:sp>
        <p:pic>
          <p:nvPicPr>
            <p:cNvPr id="25612" name="Picture 15" descr="A0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0" y="1843"/>
              <a:ext cx="1530"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6391" name="Group 23"/>
          <p:cNvGrpSpPr>
            <a:grpSpLocks/>
          </p:cNvGrpSpPr>
          <p:nvPr/>
        </p:nvGrpSpPr>
        <p:grpSpPr bwMode="auto">
          <a:xfrm>
            <a:off x="6013450" y="2062163"/>
            <a:ext cx="2484438" cy="1173162"/>
            <a:chOff x="3788" y="1299"/>
            <a:chExt cx="1565" cy="739"/>
          </a:xfrm>
        </p:grpSpPr>
        <p:pic>
          <p:nvPicPr>
            <p:cNvPr id="25608" name="Picture 18" descr="A02-4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8" y="1389"/>
              <a:ext cx="1565"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19"/>
            <p:cNvSpPr txBox="1">
              <a:spLocks noChangeArrowheads="1"/>
            </p:cNvSpPr>
            <p:nvPr/>
          </p:nvSpPr>
          <p:spPr bwMode="auto">
            <a:xfrm>
              <a:off x="4559" y="1299"/>
              <a:ext cx="3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WLF</a:t>
              </a:r>
            </a:p>
          </p:txBody>
        </p:sp>
      </p:grpSp>
      <p:sp>
        <p:nvSpPr>
          <p:cNvPr id="25607" name="Rectangle 22"/>
          <p:cNvSpPr>
            <a:spLocks noGrp="1" noChangeArrowheads="1"/>
          </p:cNvSpPr>
          <p:nvPr>
            <p:ph type="title"/>
          </p:nvPr>
        </p:nvSpPr>
        <p:spPr bwMode="auto">
          <a:xfrm>
            <a:off x="5148263" y="6237288"/>
            <a:ext cx="1377950"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Nachschubfahrzeuge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6385"/>
                                        </p:tgtEl>
                                        <p:attrNameLst>
                                          <p:attrName>style.visibility</p:attrName>
                                        </p:attrNameLst>
                                      </p:cBhvr>
                                      <p:to>
                                        <p:strVal val="visible"/>
                                      </p:to>
                                    </p:set>
                                    <p:anim calcmode="lin" valueType="num">
                                      <p:cBhvr>
                                        <p:cTn id="7" dur="500" fill="hold"/>
                                        <p:tgtEl>
                                          <p:spTgt spid="186385"/>
                                        </p:tgtEl>
                                        <p:attrNameLst>
                                          <p:attrName>ppt_w</p:attrName>
                                        </p:attrNameLst>
                                      </p:cBhvr>
                                      <p:tavLst>
                                        <p:tav tm="0">
                                          <p:val>
                                            <p:fltVal val="0"/>
                                          </p:val>
                                        </p:tav>
                                        <p:tav tm="100000">
                                          <p:val>
                                            <p:strVal val="#ppt_w"/>
                                          </p:val>
                                        </p:tav>
                                      </p:tavLst>
                                    </p:anim>
                                    <p:anim calcmode="lin" valueType="num">
                                      <p:cBhvr>
                                        <p:cTn id="8" dur="500" fill="hold"/>
                                        <p:tgtEl>
                                          <p:spTgt spid="18638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86392"/>
                                        </p:tgtEl>
                                        <p:attrNameLst>
                                          <p:attrName>style.visibility</p:attrName>
                                        </p:attrNameLst>
                                      </p:cBhvr>
                                      <p:to>
                                        <p:strVal val="visible"/>
                                      </p:to>
                                    </p:set>
                                    <p:anim calcmode="lin" valueType="num">
                                      <p:cBhvr>
                                        <p:cTn id="13" dur="500" fill="hold"/>
                                        <p:tgtEl>
                                          <p:spTgt spid="186392"/>
                                        </p:tgtEl>
                                        <p:attrNameLst>
                                          <p:attrName>ppt_w</p:attrName>
                                        </p:attrNameLst>
                                      </p:cBhvr>
                                      <p:tavLst>
                                        <p:tav tm="0">
                                          <p:val>
                                            <p:fltVal val="0"/>
                                          </p:val>
                                        </p:tav>
                                        <p:tav tm="100000">
                                          <p:val>
                                            <p:strVal val="#ppt_w"/>
                                          </p:val>
                                        </p:tav>
                                      </p:tavLst>
                                    </p:anim>
                                    <p:anim calcmode="lin" valueType="num">
                                      <p:cBhvr>
                                        <p:cTn id="14" dur="500" fill="hold"/>
                                        <p:tgtEl>
                                          <p:spTgt spid="18639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86384"/>
                                        </p:tgtEl>
                                        <p:attrNameLst>
                                          <p:attrName>style.visibility</p:attrName>
                                        </p:attrNameLst>
                                      </p:cBhvr>
                                      <p:to>
                                        <p:strVal val="visible"/>
                                      </p:to>
                                    </p:set>
                                    <p:anim calcmode="lin" valueType="num">
                                      <p:cBhvr>
                                        <p:cTn id="19" dur="500" fill="hold"/>
                                        <p:tgtEl>
                                          <p:spTgt spid="186384"/>
                                        </p:tgtEl>
                                        <p:attrNameLst>
                                          <p:attrName>ppt_w</p:attrName>
                                        </p:attrNameLst>
                                      </p:cBhvr>
                                      <p:tavLst>
                                        <p:tav tm="0">
                                          <p:val>
                                            <p:fltVal val="0"/>
                                          </p:val>
                                        </p:tav>
                                        <p:tav tm="100000">
                                          <p:val>
                                            <p:strVal val="#ppt_w"/>
                                          </p:val>
                                        </p:tav>
                                      </p:tavLst>
                                    </p:anim>
                                    <p:anim calcmode="lin" valueType="num">
                                      <p:cBhvr>
                                        <p:cTn id="20" dur="500" fill="hold"/>
                                        <p:tgtEl>
                                          <p:spTgt spid="18638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86391"/>
                                        </p:tgtEl>
                                        <p:attrNameLst>
                                          <p:attrName>style.visibility</p:attrName>
                                        </p:attrNameLst>
                                      </p:cBhvr>
                                      <p:to>
                                        <p:strVal val="visible"/>
                                      </p:to>
                                    </p:set>
                                    <p:anim calcmode="lin" valueType="num">
                                      <p:cBhvr>
                                        <p:cTn id="25" dur="500" fill="hold"/>
                                        <p:tgtEl>
                                          <p:spTgt spid="186391"/>
                                        </p:tgtEl>
                                        <p:attrNameLst>
                                          <p:attrName>ppt_w</p:attrName>
                                        </p:attrNameLst>
                                      </p:cBhvr>
                                      <p:tavLst>
                                        <p:tav tm="0">
                                          <p:val>
                                            <p:fltVal val="0"/>
                                          </p:val>
                                        </p:tav>
                                        <p:tav tm="100000">
                                          <p:val>
                                            <p:strVal val="#ppt_w"/>
                                          </p:val>
                                        </p:tav>
                                      </p:tavLst>
                                    </p:anim>
                                    <p:anim calcmode="lin" valueType="num">
                                      <p:cBhvr>
                                        <p:cTn id="26" dur="500" fill="hold"/>
                                        <p:tgtEl>
                                          <p:spTgt spid="1863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a:spLocks noChangeArrowheads="1"/>
          </p:cNvSpPr>
          <p:nvPr/>
        </p:nvSpPr>
        <p:spPr bwMode="auto">
          <a:xfrm>
            <a:off x="2484438" y="1111250"/>
            <a:ext cx="4246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Sonstige spezielle Kraftfahrzeuge</a:t>
            </a:r>
          </a:p>
        </p:txBody>
      </p:sp>
      <p:grpSp>
        <p:nvGrpSpPr>
          <p:cNvPr id="185381" name="Group 37"/>
          <p:cNvGrpSpPr>
            <a:grpSpLocks/>
          </p:cNvGrpSpPr>
          <p:nvPr/>
        </p:nvGrpSpPr>
        <p:grpSpPr bwMode="auto">
          <a:xfrm>
            <a:off x="611188" y="4221163"/>
            <a:ext cx="7777162" cy="1657350"/>
            <a:chOff x="385" y="2659"/>
            <a:chExt cx="4899" cy="1044"/>
          </a:xfrm>
        </p:grpSpPr>
        <p:sp>
          <p:nvSpPr>
            <p:cNvPr id="26647" name="AutoShape 3"/>
            <p:cNvSpPr>
              <a:spLocks noChangeArrowheads="1"/>
            </p:cNvSpPr>
            <p:nvPr/>
          </p:nvSpPr>
          <p:spPr bwMode="auto">
            <a:xfrm>
              <a:off x="385" y="2659"/>
              <a:ext cx="4899" cy="1044"/>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26648" name="Text Box 5"/>
            <p:cNvSpPr txBox="1">
              <a:spLocks noChangeArrowheads="1"/>
            </p:cNvSpPr>
            <p:nvPr/>
          </p:nvSpPr>
          <p:spPr bwMode="auto">
            <a:xfrm>
              <a:off x="612" y="2841"/>
              <a:ext cx="4581" cy="674"/>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Feuerwehrfahrzeuge konstruiert für Sonder- und Spezialaufgaben, z.B.:</a:t>
              </a:r>
              <a:br>
                <a:rPr lang="de-DE" altLang="de-DE" sz="1600"/>
              </a:br>
              <a:r>
                <a:rPr lang="de-DE" altLang="de-DE" sz="1600"/>
                <a:t>	       - Einsatz im Zusammenhang mit Luftfahrzeugen</a:t>
              </a:r>
              <a:br>
                <a:rPr lang="de-DE" altLang="de-DE" sz="1600"/>
              </a:br>
              <a:r>
                <a:rPr lang="de-DE" altLang="de-DE" sz="1600"/>
                <a:t> 	       - Einsatz auf oder unter Wasser</a:t>
              </a:r>
              <a:br>
                <a:rPr lang="de-DE" altLang="de-DE" sz="1600"/>
              </a:br>
              <a:r>
                <a:rPr lang="de-DE" altLang="de-DE" sz="1600"/>
                <a:t>	       - Einsatz im Zusammenhang mit Schienenfahrzeugen.</a:t>
              </a:r>
            </a:p>
          </p:txBody>
        </p:sp>
      </p:grpSp>
      <p:grpSp>
        <p:nvGrpSpPr>
          <p:cNvPr id="185357" name="Group 13"/>
          <p:cNvGrpSpPr>
            <a:grpSpLocks/>
          </p:cNvGrpSpPr>
          <p:nvPr/>
        </p:nvGrpSpPr>
        <p:grpSpPr bwMode="auto">
          <a:xfrm>
            <a:off x="827088" y="1700213"/>
            <a:ext cx="2628900" cy="1223962"/>
            <a:chOff x="2880" y="1440"/>
            <a:chExt cx="2064" cy="918"/>
          </a:xfrm>
        </p:grpSpPr>
        <p:sp>
          <p:nvSpPr>
            <p:cNvPr id="26645" name="Text Box 14"/>
            <p:cNvSpPr txBox="1">
              <a:spLocks noChangeArrowheads="1"/>
            </p:cNvSpPr>
            <p:nvPr/>
          </p:nvSpPr>
          <p:spPr bwMode="auto">
            <a:xfrm>
              <a:off x="3546" y="1440"/>
              <a:ext cx="48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FwK</a:t>
              </a:r>
              <a:endParaRPr lang="de-DE" altLang="de-DE"/>
            </a:p>
          </p:txBody>
        </p:sp>
        <p:pic>
          <p:nvPicPr>
            <p:cNvPr id="26646" name="Picture 15" descr="A02-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1680"/>
              <a:ext cx="2064"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360" name="Group 16"/>
          <p:cNvGrpSpPr>
            <a:grpSpLocks/>
          </p:cNvGrpSpPr>
          <p:nvPr/>
        </p:nvGrpSpPr>
        <p:grpSpPr bwMode="auto">
          <a:xfrm>
            <a:off x="6659563" y="2565400"/>
            <a:ext cx="1296987" cy="647700"/>
            <a:chOff x="576" y="2592"/>
            <a:chExt cx="1234" cy="625"/>
          </a:xfrm>
        </p:grpSpPr>
        <p:pic>
          <p:nvPicPr>
            <p:cNvPr id="26643" name="Picture 17" descr="A02-5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2832"/>
              <a:ext cx="123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4" name="Text Box 18"/>
            <p:cNvSpPr txBox="1">
              <a:spLocks noChangeArrowheads="1"/>
            </p:cNvSpPr>
            <p:nvPr/>
          </p:nvSpPr>
          <p:spPr bwMode="auto">
            <a:xfrm>
              <a:off x="911" y="2592"/>
              <a:ext cx="571"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RTB</a:t>
              </a:r>
              <a:endParaRPr lang="de-DE" altLang="de-DE"/>
            </a:p>
          </p:txBody>
        </p:sp>
      </p:grpSp>
      <p:grpSp>
        <p:nvGrpSpPr>
          <p:cNvPr id="185383" name="Group 39"/>
          <p:cNvGrpSpPr>
            <a:grpSpLocks/>
          </p:cNvGrpSpPr>
          <p:nvPr/>
        </p:nvGrpSpPr>
        <p:grpSpPr bwMode="auto">
          <a:xfrm>
            <a:off x="6443663" y="3357563"/>
            <a:ext cx="1468437" cy="719137"/>
            <a:chOff x="4059" y="2115"/>
            <a:chExt cx="925" cy="453"/>
          </a:xfrm>
        </p:grpSpPr>
        <p:pic>
          <p:nvPicPr>
            <p:cNvPr id="26641" name="Picture 20" descr="A02-5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9" y="2223"/>
              <a:ext cx="9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21"/>
            <p:cNvSpPr txBox="1">
              <a:spLocks noChangeArrowheads="1"/>
            </p:cNvSpPr>
            <p:nvPr/>
          </p:nvSpPr>
          <p:spPr bwMode="auto">
            <a:xfrm>
              <a:off x="4558" y="2115"/>
              <a:ext cx="3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MZB</a:t>
              </a:r>
              <a:endParaRPr lang="de-DE" altLang="de-DE"/>
            </a:p>
          </p:txBody>
        </p:sp>
      </p:grpSp>
      <p:grpSp>
        <p:nvGrpSpPr>
          <p:cNvPr id="185379" name="Group 35"/>
          <p:cNvGrpSpPr>
            <a:grpSpLocks/>
          </p:cNvGrpSpPr>
          <p:nvPr/>
        </p:nvGrpSpPr>
        <p:grpSpPr bwMode="auto">
          <a:xfrm>
            <a:off x="3924300" y="1700213"/>
            <a:ext cx="1911350" cy="1201737"/>
            <a:chOff x="2472" y="1071"/>
            <a:chExt cx="1204" cy="757"/>
          </a:xfrm>
        </p:grpSpPr>
        <p:pic>
          <p:nvPicPr>
            <p:cNvPr id="26639" name="Picture 25" descr="A02-2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2" y="1253"/>
              <a:ext cx="1204"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 Box 26"/>
            <p:cNvSpPr txBox="1">
              <a:spLocks noChangeArrowheads="1"/>
            </p:cNvSpPr>
            <p:nvPr/>
          </p:nvSpPr>
          <p:spPr bwMode="auto">
            <a:xfrm>
              <a:off x="2925" y="1071"/>
              <a:ext cx="5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GW-W</a:t>
              </a:r>
            </a:p>
          </p:txBody>
        </p:sp>
      </p:grpSp>
      <p:grpSp>
        <p:nvGrpSpPr>
          <p:cNvPr id="185382" name="Group 38"/>
          <p:cNvGrpSpPr>
            <a:grpSpLocks/>
          </p:cNvGrpSpPr>
          <p:nvPr/>
        </p:nvGrpSpPr>
        <p:grpSpPr bwMode="auto">
          <a:xfrm>
            <a:off x="6443663" y="1412875"/>
            <a:ext cx="1763712" cy="1135063"/>
            <a:chOff x="4059" y="890"/>
            <a:chExt cx="1111" cy="715"/>
          </a:xfrm>
        </p:grpSpPr>
        <p:pic>
          <p:nvPicPr>
            <p:cNvPr id="26637"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 y="1117"/>
              <a:ext cx="1111"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8" name="Text Box 30"/>
            <p:cNvSpPr txBox="1">
              <a:spLocks noChangeArrowheads="1"/>
            </p:cNvSpPr>
            <p:nvPr/>
          </p:nvSpPr>
          <p:spPr bwMode="auto">
            <a:xfrm>
              <a:off x="4422" y="890"/>
              <a:ext cx="3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HLB</a:t>
              </a:r>
            </a:p>
          </p:txBody>
        </p:sp>
      </p:grpSp>
      <p:grpSp>
        <p:nvGrpSpPr>
          <p:cNvPr id="185380" name="Group 36"/>
          <p:cNvGrpSpPr>
            <a:grpSpLocks/>
          </p:cNvGrpSpPr>
          <p:nvPr/>
        </p:nvGrpSpPr>
        <p:grpSpPr bwMode="auto">
          <a:xfrm>
            <a:off x="2555875" y="2997200"/>
            <a:ext cx="2736850" cy="1216025"/>
            <a:chOff x="1610" y="1888"/>
            <a:chExt cx="1724" cy="766"/>
          </a:xfrm>
        </p:grpSpPr>
        <p:pic>
          <p:nvPicPr>
            <p:cNvPr id="26635" name="Picture 28" descr="A02-27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 y="2069"/>
              <a:ext cx="1724"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31"/>
            <p:cNvSpPr txBox="1">
              <a:spLocks noChangeArrowheads="1"/>
            </p:cNvSpPr>
            <p:nvPr/>
          </p:nvSpPr>
          <p:spPr bwMode="auto">
            <a:xfrm>
              <a:off x="2381" y="1888"/>
              <a:ext cx="3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FLF</a:t>
              </a:r>
            </a:p>
          </p:txBody>
        </p:sp>
      </p:grpSp>
      <p:sp>
        <p:nvSpPr>
          <p:cNvPr id="26634" name="Rectangle 34"/>
          <p:cNvSpPr>
            <a:spLocks noGrp="1" noChangeArrowheads="1"/>
          </p:cNvSpPr>
          <p:nvPr>
            <p:ph type="title"/>
          </p:nvPr>
        </p:nvSpPr>
        <p:spPr bwMode="auto">
          <a:xfrm>
            <a:off x="4932363" y="6237288"/>
            <a:ext cx="1882775" cy="288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Sonstige spezielle Kraftfahrzeuge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5357"/>
                                        </p:tgtEl>
                                        <p:attrNameLst>
                                          <p:attrName>style.visibility</p:attrName>
                                        </p:attrNameLst>
                                      </p:cBhvr>
                                      <p:to>
                                        <p:strVal val="visible"/>
                                      </p:to>
                                    </p:set>
                                    <p:anim calcmode="lin" valueType="num">
                                      <p:cBhvr>
                                        <p:cTn id="7" dur="500" fill="hold"/>
                                        <p:tgtEl>
                                          <p:spTgt spid="185357"/>
                                        </p:tgtEl>
                                        <p:attrNameLst>
                                          <p:attrName>ppt_w</p:attrName>
                                        </p:attrNameLst>
                                      </p:cBhvr>
                                      <p:tavLst>
                                        <p:tav tm="0">
                                          <p:val>
                                            <p:fltVal val="0"/>
                                          </p:val>
                                        </p:tav>
                                        <p:tav tm="100000">
                                          <p:val>
                                            <p:strVal val="#ppt_w"/>
                                          </p:val>
                                        </p:tav>
                                      </p:tavLst>
                                    </p:anim>
                                    <p:anim calcmode="lin" valueType="num">
                                      <p:cBhvr>
                                        <p:cTn id="8" dur="500" fill="hold"/>
                                        <p:tgtEl>
                                          <p:spTgt spid="18535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85381"/>
                                        </p:tgtEl>
                                        <p:attrNameLst>
                                          <p:attrName>style.visibility</p:attrName>
                                        </p:attrNameLst>
                                      </p:cBhvr>
                                      <p:to>
                                        <p:strVal val="visible"/>
                                      </p:to>
                                    </p:set>
                                    <p:anim calcmode="lin" valueType="num">
                                      <p:cBhvr>
                                        <p:cTn id="13" dur="500" fill="hold"/>
                                        <p:tgtEl>
                                          <p:spTgt spid="185381"/>
                                        </p:tgtEl>
                                        <p:attrNameLst>
                                          <p:attrName>ppt_w</p:attrName>
                                        </p:attrNameLst>
                                      </p:cBhvr>
                                      <p:tavLst>
                                        <p:tav tm="0">
                                          <p:val>
                                            <p:fltVal val="0"/>
                                          </p:val>
                                        </p:tav>
                                        <p:tav tm="100000">
                                          <p:val>
                                            <p:strVal val="#ppt_w"/>
                                          </p:val>
                                        </p:tav>
                                      </p:tavLst>
                                    </p:anim>
                                    <p:anim calcmode="lin" valueType="num">
                                      <p:cBhvr>
                                        <p:cTn id="14" dur="500" fill="hold"/>
                                        <p:tgtEl>
                                          <p:spTgt spid="18538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85379"/>
                                        </p:tgtEl>
                                        <p:attrNameLst>
                                          <p:attrName>style.visibility</p:attrName>
                                        </p:attrNameLst>
                                      </p:cBhvr>
                                      <p:to>
                                        <p:strVal val="visible"/>
                                      </p:to>
                                    </p:set>
                                    <p:anim calcmode="lin" valueType="num">
                                      <p:cBhvr>
                                        <p:cTn id="19" dur="500" fill="hold"/>
                                        <p:tgtEl>
                                          <p:spTgt spid="185379"/>
                                        </p:tgtEl>
                                        <p:attrNameLst>
                                          <p:attrName>ppt_w</p:attrName>
                                        </p:attrNameLst>
                                      </p:cBhvr>
                                      <p:tavLst>
                                        <p:tav tm="0">
                                          <p:val>
                                            <p:fltVal val="0"/>
                                          </p:val>
                                        </p:tav>
                                        <p:tav tm="100000">
                                          <p:val>
                                            <p:strVal val="#ppt_w"/>
                                          </p:val>
                                        </p:tav>
                                      </p:tavLst>
                                    </p:anim>
                                    <p:anim calcmode="lin" valueType="num">
                                      <p:cBhvr>
                                        <p:cTn id="20" dur="500" fill="hold"/>
                                        <p:tgtEl>
                                          <p:spTgt spid="185379"/>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85380"/>
                                        </p:tgtEl>
                                        <p:attrNameLst>
                                          <p:attrName>style.visibility</p:attrName>
                                        </p:attrNameLst>
                                      </p:cBhvr>
                                      <p:to>
                                        <p:strVal val="visible"/>
                                      </p:to>
                                    </p:set>
                                    <p:anim calcmode="lin" valueType="num">
                                      <p:cBhvr>
                                        <p:cTn id="25" dur="500" fill="hold"/>
                                        <p:tgtEl>
                                          <p:spTgt spid="185380"/>
                                        </p:tgtEl>
                                        <p:attrNameLst>
                                          <p:attrName>ppt_w</p:attrName>
                                        </p:attrNameLst>
                                      </p:cBhvr>
                                      <p:tavLst>
                                        <p:tav tm="0">
                                          <p:val>
                                            <p:fltVal val="0"/>
                                          </p:val>
                                        </p:tav>
                                        <p:tav tm="100000">
                                          <p:val>
                                            <p:strVal val="#ppt_w"/>
                                          </p:val>
                                        </p:tav>
                                      </p:tavLst>
                                    </p:anim>
                                    <p:anim calcmode="lin" valueType="num">
                                      <p:cBhvr>
                                        <p:cTn id="26" dur="500" fill="hold"/>
                                        <p:tgtEl>
                                          <p:spTgt spid="18538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85382"/>
                                        </p:tgtEl>
                                        <p:attrNameLst>
                                          <p:attrName>style.visibility</p:attrName>
                                        </p:attrNameLst>
                                      </p:cBhvr>
                                      <p:to>
                                        <p:strVal val="visible"/>
                                      </p:to>
                                    </p:set>
                                    <p:anim calcmode="lin" valueType="num">
                                      <p:cBhvr>
                                        <p:cTn id="31" dur="500" fill="hold"/>
                                        <p:tgtEl>
                                          <p:spTgt spid="185382"/>
                                        </p:tgtEl>
                                        <p:attrNameLst>
                                          <p:attrName>ppt_w</p:attrName>
                                        </p:attrNameLst>
                                      </p:cBhvr>
                                      <p:tavLst>
                                        <p:tav tm="0">
                                          <p:val>
                                            <p:fltVal val="0"/>
                                          </p:val>
                                        </p:tav>
                                        <p:tav tm="100000">
                                          <p:val>
                                            <p:strVal val="#ppt_w"/>
                                          </p:val>
                                        </p:tav>
                                      </p:tavLst>
                                    </p:anim>
                                    <p:anim calcmode="lin" valueType="num">
                                      <p:cBhvr>
                                        <p:cTn id="32" dur="500" fill="hold"/>
                                        <p:tgtEl>
                                          <p:spTgt spid="185382"/>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185360"/>
                                        </p:tgtEl>
                                        <p:attrNameLst>
                                          <p:attrName>style.visibility</p:attrName>
                                        </p:attrNameLst>
                                      </p:cBhvr>
                                      <p:to>
                                        <p:strVal val="visible"/>
                                      </p:to>
                                    </p:set>
                                    <p:anim calcmode="lin" valueType="num">
                                      <p:cBhvr>
                                        <p:cTn id="37" dur="500" fill="hold"/>
                                        <p:tgtEl>
                                          <p:spTgt spid="185360"/>
                                        </p:tgtEl>
                                        <p:attrNameLst>
                                          <p:attrName>ppt_w</p:attrName>
                                        </p:attrNameLst>
                                      </p:cBhvr>
                                      <p:tavLst>
                                        <p:tav tm="0">
                                          <p:val>
                                            <p:fltVal val="0"/>
                                          </p:val>
                                        </p:tav>
                                        <p:tav tm="100000">
                                          <p:val>
                                            <p:strVal val="#ppt_w"/>
                                          </p:val>
                                        </p:tav>
                                      </p:tavLst>
                                    </p:anim>
                                    <p:anim calcmode="lin" valueType="num">
                                      <p:cBhvr>
                                        <p:cTn id="38" dur="500" fill="hold"/>
                                        <p:tgtEl>
                                          <p:spTgt spid="18536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85383"/>
                                        </p:tgtEl>
                                        <p:attrNameLst>
                                          <p:attrName>style.visibility</p:attrName>
                                        </p:attrNameLst>
                                      </p:cBhvr>
                                      <p:to>
                                        <p:strVal val="visible"/>
                                      </p:to>
                                    </p:set>
                                    <p:anim calcmode="lin" valueType="num">
                                      <p:cBhvr>
                                        <p:cTn id="43" dur="500" fill="hold"/>
                                        <p:tgtEl>
                                          <p:spTgt spid="185383"/>
                                        </p:tgtEl>
                                        <p:attrNameLst>
                                          <p:attrName>ppt_w</p:attrName>
                                        </p:attrNameLst>
                                      </p:cBhvr>
                                      <p:tavLst>
                                        <p:tav tm="0">
                                          <p:val>
                                            <p:fltVal val="0"/>
                                          </p:val>
                                        </p:tav>
                                        <p:tav tm="100000">
                                          <p:val>
                                            <p:strVal val="#ppt_w"/>
                                          </p:val>
                                        </p:tav>
                                      </p:tavLst>
                                    </p:anim>
                                    <p:anim calcmode="lin" valueType="num">
                                      <p:cBhvr>
                                        <p:cTn id="44" dur="500" fill="hold"/>
                                        <p:tgtEl>
                                          <p:spTgt spid="1853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1979613" y="1111250"/>
            <a:ext cx="5040312" cy="396875"/>
          </a:xfrm>
          <a:prstGeom prst="rect">
            <a:avLst/>
          </a:prstGeom>
          <a:noFill/>
          <a:ln>
            <a:noFill/>
          </a:ln>
          <a:effectLst/>
          <a:extLst>
            <a:ext uri="{909E8E84-426E-40DD-AFC4-6F175D3DCCD1}">
              <a14:hiddenFill xmlns:a14="http://schemas.microsoft.com/office/drawing/2010/main">
                <a:solidFill>
                  <a:srgbClr val="66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Allgemeine Anforderungen und Begriffe</a:t>
            </a:r>
          </a:p>
        </p:txBody>
      </p:sp>
      <p:grpSp>
        <p:nvGrpSpPr>
          <p:cNvPr id="207898" name="Group 26"/>
          <p:cNvGrpSpPr>
            <a:grpSpLocks/>
          </p:cNvGrpSpPr>
          <p:nvPr/>
        </p:nvGrpSpPr>
        <p:grpSpPr bwMode="auto">
          <a:xfrm>
            <a:off x="1763713" y="1709738"/>
            <a:ext cx="1728787" cy="1071562"/>
            <a:chOff x="1111" y="1077"/>
            <a:chExt cx="1089" cy="675"/>
          </a:xfrm>
        </p:grpSpPr>
        <p:sp>
          <p:nvSpPr>
            <p:cNvPr id="4111" name="AutoShape 5"/>
            <p:cNvSpPr>
              <a:spLocks noChangeArrowheads="1"/>
            </p:cNvSpPr>
            <p:nvPr/>
          </p:nvSpPr>
          <p:spPr bwMode="auto">
            <a:xfrm>
              <a:off x="1111" y="1077"/>
              <a:ext cx="1089" cy="675"/>
            </a:xfrm>
            <a:prstGeom prst="rightArrow">
              <a:avLst>
                <a:gd name="adj1" fmla="val 50000"/>
                <a:gd name="adj2" fmla="val 40333"/>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4112" name="Text Box 7"/>
            <p:cNvSpPr txBox="1">
              <a:spLocks noChangeArrowheads="1"/>
            </p:cNvSpPr>
            <p:nvPr/>
          </p:nvSpPr>
          <p:spPr bwMode="auto">
            <a:xfrm>
              <a:off x="1111" y="1298"/>
              <a:ext cx="1043" cy="212"/>
            </a:xfrm>
            <a:prstGeom prst="rect">
              <a:avLst/>
            </a:prstGeom>
            <a:noFill/>
            <a:ln>
              <a:noFill/>
            </a:ln>
            <a:effectLst/>
            <a:extLst>
              <a:ext uri="{909E8E84-426E-40DD-AFC4-6F175D3DCCD1}">
                <a14:hiddenFill xmlns:a14="http://schemas.microsoft.com/office/drawing/2010/main">
                  <a:solidFill>
                    <a:srgbClr val="66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Leermasse:</a:t>
              </a:r>
            </a:p>
          </p:txBody>
        </p:sp>
      </p:grpSp>
      <p:grpSp>
        <p:nvGrpSpPr>
          <p:cNvPr id="207899" name="Group 27"/>
          <p:cNvGrpSpPr>
            <a:grpSpLocks/>
          </p:cNvGrpSpPr>
          <p:nvPr/>
        </p:nvGrpSpPr>
        <p:grpSpPr bwMode="auto">
          <a:xfrm>
            <a:off x="1692275" y="3281363"/>
            <a:ext cx="1800225" cy="1011237"/>
            <a:chOff x="1066" y="2067"/>
            <a:chExt cx="1134" cy="637"/>
          </a:xfrm>
        </p:grpSpPr>
        <p:sp>
          <p:nvSpPr>
            <p:cNvPr id="4109" name="AutoShape 4"/>
            <p:cNvSpPr>
              <a:spLocks noChangeArrowheads="1"/>
            </p:cNvSpPr>
            <p:nvPr/>
          </p:nvSpPr>
          <p:spPr bwMode="auto">
            <a:xfrm>
              <a:off x="1111" y="2067"/>
              <a:ext cx="1089" cy="637"/>
            </a:xfrm>
            <a:prstGeom prst="rightArrow">
              <a:avLst>
                <a:gd name="adj1" fmla="val 50000"/>
                <a:gd name="adj2" fmla="val 42739"/>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4110" name="Text Box 10"/>
            <p:cNvSpPr txBox="1">
              <a:spLocks noChangeArrowheads="1"/>
            </p:cNvSpPr>
            <p:nvPr/>
          </p:nvSpPr>
          <p:spPr bwMode="auto">
            <a:xfrm>
              <a:off x="1066" y="2251"/>
              <a:ext cx="1089" cy="250"/>
            </a:xfrm>
            <a:prstGeom prst="rect">
              <a:avLst/>
            </a:prstGeom>
            <a:noFill/>
            <a:ln>
              <a:noFill/>
            </a:ln>
            <a:effectLst/>
            <a:extLst>
              <a:ext uri="{909E8E84-426E-40DD-AFC4-6F175D3DCCD1}">
                <a14:hiddenFill xmlns:a14="http://schemas.microsoft.com/office/drawing/2010/main">
                  <a:solidFill>
                    <a:srgbClr val="66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t> </a:t>
              </a:r>
              <a:r>
                <a:rPr lang="de-DE" altLang="de-DE" sz="1600"/>
                <a:t>Gesamtmasse:</a:t>
              </a:r>
            </a:p>
          </p:txBody>
        </p:sp>
      </p:grpSp>
      <p:grpSp>
        <p:nvGrpSpPr>
          <p:cNvPr id="207900" name="Group 28"/>
          <p:cNvGrpSpPr>
            <a:grpSpLocks/>
          </p:cNvGrpSpPr>
          <p:nvPr/>
        </p:nvGrpSpPr>
        <p:grpSpPr bwMode="auto">
          <a:xfrm>
            <a:off x="1763713" y="4851400"/>
            <a:ext cx="2036762" cy="1025525"/>
            <a:chOff x="1111" y="3056"/>
            <a:chExt cx="1283" cy="646"/>
          </a:xfrm>
        </p:grpSpPr>
        <p:sp>
          <p:nvSpPr>
            <p:cNvPr id="4107" name="AutoShape 3"/>
            <p:cNvSpPr>
              <a:spLocks noChangeArrowheads="1"/>
            </p:cNvSpPr>
            <p:nvPr/>
          </p:nvSpPr>
          <p:spPr bwMode="auto">
            <a:xfrm>
              <a:off x="1111" y="3056"/>
              <a:ext cx="1089" cy="646"/>
            </a:xfrm>
            <a:prstGeom prst="rightArrow">
              <a:avLst>
                <a:gd name="adj1" fmla="val 50000"/>
                <a:gd name="adj2" fmla="val 42144"/>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4108" name="Text Box 17"/>
            <p:cNvSpPr txBox="1">
              <a:spLocks noChangeArrowheads="1"/>
            </p:cNvSpPr>
            <p:nvPr/>
          </p:nvSpPr>
          <p:spPr bwMode="auto">
            <a:xfrm>
              <a:off x="1111" y="3203"/>
              <a:ext cx="1283" cy="366"/>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zulässige  </a:t>
              </a:r>
            </a:p>
            <a:p>
              <a:pPr algn="l"/>
              <a:r>
                <a:rPr lang="de-DE" altLang="de-DE" sz="1600"/>
                <a:t>Gesamtmasse:</a:t>
              </a:r>
            </a:p>
          </p:txBody>
        </p:sp>
      </p:grpSp>
      <p:sp>
        <p:nvSpPr>
          <p:cNvPr id="207891" name="Text Box 19"/>
          <p:cNvSpPr txBox="1">
            <a:spLocks noChangeArrowheads="1"/>
          </p:cNvSpPr>
          <p:nvPr/>
        </p:nvSpPr>
        <p:spPr bwMode="auto">
          <a:xfrm>
            <a:off x="3759200" y="1816100"/>
            <a:ext cx="4025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Betriebsfertiges  Fahrzeug (Fahrgestell)</a:t>
            </a:r>
          </a:p>
          <a:p>
            <a:pPr algn="l"/>
            <a:r>
              <a:rPr lang="de-DE" altLang="de-DE" sz="1600"/>
              <a:t>einschl. Fahrer (75 kg) sowie alle fest</a:t>
            </a:r>
          </a:p>
          <a:p>
            <a:pPr algn="l"/>
            <a:r>
              <a:rPr lang="de-DE" altLang="de-DE" sz="1600"/>
              <a:t>angebrachten Teile.</a:t>
            </a:r>
          </a:p>
        </p:txBody>
      </p:sp>
      <p:sp>
        <p:nvSpPr>
          <p:cNvPr id="207892" name="Text Box 20"/>
          <p:cNvSpPr txBox="1">
            <a:spLocks noChangeArrowheads="1"/>
          </p:cNvSpPr>
          <p:nvPr/>
        </p:nvSpPr>
        <p:spPr bwMode="auto">
          <a:xfrm>
            <a:off x="3779838" y="3141663"/>
            <a:ext cx="33099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Leermasse,</a:t>
            </a:r>
          </a:p>
          <a:p>
            <a:pPr algn="l"/>
            <a:r>
              <a:rPr lang="de-DE" altLang="de-DE" sz="1600"/>
              <a:t>Feuerwehrtechnische Beladung,</a:t>
            </a:r>
          </a:p>
          <a:p>
            <a:pPr algn="l"/>
            <a:r>
              <a:rPr lang="de-DE" altLang="de-DE" sz="1600"/>
              <a:t>Löschmittel,</a:t>
            </a:r>
          </a:p>
        </p:txBody>
      </p:sp>
      <p:sp>
        <p:nvSpPr>
          <p:cNvPr id="207893" name="Text Box 21"/>
          <p:cNvSpPr txBox="1">
            <a:spLocks noChangeArrowheads="1"/>
          </p:cNvSpPr>
          <p:nvPr/>
        </p:nvSpPr>
        <p:spPr bwMode="auto">
          <a:xfrm>
            <a:off x="3779838" y="3933825"/>
            <a:ext cx="41036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Besatzung ohne Fahrer,</a:t>
            </a:r>
          </a:p>
          <a:p>
            <a:pPr algn="l"/>
            <a:r>
              <a:rPr lang="de-DE" altLang="de-DE" sz="1600"/>
              <a:t>(je Person 90 kg incl. Schutzausrüstung)</a:t>
            </a:r>
          </a:p>
          <a:p>
            <a:pPr algn="l"/>
            <a:r>
              <a:rPr lang="de-DE" altLang="de-DE" sz="1600"/>
              <a:t>Ausrüstung für Fahrer = 15 kg.</a:t>
            </a:r>
          </a:p>
        </p:txBody>
      </p:sp>
      <p:sp>
        <p:nvSpPr>
          <p:cNvPr id="207894" name="Text Box 22"/>
          <p:cNvSpPr txBox="1">
            <a:spLocks noChangeArrowheads="1"/>
          </p:cNvSpPr>
          <p:nvPr/>
        </p:nvSpPr>
        <p:spPr bwMode="auto">
          <a:xfrm>
            <a:off x="3779838" y="5084763"/>
            <a:ext cx="18684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Gesamtmasse,</a:t>
            </a:r>
          </a:p>
          <a:p>
            <a:pPr algn="l"/>
            <a:r>
              <a:rPr lang="de-DE" altLang="de-DE" sz="1600"/>
              <a:t>Gewichtsreserve.</a:t>
            </a:r>
          </a:p>
        </p:txBody>
      </p:sp>
      <p:sp>
        <p:nvSpPr>
          <p:cNvPr id="4106" name="Rectangle 25"/>
          <p:cNvSpPr>
            <a:spLocks noGrp="1" noChangeArrowheads="1"/>
          </p:cNvSpPr>
          <p:nvPr>
            <p:ph type="title"/>
          </p:nvPr>
        </p:nvSpPr>
        <p:spPr bwMode="auto">
          <a:xfrm>
            <a:off x="5435600" y="6308725"/>
            <a:ext cx="2027238" cy="1444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Allgemeine Anforderungen und Begriffe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7898"/>
                                        </p:tgtEl>
                                        <p:attrNameLst>
                                          <p:attrName>style.visibility</p:attrName>
                                        </p:attrNameLst>
                                      </p:cBhvr>
                                      <p:to>
                                        <p:strVal val="visible"/>
                                      </p:to>
                                    </p:set>
                                    <p:anim calcmode="lin" valueType="num">
                                      <p:cBhvr>
                                        <p:cTn id="7" dur="500" fill="hold"/>
                                        <p:tgtEl>
                                          <p:spTgt spid="207898"/>
                                        </p:tgtEl>
                                        <p:attrNameLst>
                                          <p:attrName>ppt_w</p:attrName>
                                        </p:attrNameLst>
                                      </p:cBhvr>
                                      <p:tavLst>
                                        <p:tav tm="0">
                                          <p:val>
                                            <p:fltVal val="0"/>
                                          </p:val>
                                        </p:tav>
                                        <p:tav tm="100000">
                                          <p:val>
                                            <p:strVal val="#ppt_w"/>
                                          </p:val>
                                        </p:tav>
                                      </p:tavLst>
                                    </p:anim>
                                    <p:anim calcmode="lin" valueType="num">
                                      <p:cBhvr>
                                        <p:cTn id="8" dur="500" fill="hold"/>
                                        <p:tgtEl>
                                          <p:spTgt spid="2078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7891"/>
                                        </p:tgtEl>
                                        <p:attrNameLst>
                                          <p:attrName>style.visibility</p:attrName>
                                        </p:attrNameLst>
                                      </p:cBhvr>
                                      <p:to>
                                        <p:strVal val="visible"/>
                                      </p:to>
                                    </p:set>
                                    <p:anim calcmode="lin" valueType="num">
                                      <p:cBhvr>
                                        <p:cTn id="13" dur="500" fill="hold"/>
                                        <p:tgtEl>
                                          <p:spTgt spid="207891"/>
                                        </p:tgtEl>
                                        <p:attrNameLst>
                                          <p:attrName>ppt_w</p:attrName>
                                        </p:attrNameLst>
                                      </p:cBhvr>
                                      <p:tavLst>
                                        <p:tav tm="0">
                                          <p:val>
                                            <p:fltVal val="0"/>
                                          </p:val>
                                        </p:tav>
                                        <p:tav tm="100000">
                                          <p:val>
                                            <p:strVal val="#ppt_w"/>
                                          </p:val>
                                        </p:tav>
                                      </p:tavLst>
                                    </p:anim>
                                    <p:anim calcmode="lin" valueType="num">
                                      <p:cBhvr>
                                        <p:cTn id="14" dur="500" fill="hold"/>
                                        <p:tgtEl>
                                          <p:spTgt spid="20789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07899"/>
                                        </p:tgtEl>
                                        <p:attrNameLst>
                                          <p:attrName>style.visibility</p:attrName>
                                        </p:attrNameLst>
                                      </p:cBhvr>
                                      <p:to>
                                        <p:strVal val="visible"/>
                                      </p:to>
                                    </p:set>
                                    <p:anim calcmode="lin" valueType="num">
                                      <p:cBhvr>
                                        <p:cTn id="19" dur="500" fill="hold"/>
                                        <p:tgtEl>
                                          <p:spTgt spid="207899"/>
                                        </p:tgtEl>
                                        <p:attrNameLst>
                                          <p:attrName>ppt_w</p:attrName>
                                        </p:attrNameLst>
                                      </p:cBhvr>
                                      <p:tavLst>
                                        <p:tav tm="0">
                                          <p:val>
                                            <p:fltVal val="0"/>
                                          </p:val>
                                        </p:tav>
                                        <p:tav tm="100000">
                                          <p:val>
                                            <p:strVal val="#ppt_w"/>
                                          </p:val>
                                        </p:tav>
                                      </p:tavLst>
                                    </p:anim>
                                    <p:anim calcmode="lin" valueType="num">
                                      <p:cBhvr>
                                        <p:cTn id="20" dur="500" fill="hold"/>
                                        <p:tgtEl>
                                          <p:spTgt spid="207899"/>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7892"/>
                                        </p:tgtEl>
                                        <p:attrNameLst>
                                          <p:attrName>style.visibility</p:attrName>
                                        </p:attrNameLst>
                                      </p:cBhvr>
                                      <p:to>
                                        <p:strVal val="visible"/>
                                      </p:to>
                                    </p:set>
                                    <p:anim calcmode="lin" valueType="num">
                                      <p:cBhvr>
                                        <p:cTn id="25" dur="500" fill="hold"/>
                                        <p:tgtEl>
                                          <p:spTgt spid="207892"/>
                                        </p:tgtEl>
                                        <p:attrNameLst>
                                          <p:attrName>ppt_w</p:attrName>
                                        </p:attrNameLst>
                                      </p:cBhvr>
                                      <p:tavLst>
                                        <p:tav tm="0">
                                          <p:val>
                                            <p:fltVal val="0"/>
                                          </p:val>
                                        </p:tav>
                                        <p:tav tm="100000">
                                          <p:val>
                                            <p:strVal val="#ppt_w"/>
                                          </p:val>
                                        </p:tav>
                                      </p:tavLst>
                                    </p:anim>
                                    <p:anim calcmode="lin" valueType="num">
                                      <p:cBhvr>
                                        <p:cTn id="26" dur="500" fill="hold"/>
                                        <p:tgtEl>
                                          <p:spTgt spid="207892"/>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07893"/>
                                        </p:tgtEl>
                                        <p:attrNameLst>
                                          <p:attrName>style.visibility</p:attrName>
                                        </p:attrNameLst>
                                      </p:cBhvr>
                                      <p:to>
                                        <p:strVal val="visible"/>
                                      </p:to>
                                    </p:set>
                                    <p:anim calcmode="lin" valueType="num">
                                      <p:cBhvr>
                                        <p:cTn id="31" dur="500" fill="hold"/>
                                        <p:tgtEl>
                                          <p:spTgt spid="207893"/>
                                        </p:tgtEl>
                                        <p:attrNameLst>
                                          <p:attrName>ppt_w</p:attrName>
                                        </p:attrNameLst>
                                      </p:cBhvr>
                                      <p:tavLst>
                                        <p:tav tm="0">
                                          <p:val>
                                            <p:fltVal val="0"/>
                                          </p:val>
                                        </p:tav>
                                        <p:tav tm="100000">
                                          <p:val>
                                            <p:strVal val="#ppt_w"/>
                                          </p:val>
                                        </p:tav>
                                      </p:tavLst>
                                    </p:anim>
                                    <p:anim calcmode="lin" valueType="num">
                                      <p:cBhvr>
                                        <p:cTn id="32" dur="500" fill="hold"/>
                                        <p:tgtEl>
                                          <p:spTgt spid="207893"/>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07900"/>
                                        </p:tgtEl>
                                        <p:attrNameLst>
                                          <p:attrName>style.visibility</p:attrName>
                                        </p:attrNameLst>
                                      </p:cBhvr>
                                      <p:to>
                                        <p:strVal val="visible"/>
                                      </p:to>
                                    </p:set>
                                    <p:anim calcmode="lin" valueType="num">
                                      <p:cBhvr>
                                        <p:cTn id="37" dur="500" fill="hold"/>
                                        <p:tgtEl>
                                          <p:spTgt spid="207900"/>
                                        </p:tgtEl>
                                        <p:attrNameLst>
                                          <p:attrName>ppt_w</p:attrName>
                                        </p:attrNameLst>
                                      </p:cBhvr>
                                      <p:tavLst>
                                        <p:tav tm="0">
                                          <p:val>
                                            <p:fltVal val="0"/>
                                          </p:val>
                                        </p:tav>
                                        <p:tav tm="100000">
                                          <p:val>
                                            <p:strVal val="#ppt_w"/>
                                          </p:val>
                                        </p:tav>
                                      </p:tavLst>
                                    </p:anim>
                                    <p:anim calcmode="lin" valueType="num">
                                      <p:cBhvr>
                                        <p:cTn id="38" dur="500" fill="hold"/>
                                        <p:tgtEl>
                                          <p:spTgt spid="20790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07894"/>
                                        </p:tgtEl>
                                        <p:attrNameLst>
                                          <p:attrName>style.visibility</p:attrName>
                                        </p:attrNameLst>
                                      </p:cBhvr>
                                      <p:to>
                                        <p:strVal val="visible"/>
                                      </p:to>
                                    </p:set>
                                    <p:anim calcmode="lin" valueType="num">
                                      <p:cBhvr>
                                        <p:cTn id="43" dur="500" fill="hold"/>
                                        <p:tgtEl>
                                          <p:spTgt spid="207894"/>
                                        </p:tgtEl>
                                        <p:attrNameLst>
                                          <p:attrName>ppt_w</p:attrName>
                                        </p:attrNameLst>
                                      </p:cBhvr>
                                      <p:tavLst>
                                        <p:tav tm="0">
                                          <p:val>
                                            <p:fltVal val="0"/>
                                          </p:val>
                                        </p:tav>
                                        <p:tav tm="100000">
                                          <p:val>
                                            <p:strVal val="#ppt_w"/>
                                          </p:val>
                                        </p:tav>
                                      </p:tavLst>
                                    </p:anim>
                                    <p:anim calcmode="lin" valueType="num">
                                      <p:cBhvr>
                                        <p:cTn id="44" dur="500" fill="hold"/>
                                        <p:tgtEl>
                                          <p:spTgt spid="2078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91" grpId="0"/>
      <p:bldP spid="207892" grpId="0"/>
      <p:bldP spid="207893" grpId="0"/>
      <p:bldP spid="2078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882" name="Group 34"/>
          <p:cNvGrpSpPr>
            <a:grpSpLocks/>
          </p:cNvGrpSpPr>
          <p:nvPr/>
        </p:nvGrpSpPr>
        <p:grpSpPr bwMode="auto">
          <a:xfrm>
            <a:off x="1187450" y="2251075"/>
            <a:ext cx="4606925" cy="823913"/>
            <a:chOff x="748" y="1418"/>
            <a:chExt cx="2902" cy="519"/>
          </a:xfrm>
        </p:grpSpPr>
        <p:pic>
          <p:nvPicPr>
            <p:cNvPr id="5148" name="Picture 3" descr="Ts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 y="1500"/>
              <a:ext cx="1108"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9" name="Line 7"/>
            <p:cNvSpPr>
              <a:spLocks noChangeShapeType="1"/>
            </p:cNvSpPr>
            <p:nvPr/>
          </p:nvSpPr>
          <p:spPr bwMode="auto">
            <a:xfrm>
              <a:off x="2200" y="1933"/>
              <a:ext cx="14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150" name="Group 25"/>
            <p:cNvGrpSpPr>
              <a:grpSpLocks/>
            </p:cNvGrpSpPr>
            <p:nvPr/>
          </p:nvGrpSpPr>
          <p:grpSpPr bwMode="auto">
            <a:xfrm>
              <a:off x="748" y="1418"/>
              <a:ext cx="1024" cy="495"/>
              <a:chOff x="748" y="1418"/>
              <a:chExt cx="1024" cy="495"/>
            </a:xfrm>
          </p:grpSpPr>
          <p:sp>
            <p:nvSpPr>
              <p:cNvPr id="5151" name="AutoShape 15"/>
              <p:cNvSpPr>
                <a:spLocks noChangeArrowheads="1"/>
              </p:cNvSpPr>
              <p:nvPr/>
            </p:nvSpPr>
            <p:spPr bwMode="auto">
              <a:xfrm>
                <a:off x="748" y="1418"/>
                <a:ext cx="1024" cy="495"/>
              </a:xfrm>
              <a:prstGeom prst="wedgeRoundRectCallout">
                <a:avLst>
                  <a:gd name="adj1" fmla="val 91690"/>
                  <a:gd name="adj2" fmla="val 10917"/>
                  <a:gd name="adj3" fmla="val 16667"/>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5152" name="Text Box 18"/>
              <p:cNvSpPr txBox="1">
                <a:spLocks noChangeArrowheads="1"/>
              </p:cNvSpPr>
              <p:nvPr/>
            </p:nvSpPr>
            <p:spPr bwMode="auto">
              <a:xfrm>
                <a:off x="884" y="1525"/>
                <a:ext cx="7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t>Leicht: L</a:t>
                </a:r>
                <a:endParaRPr lang="de-DE" altLang="de-DE"/>
              </a:p>
            </p:txBody>
          </p:sp>
        </p:grpSp>
      </p:grpSp>
      <p:grpSp>
        <p:nvGrpSpPr>
          <p:cNvPr id="206883" name="Group 35"/>
          <p:cNvGrpSpPr>
            <a:grpSpLocks/>
          </p:cNvGrpSpPr>
          <p:nvPr/>
        </p:nvGrpSpPr>
        <p:grpSpPr bwMode="auto">
          <a:xfrm>
            <a:off x="1187450" y="3495675"/>
            <a:ext cx="4603750" cy="855663"/>
            <a:chOff x="748" y="2202"/>
            <a:chExt cx="2900" cy="539"/>
          </a:xfrm>
        </p:grpSpPr>
        <p:grpSp>
          <p:nvGrpSpPr>
            <p:cNvPr id="5142" name="Group 29"/>
            <p:cNvGrpSpPr>
              <a:grpSpLocks/>
            </p:cNvGrpSpPr>
            <p:nvPr/>
          </p:nvGrpSpPr>
          <p:grpSpPr bwMode="auto">
            <a:xfrm>
              <a:off x="2198" y="2202"/>
              <a:ext cx="1450" cy="539"/>
              <a:chOff x="2198" y="2202"/>
              <a:chExt cx="1450" cy="539"/>
            </a:xfrm>
          </p:grpSpPr>
          <p:pic>
            <p:nvPicPr>
              <p:cNvPr id="5146" name="Picture 5" descr="Lf1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 y="2202"/>
                <a:ext cx="1278"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7" name="Line 8"/>
              <p:cNvSpPr>
                <a:spLocks noChangeShapeType="1"/>
              </p:cNvSpPr>
              <p:nvPr/>
            </p:nvSpPr>
            <p:spPr bwMode="auto">
              <a:xfrm>
                <a:off x="2198" y="2738"/>
                <a:ext cx="14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43" name="Group 26"/>
            <p:cNvGrpSpPr>
              <a:grpSpLocks/>
            </p:cNvGrpSpPr>
            <p:nvPr/>
          </p:nvGrpSpPr>
          <p:grpSpPr bwMode="auto">
            <a:xfrm>
              <a:off x="748" y="2243"/>
              <a:ext cx="1024" cy="495"/>
              <a:chOff x="748" y="2243"/>
              <a:chExt cx="1024" cy="495"/>
            </a:xfrm>
          </p:grpSpPr>
          <p:sp>
            <p:nvSpPr>
              <p:cNvPr id="5144" name="AutoShape 16"/>
              <p:cNvSpPr>
                <a:spLocks noChangeArrowheads="1"/>
              </p:cNvSpPr>
              <p:nvPr/>
            </p:nvSpPr>
            <p:spPr bwMode="auto">
              <a:xfrm>
                <a:off x="748" y="2243"/>
                <a:ext cx="1024" cy="495"/>
              </a:xfrm>
              <a:prstGeom prst="wedgeRoundRectCallout">
                <a:avLst>
                  <a:gd name="adj1" fmla="val 89486"/>
                  <a:gd name="adj2" fmla="val 3579"/>
                  <a:gd name="adj3" fmla="val 16667"/>
                </a:avLst>
              </a:prstGeom>
              <a:solidFill>
                <a:srgbClr val="FFCC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5145" name="Text Box 19"/>
              <p:cNvSpPr txBox="1">
                <a:spLocks noChangeArrowheads="1"/>
              </p:cNvSpPr>
              <p:nvPr/>
            </p:nvSpPr>
            <p:spPr bwMode="auto">
              <a:xfrm>
                <a:off x="884" y="2341"/>
                <a:ext cx="7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t>Mittel: M</a:t>
                </a:r>
                <a:endParaRPr lang="de-DE" altLang="de-DE"/>
              </a:p>
            </p:txBody>
          </p:sp>
        </p:grpSp>
      </p:grpSp>
      <p:grpSp>
        <p:nvGrpSpPr>
          <p:cNvPr id="206884" name="Group 36"/>
          <p:cNvGrpSpPr>
            <a:grpSpLocks/>
          </p:cNvGrpSpPr>
          <p:nvPr/>
        </p:nvGrpSpPr>
        <p:grpSpPr bwMode="auto">
          <a:xfrm>
            <a:off x="1187450" y="4805363"/>
            <a:ext cx="4603750" cy="855662"/>
            <a:chOff x="748" y="3027"/>
            <a:chExt cx="2900" cy="539"/>
          </a:xfrm>
        </p:grpSpPr>
        <p:grpSp>
          <p:nvGrpSpPr>
            <p:cNvPr id="5136" name="Group 30"/>
            <p:cNvGrpSpPr>
              <a:grpSpLocks/>
            </p:cNvGrpSpPr>
            <p:nvPr/>
          </p:nvGrpSpPr>
          <p:grpSpPr bwMode="auto">
            <a:xfrm>
              <a:off x="2198" y="3027"/>
              <a:ext cx="1450" cy="539"/>
              <a:chOff x="2198" y="3027"/>
              <a:chExt cx="1450" cy="539"/>
            </a:xfrm>
          </p:grpSpPr>
          <p:pic>
            <p:nvPicPr>
              <p:cNvPr id="5140" name="Picture 6" descr="Tlf24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3" y="3027"/>
                <a:ext cx="128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1" name="Line 9"/>
              <p:cNvSpPr>
                <a:spLocks noChangeShapeType="1"/>
              </p:cNvSpPr>
              <p:nvPr/>
            </p:nvSpPr>
            <p:spPr bwMode="auto">
              <a:xfrm>
                <a:off x="2198" y="3563"/>
                <a:ext cx="14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137" name="Group 27"/>
            <p:cNvGrpSpPr>
              <a:grpSpLocks/>
            </p:cNvGrpSpPr>
            <p:nvPr/>
          </p:nvGrpSpPr>
          <p:grpSpPr bwMode="auto">
            <a:xfrm>
              <a:off x="748" y="3068"/>
              <a:ext cx="1024" cy="495"/>
              <a:chOff x="748" y="3068"/>
              <a:chExt cx="1024" cy="495"/>
            </a:xfrm>
          </p:grpSpPr>
          <p:sp>
            <p:nvSpPr>
              <p:cNvPr id="5138" name="AutoShape 17"/>
              <p:cNvSpPr>
                <a:spLocks noChangeArrowheads="1"/>
              </p:cNvSpPr>
              <p:nvPr/>
            </p:nvSpPr>
            <p:spPr bwMode="auto">
              <a:xfrm>
                <a:off x="748" y="3068"/>
                <a:ext cx="1024" cy="495"/>
              </a:xfrm>
              <a:prstGeom prst="wedgeRoundRectCallout">
                <a:avLst>
                  <a:gd name="adj1" fmla="val 88477"/>
                  <a:gd name="adj2" fmla="val 6880"/>
                  <a:gd name="adj3" fmla="val 16667"/>
                </a:avLst>
              </a:prstGeom>
              <a:solidFill>
                <a:srgbClr val="FF99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5139" name="Text Box 20"/>
              <p:cNvSpPr txBox="1">
                <a:spLocks noChangeArrowheads="1"/>
              </p:cNvSpPr>
              <p:nvPr/>
            </p:nvSpPr>
            <p:spPr bwMode="auto">
              <a:xfrm>
                <a:off x="884" y="3158"/>
                <a:ext cx="7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t>Super: S</a:t>
                </a:r>
                <a:endParaRPr lang="de-DE" altLang="de-DE"/>
              </a:p>
            </p:txBody>
          </p:sp>
        </p:grpSp>
      </p:grpSp>
      <p:sp>
        <p:nvSpPr>
          <p:cNvPr id="5125" name="Text Box 21"/>
          <p:cNvSpPr txBox="1">
            <a:spLocks noChangeArrowheads="1"/>
          </p:cNvSpPr>
          <p:nvPr/>
        </p:nvSpPr>
        <p:spPr bwMode="auto">
          <a:xfrm>
            <a:off x="1187450" y="1101725"/>
            <a:ext cx="6573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Kraftfahrzeug - Gewichtsklassen nach DIN EN 1846-1</a:t>
            </a:r>
          </a:p>
        </p:txBody>
      </p:sp>
      <p:sp>
        <p:nvSpPr>
          <p:cNvPr id="5126" name="Rectangle 24"/>
          <p:cNvSpPr>
            <a:spLocks noGrp="1" noChangeArrowheads="1"/>
          </p:cNvSpPr>
          <p:nvPr>
            <p:ph type="title"/>
          </p:nvPr>
        </p:nvSpPr>
        <p:spPr bwMode="auto">
          <a:xfrm>
            <a:off x="5580063" y="6308725"/>
            <a:ext cx="1522412" cy="1444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700" smtClean="0">
                <a:solidFill>
                  <a:schemeClr val="bg1"/>
                </a:solidFill>
                <a:latin typeface="Arial" charset="0"/>
              </a:rPr>
              <a:t>Kraftfahrzeug - Gewichtsklassen</a:t>
            </a:r>
          </a:p>
        </p:txBody>
      </p:sp>
      <p:grpSp>
        <p:nvGrpSpPr>
          <p:cNvPr id="206879" name="Group 31"/>
          <p:cNvGrpSpPr>
            <a:grpSpLocks/>
          </p:cNvGrpSpPr>
          <p:nvPr/>
        </p:nvGrpSpPr>
        <p:grpSpPr bwMode="auto">
          <a:xfrm>
            <a:off x="6061075" y="1989138"/>
            <a:ext cx="1895475" cy="863600"/>
            <a:chOff x="3818" y="1253"/>
            <a:chExt cx="1194" cy="544"/>
          </a:xfrm>
        </p:grpSpPr>
        <p:sp>
          <p:nvSpPr>
            <p:cNvPr id="5134" name="AutoShape 4"/>
            <p:cNvSpPr>
              <a:spLocks noChangeArrowheads="1"/>
            </p:cNvSpPr>
            <p:nvPr/>
          </p:nvSpPr>
          <p:spPr bwMode="auto">
            <a:xfrm>
              <a:off x="3818" y="1253"/>
              <a:ext cx="1194" cy="544"/>
            </a:xfrm>
            <a:prstGeom prst="wedgeRoundRectCallout">
              <a:avLst>
                <a:gd name="adj1" fmla="val -121023"/>
                <a:gd name="adj2" fmla="val 38972"/>
                <a:gd name="adj3" fmla="val 16667"/>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5135" name="Text Box 10"/>
            <p:cNvSpPr txBox="1">
              <a:spLocks noChangeArrowheads="1"/>
            </p:cNvSpPr>
            <p:nvPr/>
          </p:nvSpPr>
          <p:spPr bwMode="auto">
            <a:xfrm>
              <a:off x="3969" y="1298"/>
              <a:ext cx="874" cy="46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400"/>
                <a:t>Gesamtmasse</a:t>
              </a:r>
            </a:p>
            <a:p>
              <a:r>
                <a:rPr lang="de-DE" altLang="de-DE" sz="1400"/>
                <a:t>&gt;    2 t,</a:t>
              </a:r>
            </a:p>
            <a:p>
              <a:r>
                <a:rPr lang="de-DE" altLang="de-DE" sz="1400">
                  <a:cs typeface="Arial" charset="0"/>
                </a:rPr>
                <a:t>  ≤</a:t>
              </a:r>
              <a:r>
                <a:rPr lang="de-DE" altLang="de-DE" sz="1400"/>
                <a:t>    7,5 t</a:t>
              </a:r>
              <a:endParaRPr lang="de-DE" altLang="de-DE"/>
            </a:p>
          </p:txBody>
        </p:sp>
      </p:grpSp>
      <p:grpSp>
        <p:nvGrpSpPr>
          <p:cNvPr id="206880" name="Group 32"/>
          <p:cNvGrpSpPr>
            <a:grpSpLocks/>
          </p:cNvGrpSpPr>
          <p:nvPr/>
        </p:nvGrpSpPr>
        <p:grpSpPr bwMode="auto">
          <a:xfrm>
            <a:off x="6061075" y="3232150"/>
            <a:ext cx="1895475" cy="817563"/>
            <a:chOff x="3818" y="2036"/>
            <a:chExt cx="1194" cy="515"/>
          </a:xfrm>
        </p:grpSpPr>
        <p:sp>
          <p:nvSpPr>
            <p:cNvPr id="5132" name="AutoShape 11"/>
            <p:cNvSpPr>
              <a:spLocks noChangeArrowheads="1"/>
            </p:cNvSpPr>
            <p:nvPr/>
          </p:nvSpPr>
          <p:spPr bwMode="auto">
            <a:xfrm>
              <a:off x="3818" y="2036"/>
              <a:ext cx="1194" cy="515"/>
            </a:xfrm>
            <a:prstGeom prst="wedgeRoundRectCallout">
              <a:avLst>
                <a:gd name="adj1" fmla="val -124329"/>
                <a:gd name="adj2" fmla="val 31097"/>
                <a:gd name="adj3" fmla="val 16667"/>
              </a:avLst>
            </a:prstGeom>
            <a:solidFill>
              <a:srgbClr val="FFCC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5133" name="Text Box 13"/>
            <p:cNvSpPr txBox="1">
              <a:spLocks noChangeArrowheads="1"/>
            </p:cNvSpPr>
            <p:nvPr/>
          </p:nvSpPr>
          <p:spPr bwMode="auto">
            <a:xfrm>
              <a:off x="3969" y="2069"/>
              <a:ext cx="87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400"/>
                <a:t>Gesamtmasse</a:t>
              </a:r>
            </a:p>
            <a:p>
              <a:r>
                <a:rPr lang="de-DE" altLang="de-DE" sz="1400"/>
                <a:t>   &gt;   7,5 t,</a:t>
              </a:r>
            </a:p>
            <a:p>
              <a:r>
                <a:rPr lang="de-DE" altLang="de-DE" sz="1400">
                  <a:cs typeface="Arial" charset="0"/>
                </a:rPr>
                <a:t>  ≤</a:t>
              </a:r>
              <a:r>
                <a:rPr lang="de-DE" altLang="de-DE" sz="1400"/>
                <a:t>    14 t</a:t>
              </a:r>
              <a:endParaRPr lang="de-DE" altLang="de-DE"/>
            </a:p>
          </p:txBody>
        </p:sp>
      </p:grpSp>
      <p:grpSp>
        <p:nvGrpSpPr>
          <p:cNvPr id="206881" name="Group 33"/>
          <p:cNvGrpSpPr>
            <a:grpSpLocks/>
          </p:cNvGrpSpPr>
          <p:nvPr/>
        </p:nvGrpSpPr>
        <p:grpSpPr bwMode="auto">
          <a:xfrm>
            <a:off x="6061075" y="4476750"/>
            <a:ext cx="1895475" cy="817563"/>
            <a:chOff x="3818" y="2820"/>
            <a:chExt cx="1194" cy="515"/>
          </a:xfrm>
        </p:grpSpPr>
        <p:sp>
          <p:nvSpPr>
            <p:cNvPr id="5130" name="AutoShape 12"/>
            <p:cNvSpPr>
              <a:spLocks noChangeArrowheads="1"/>
            </p:cNvSpPr>
            <p:nvPr/>
          </p:nvSpPr>
          <p:spPr bwMode="auto">
            <a:xfrm>
              <a:off x="3818" y="2820"/>
              <a:ext cx="1194" cy="515"/>
            </a:xfrm>
            <a:prstGeom prst="wedgeRoundRectCallout">
              <a:avLst>
                <a:gd name="adj1" fmla="val -122833"/>
                <a:gd name="adj2" fmla="val 40634"/>
                <a:gd name="adj3" fmla="val 16667"/>
              </a:avLst>
            </a:prstGeom>
            <a:solidFill>
              <a:srgbClr val="FF99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5131" name="Text Box 14"/>
            <p:cNvSpPr txBox="1">
              <a:spLocks noChangeArrowheads="1"/>
            </p:cNvSpPr>
            <p:nvPr/>
          </p:nvSpPr>
          <p:spPr bwMode="auto">
            <a:xfrm>
              <a:off x="3969" y="2886"/>
              <a:ext cx="87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400"/>
                <a:t>Gesamtmasse</a:t>
              </a:r>
            </a:p>
            <a:p>
              <a:r>
                <a:rPr lang="de-DE" altLang="de-DE" sz="1400"/>
                <a:t>&gt;   14 t</a:t>
              </a:r>
              <a:endParaRPr lang="de-DE" alt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6882"/>
                                        </p:tgtEl>
                                        <p:attrNameLst>
                                          <p:attrName>style.visibility</p:attrName>
                                        </p:attrNameLst>
                                      </p:cBhvr>
                                      <p:to>
                                        <p:strVal val="visible"/>
                                      </p:to>
                                    </p:set>
                                    <p:anim calcmode="lin" valueType="num">
                                      <p:cBhvr>
                                        <p:cTn id="7" dur="500" fill="hold"/>
                                        <p:tgtEl>
                                          <p:spTgt spid="206882"/>
                                        </p:tgtEl>
                                        <p:attrNameLst>
                                          <p:attrName>ppt_w</p:attrName>
                                        </p:attrNameLst>
                                      </p:cBhvr>
                                      <p:tavLst>
                                        <p:tav tm="0">
                                          <p:val>
                                            <p:fltVal val="0"/>
                                          </p:val>
                                        </p:tav>
                                        <p:tav tm="100000">
                                          <p:val>
                                            <p:strVal val="#ppt_w"/>
                                          </p:val>
                                        </p:tav>
                                      </p:tavLst>
                                    </p:anim>
                                    <p:anim calcmode="lin" valueType="num">
                                      <p:cBhvr>
                                        <p:cTn id="8" dur="500" fill="hold"/>
                                        <p:tgtEl>
                                          <p:spTgt spid="2068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06879"/>
                                        </p:tgtEl>
                                        <p:attrNameLst>
                                          <p:attrName>style.visibility</p:attrName>
                                        </p:attrNameLst>
                                      </p:cBhvr>
                                      <p:to>
                                        <p:strVal val="visible"/>
                                      </p:to>
                                    </p:set>
                                    <p:anim calcmode="lin" valueType="num">
                                      <p:cBhvr>
                                        <p:cTn id="13" dur="500" fill="hold"/>
                                        <p:tgtEl>
                                          <p:spTgt spid="206879"/>
                                        </p:tgtEl>
                                        <p:attrNameLst>
                                          <p:attrName>ppt_w</p:attrName>
                                        </p:attrNameLst>
                                      </p:cBhvr>
                                      <p:tavLst>
                                        <p:tav tm="0">
                                          <p:val>
                                            <p:fltVal val="0"/>
                                          </p:val>
                                        </p:tav>
                                        <p:tav tm="100000">
                                          <p:val>
                                            <p:strVal val="#ppt_w"/>
                                          </p:val>
                                        </p:tav>
                                      </p:tavLst>
                                    </p:anim>
                                    <p:anim calcmode="lin" valueType="num">
                                      <p:cBhvr>
                                        <p:cTn id="14" dur="500" fill="hold"/>
                                        <p:tgtEl>
                                          <p:spTgt spid="2068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06883"/>
                                        </p:tgtEl>
                                        <p:attrNameLst>
                                          <p:attrName>style.visibility</p:attrName>
                                        </p:attrNameLst>
                                      </p:cBhvr>
                                      <p:to>
                                        <p:strVal val="visible"/>
                                      </p:to>
                                    </p:set>
                                    <p:anim calcmode="lin" valueType="num">
                                      <p:cBhvr>
                                        <p:cTn id="19" dur="500" fill="hold"/>
                                        <p:tgtEl>
                                          <p:spTgt spid="206883"/>
                                        </p:tgtEl>
                                        <p:attrNameLst>
                                          <p:attrName>ppt_w</p:attrName>
                                        </p:attrNameLst>
                                      </p:cBhvr>
                                      <p:tavLst>
                                        <p:tav tm="0">
                                          <p:val>
                                            <p:fltVal val="0"/>
                                          </p:val>
                                        </p:tav>
                                        <p:tav tm="100000">
                                          <p:val>
                                            <p:strVal val="#ppt_w"/>
                                          </p:val>
                                        </p:tav>
                                      </p:tavLst>
                                    </p:anim>
                                    <p:anim calcmode="lin" valueType="num">
                                      <p:cBhvr>
                                        <p:cTn id="20" dur="500" fill="hold"/>
                                        <p:tgtEl>
                                          <p:spTgt spid="20688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06880"/>
                                        </p:tgtEl>
                                        <p:attrNameLst>
                                          <p:attrName>style.visibility</p:attrName>
                                        </p:attrNameLst>
                                      </p:cBhvr>
                                      <p:to>
                                        <p:strVal val="visible"/>
                                      </p:to>
                                    </p:set>
                                    <p:anim calcmode="lin" valueType="num">
                                      <p:cBhvr>
                                        <p:cTn id="25" dur="500" fill="hold"/>
                                        <p:tgtEl>
                                          <p:spTgt spid="206880"/>
                                        </p:tgtEl>
                                        <p:attrNameLst>
                                          <p:attrName>ppt_w</p:attrName>
                                        </p:attrNameLst>
                                      </p:cBhvr>
                                      <p:tavLst>
                                        <p:tav tm="0">
                                          <p:val>
                                            <p:fltVal val="0"/>
                                          </p:val>
                                        </p:tav>
                                        <p:tav tm="100000">
                                          <p:val>
                                            <p:strVal val="#ppt_w"/>
                                          </p:val>
                                        </p:tav>
                                      </p:tavLst>
                                    </p:anim>
                                    <p:anim calcmode="lin" valueType="num">
                                      <p:cBhvr>
                                        <p:cTn id="26" dur="500" fill="hold"/>
                                        <p:tgtEl>
                                          <p:spTgt spid="20688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206884"/>
                                        </p:tgtEl>
                                        <p:attrNameLst>
                                          <p:attrName>style.visibility</p:attrName>
                                        </p:attrNameLst>
                                      </p:cBhvr>
                                      <p:to>
                                        <p:strVal val="visible"/>
                                      </p:to>
                                    </p:set>
                                    <p:anim calcmode="lin" valueType="num">
                                      <p:cBhvr>
                                        <p:cTn id="31" dur="500" fill="hold"/>
                                        <p:tgtEl>
                                          <p:spTgt spid="206884"/>
                                        </p:tgtEl>
                                        <p:attrNameLst>
                                          <p:attrName>ppt_w</p:attrName>
                                        </p:attrNameLst>
                                      </p:cBhvr>
                                      <p:tavLst>
                                        <p:tav tm="0">
                                          <p:val>
                                            <p:fltVal val="0"/>
                                          </p:val>
                                        </p:tav>
                                        <p:tav tm="100000">
                                          <p:val>
                                            <p:strVal val="#ppt_w"/>
                                          </p:val>
                                        </p:tav>
                                      </p:tavLst>
                                    </p:anim>
                                    <p:anim calcmode="lin" valueType="num">
                                      <p:cBhvr>
                                        <p:cTn id="32" dur="500" fill="hold"/>
                                        <p:tgtEl>
                                          <p:spTgt spid="20688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 calcmode="lin" valueType="num">
                                      <p:cBhvr>
                                        <p:cTn id="37" dur="500" fill="hold"/>
                                        <p:tgtEl>
                                          <p:spTgt spid="206881"/>
                                        </p:tgtEl>
                                        <p:attrNameLst>
                                          <p:attrName>ppt_w</p:attrName>
                                        </p:attrNameLst>
                                      </p:cBhvr>
                                      <p:tavLst>
                                        <p:tav tm="0">
                                          <p:val>
                                            <p:fltVal val="0"/>
                                          </p:val>
                                        </p:tav>
                                        <p:tav tm="100000">
                                          <p:val>
                                            <p:strVal val="#ppt_w"/>
                                          </p:val>
                                        </p:tav>
                                      </p:tavLst>
                                    </p:anim>
                                    <p:anim calcmode="lin" valueType="num">
                                      <p:cBhvr>
                                        <p:cTn id="38" dur="500" fill="hold"/>
                                        <p:tgtEl>
                                          <p:spTgt spid="2068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1"/>
          <p:cNvSpPr txBox="1">
            <a:spLocks noChangeArrowheads="1"/>
          </p:cNvSpPr>
          <p:nvPr/>
        </p:nvSpPr>
        <p:spPr bwMode="auto">
          <a:xfrm>
            <a:off x="3132138" y="1101725"/>
            <a:ext cx="2795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Fahrerlaubnisklassen</a:t>
            </a:r>
          </a:p>
        </p:txBody>
      </p:sp>
      <p:grpSp>
        <p:nvGrpSpPr>
          <p:cNvPr id="205861" name="Group 37"/>
          <p:cNvGrpSpPr>
            <a:grpSpLocks/>
          </p:cNvGrpSpPr>
          <p:nvPr/>
        </p:nvGrpSpPr>
        <p:grpSpPr bwMode="auto">
          <a:xfrm>
            <a:off x="2411413" y="3209925"/>
            <a:ext cx="1555750" cy="919163"/>
            <a:chOff x="1519" y="2022"/>
            <a:chExt cx="980" cy="579"/>
          </a:xfrm>
        </p:grpSpPr>
        <p:pic>
          <p:nvPicPr>
            <p:cNvPr id="6176" name="Picture 7" descr="A02-2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9" y="2022"/>
              <a:ext cx="9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7" name="Text Box 10"/>
            <p:cNvSpPr txBox="1">
              <a:spLocks noChangeArrowheads="1"/>
            </p:cNvSpPr>
            <p:nvPr/>
          </p:nvSpPr>
          <p:spPr bwMode="auto">
            <a:xfrm>
              <a:off x="1519" y="2370"/>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max. 3500 kg</a:t>
              </a:r>
              <a:endParaRPr lang="de-DE" altLang="de-DE"/>
            </a:p>
          </p:txBody>
        </p:sp>
      </p:grpSp>
      <p:grpSp>
        <p:nvGrpSpPr>
          <p:cNvPr id="205862" name="Group 38"/>
          <p:cNvGrpSpPr>
            <a:grpSpLocks/>
          </p:cNvGrpSpPr>
          <p:nvPr/>
        </p:nvGrpSpPr>
        <p:grpSpPr bwMode="auto">
          <a:xfrm>
            <a:off x="5164138" y="3168650"/>
            <a:ext cx="3098800" cy="960438"/>
            <a:chOff x="3253" y="1996"/>
            <a:chExt cx="1952" cy="605"/>
          </a:xfrm>
        </p:grpSpPr>
        <p:pic>
          <p:nvPicPr>
            <p:cNvPr id="6172" name="Picture 8" descr="A02-5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1" y="2105"/>
              <a:ext cx="108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9" descr="A02-2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 y="2022"/>
              <a:ext cx="868"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4" name="Text Box 11"/>
            <p:cNvSpPr txBox="1">
              <a:spLocks noChangeArrowheads="1"/>
            </p:cNvSpPr>
            <p:nvPr/>
          </p:nvSpPr>
          <p:spPr bwMode="auto">
            <a:xfrm>
              <a:off x="4241" y="1996"/>
              <a:ext cx="8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max.750 kg</a:t>
              </a:r>
              <a:endParaRPr lang="de-DE" altLang="de-DE"/>
            </a:p>
          </p:txBody>
        </p:sp>
        <p:sp>
          <p:nvSpPr>
            <p:cNvPr id="6175" name="Text Box 12"/>
            <p:cNvSpPr txBox="1">
              <a:spLocks noChangeArrowheads="1"/>
            </p:cNvSpPr>
            <p:nvPr/>
          </p:nvSpPr>
          <p:spPr bwMode="auto">
            <a:xfrm>
              <a:off x="3775" y="2370"/>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max. 3500 kg</a:t>
              </a:r>
              <a:endParaRPr lang="de-DE" altLang="de-DE"/>
            </a:p>
          </p:txBody>
        </p:sp>
      </p:grpSp>
      <p:grpSp>
        <p:nvGrpSpPr>
          <p:cNvPr id="205864" name="Group 40"/>
          <p:cNvGrpSpPr>
            <a:grpSpLocks/>
          </p:cNvGrpSpPr>
          <p:nvPr/>
        </p:nvGrpSpPr>
        <p:grpSpPr bwMode="auto">
          <a:xfrm>
            <a:off x="2473325" y="4467225"/>
            <a:ext cx="1555750" cy="919163"/>
            <a:chOff x="1558" y="2814"/>
            <a:chExt cx="980" cy="579"/>
          </a:xfrm>
        </p:grpSpPr>
        <p:pic>
          <p:nvPicPr>
            <p:cNvPr id="6170" name="Picture 14" descr="A02-2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 y="2814"/>
              <a:ext cx="9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Text Box 17"/>
            <p:cNvSpPr txBox="1">
              <a:spLocks noChangeArrowheads="1"/>
            </p:cNvSpPr>
            <p:nvPr/>
          </p:nvSpPr>
          <p:spPr bwMode="auto">
            <a:xfrm>
              <a:off x="1558" y="3162"/>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max. 3500 kg</a:t>
              </a:r>
              <a:endParaRPr lang="de-DE" altLang="de-DE"/>
            </a:p>
          </p:txBody>
        </p:sp>
      </p:grpSp>
      <p:sp>
        <p:nvSpPr>
          <p:cNvPr id="6150" name="Rectangle 21"/>
          <p:cNvSpPr>
            <a:spLocks noChangeArrowheads="1"/>
          </p:cNvSpPr>
          <p:nvPr/>
        </p:nvSpPr>
        <p:spPr bwMode="auto">
          <a:xfrm>
            <a:off x="684213" y="3016250"/>
            <a:ext cx="7848600" cy="12509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6151" name="Rectangle 22"/>
          <p:cNvSpPr>
            <a:spLocks noChangeArrowheads="1"/>
          </p:cNvSpPr>
          <p:nvPr/>
        </p:nvSpPr>
        <p:spPr bwMode="auto">
          <a:xfrm>
            <a:off x="684213" y="4268788"/>
            <a:ext cx="7848600" cy="14652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6152" name="Rectangle 23"/>
          <p:cNvSpPr>
            <a:spLocks noChangeArrowheads="1"/>
          </p:cNvSpPr>
          <p:nvPr/>
        </p:nvSpPr>
        <p:spPr bwMode="auto">
          <a:xfrm>
            <a:off x="684213" y="1762125"/>
            <a:ext cx="7848600" cy="12525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6153" name="Line 24"/>
          <p:cNvSpPr>
            <a:spLocks noChangeShapeType="1"/>
          </p:cNvSpPr>
          <p:nvPr/>
        </p:nvSpPr>
        <p:spPr bwMode="auto">
          <a:xfrm>
            <a:off x="1992313" y="1762125"/>
            <a:ext cx="0" cy="1254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54" name="Text Box 25"/>
          <p:cNvSpPr txBox="1">
            <a:spLocks noChangeArrowheads="1"/>
          </p:cNvSpPr>
          <p:nvPr/>
        </p:nvSpPr>
        <p:spPr bwMode="auto">
          <a:xfrm>
            <a:off x="2411413" y="2063750"/>
            <a:ext cx="5124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a:t>Fahrzeuge und Kombinationen mit zulässiger</a:t>
            </a:r>
          </a:p>
          <a:p>
            <a:pPr algn="l"/>
            <a:r>
              <a:rPr lang="de-DE" altLang="de-DE"/>
              <a:t>Gesamtmasse</a:t>
            </a:r>
          </a:p>
        </p:txBody>
      </p:sp>
      <p:sp>
        <p:nvSpPr>
          <p:cNvPr id="6155" name="Text Box 26"/>
          <p:cNvSpPr txBox="1">
            <a:spLocks noChangeArrowheads="1"/>
          </p:cNvSpPr>
          <p:nvPr/>
        </p:nvSpPr>
        <p:spPr bwMode="auto">
          <a:xfrm>
            <a:off x="611188" y="1919288"/>
            <a:ext cx="1403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3200" b="0">
                <a:solidFill>
                  <a:srgbClr val="0033CC"/>
                </a:solidFill>
              </a:rPr>
              <a:t>Klasse</a:t>
            </a:r>
            <a:endParaRPr lang="de-DE" altLang="de-DE"/>
          </a:p>
        </p:txBody>
      </p:sp>
      <p:sp>
        <p:nvSpPr>
          <p:cNvPr id="6156" name="Text Box 27"/>
          <p:cNvSpPr txBox="1">
            <a:spLocks noChangeArrowheads="1"/>
          </p:cNvSpPr>
          <p:nvPr/>
        </p:nvSpPr>
        <p:spPr bwMode="auto">
          <a:xfrm>
            <a:off x="755650" y="2422525"/>
            <a:ext cx="1133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Geltungs-</a:t>
            </a:r>
          </a:p>
          <a:p>
            <a:pPr algn="l"/>
            <a:r>
              <a:rPr lang="de-DE" altLang="de-DE" sz="1600"/>
              <a:t>dauer</a:t>
            </a:r>
            <a:endParaRPr lang="de-DE" altLang="de-DE"/>
          </a:p>
        </p:txBody>
      </p:sp>
      <p:sp>
        <p:nvSpPr>
          <p:cNvPr id="6157" name="Line 28"/>
          <p:cNvSpPr>
            <a:spLocks noChangeShapeType="1"/>
          </p:cNvSpPr>
          <p:nvPr/>
        </p:nvSpPr>
        <p:spPr bwMode="auto">
          <a:xfrm flipH="1">
            <a:off x="1979613" y="3016250"/>
            <a:ext cx="12700" cy="2717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05860" name="Group 36"/>
          <p:cNvGrpSpPr>
            <a:grpSpLocks/>
          </p:cNvGrpSpPr>
          <p:nvPr/>
        </p:nvGrpSpPr>
        <p:grpSpPr bwMode="auto">
          <a:xfrm>
            <a:off x="752475" y="3279775"/>
            <a:ext cx="1235075" cy="995363"/>
            <a:chOff x="474" y="2066"/>
            <a:chExt cx="778" cy="627"/>
          </a:xfrm>
        </p:grpSpPr>
        <p:sp>
          <p:nvSpPr>
            <p:cNvPr id="6168" name="Text Box 5"/>
            <p:cNvSpPr txBox="1">
              <a:spLocks noChangeArrowheads="1"/>
            </p:cNvSpPr>
            <p:nvPr/>
          </p:nvSpPr>
          <p:spPr bwMode="auto">
            <a:xfrm>
              <a:off x="604" y="2066"/>
              <a:ext cx="34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4000">
                  <a:solidFill>
                    <a:srgbClr val="0033CC"/>
                  </a:solidFill>
                </a:rPr>
                <a:t>B</a:t>
              </a:r>
              <a:endParaRPr lang="de-DE" altLang="de-DE"/>
            </a:p>
          </p:txBody>
        </p:sp>
        <p:sp>
          <p:nvSpPr>
            <p:cNvPr id="6169" name="Text Box 29"/>
            <p:cNvSpPr txBox="1">
              <a:spLocks noChangeArrowheads="1"/>
            </p:cNvSpPr>
            <p:nvPr/>
          </p:nvSpPr>
          <p:spPr bwMode="auto">
            <a:xfrm>
              <a:off x="474" y="2481"/>
              <a:ext cx="7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unbefristet</a:t>
              </a:r>
              <a:endParaRPr lang="de-DE" altLang="de-DE"/>
            </a:p>
          </p:txBody>
        </p:sp>
      </p:grpSp>
      <p:grpSp>
        <p:nvGrpSpPr>
          <p:cNvPr id="205863" name="Group 39"/>
          <p:cNvGrpSpPr>
            <a:grpSpLocks/>
          </p:cNvGrpSpPr>
          <p:nvPr/>
        </p:nvGrpSpPr>
        <p:grpSpPr bwMode="auto">
          <a:xfrm>
            <a:off x="752475" y="4438650"/>
            <a:ext cx="1235075" cy="1089025"/>
            <a:chOff x="474" y="2796"/>
            <a:chExt cx="778" cy="686"/>
          </a:xfrm>
        </p:grpSpPr>
        <p:sp>
          <p:nvSpPr>
            <p:cNvPr id="6166" name="Text Box 20"/>
            <p:cNvSpPr txBox="1">
              <a:spLocks noChangeArrowheads="1"/>
            </p:cNvSpPr>
            <p:nvPr/>
          </p:nvSpPr>
          <p:spPr bwMode="auto">
            <a:xfrm>
              <a:off x="567" y="2796"/>
              <a:ext cx="5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4000">
                  <a:solidFill>
                    <a:srgbClr val="0033CC"/>
                  </a:solidFill>
                </a:rPr>
                <a:t>BE</a:t>
              </a:r>
              <a:endParaRPr lang="de-DE" altLang="de-DE"/>
            </a:p>
          </p:txBody>
        </p:sp>
        <p:sp>
          <p:nvSpPr>
            <p:cNvPr id="6167" name="Text Box 30"/>
            <p:cNvSpPr txBox="1">
              <a:spLocks noChangeArrowheads="1"/>
            </p:cNvSpPr>
            <p:nvPr/>
          </p:nvSpPr>
          <p:spPr bwMode="auto">
            <a:xfrm>
              <a:off x="474" y="3270"/>
              <a:ext cx="7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unbefristet</a:t>
              </a:r>
              <a:endParaRPr lang="de-DE" altLang="de-DE"/>
            </a:p>
          </p:txBody>
        </p:sp>
      </p:grpSp>
      <p:grpSp>
        <p:nvGrpSpPr>
          <p:cNvPr id="205865" name="Group 41"/>
          <p:cNvGrpSpPr>
            <a:grpSpLocks/>
          </p:cNvGrpSpPr>
          <p:nvPr/>
        </p:nvGrpSpPr>
        <p:grpSpPr bwMode="auto">
          <a:xfrm>
            <a:off x="4097338" y="4392613"/>
            <a:ext cx="4500562" cy="1276350"/>
            <a:chOff x="2581" y="2767"/>
            <a:chExt cx="2835" cy="804"/>
          </a:xfrm>
        </p:grpSpPr>
        <p:pic>
          <p:nvPicPr>
            <p:cNvPr id="6162" name="Picture 15" descr="A02-5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0" y="2897"/>
              <a:ext cx="108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6" descr="A02-2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2" y="2814"/>
              <a:ext cx="868"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Text Box 18"/>
            <p:cNvSpPr txBox="1">
              <a:spLocks noChangeArrowheads="1"/>
            </p:cNvSpPr>
            <p:nvPr/>
          </p:nvSpPr>
          <p:spPr bwMode="auto">
            <a:xfrm>
              <a:off x="4241" y="2767"/>
              <a:ext cx="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über 750 kg</a:t>
              </a:r>
              <a:endParaRPr lang="de-DE" altLang="de-DE"/>
            </a:p>
          </p:txBody>
        </p:sp>
        <p:sp>
          <p:nvSpPr>
            <p:cNvPr id="6165" name="Text Box 33"/>
            <p:cNvSpPr txBox="1">
              <a:spLocks noChangeArrowheads="1"/>
            </p:cNvSpPr>
            <p:nvPr/>
          </p:nvSpPr>
          <p:spPr bwMode="auto">
            <a:xfrm>
              <a:off x="2581" y="3167"/>
              <a:ext cx="283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Masse - Anhänger </a:t>
              </a:r>
              <a:r>
                <a:rPr lang="en-US" altLang="de-DE" b="0">
                  <a:cs typeface="Arial" charset="0"/>
                </a:rPr>
                <a:t>&gt; 750 kg</a:t>
              </a:r>
            </a:p>
            <a:p>
              <a:pPr algn="l"/>
              <a:r>
                <a:rPr lang="en-US" altLang="de-DE" b="0">
                  <a:cs typeface="Arial" charset="0"/>
                </a:rPr>
                <a:t>Masse - Anhänger ≤ als Masse - Fahrzeug</a:t>
              </a:r>
            </a:p>
          </p:txBody>
        </p:sp>
      </p:grpSp>
      <p:sp>
        <p:nvSpPr>
          <p:cNvPr id="6161" name="Rectangle 35"/>
          <p:cNvSpPr>
            <a:spLocks noGrp="1" noChangeArrowheads="1"/>
          </p:cNvSpPr>
          <p:nvPr>
            <p:ph type="title"/>
          </p:nvPr>
        </p:nvSpPr>
        <p:spPr bwMode="auto">
          <a:xfrm>
            <a:off x="5795963" y="6308725"/>
            <a:ext cx="1450975"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700" smtClean="0">
                <a:solidFill>
                  <a:schemeClr val="bg1"/>
                </a:solidFill>
                <a:latin typeface="Arial" charset="0"/>
              </a:rPr>
              <a:t>Fahrerlaubnisklassen B und BE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5860"/>
                                        </p:tgtEl>
                                        <p:attrNameLst>
                                          <p:attrName>style.visibility</p:attrName>
                                        </p:attrNameLst>
                                      </p:cBhvr>
                                      <p:to>
                                        <p:strVal val="visible"/>
                                      </p:to>
                                    </p:set>
                                    <p:anim calcmode="lin" valueType="num">
                                      <p:cBhvr>
                                        <p:cTn id="7" dur="500" fill="hold"/>
                                        <p:tgtEl>
                                          <p:spTgt spid="205860"/>
                                        </p:tgtEl>
                                        <p:attrNameLst>
                                          <p:attrName>ppt_w</p:attrName>
                                        </p:attrNameLst>
                                      </p:cBhvr>
                                      <p:tavLst>
                                        <p:tav tm="0">
                                          <p:val>
                                            <p:fltVal val="0"/>
                                          </p:val>
                                        </p:tav>
                                        <p:tav tm="100000">
                                          <p:val>
                                            <p:strVal val="#ppt_w"/>
                                          </p:val>
                                        </p:tav>
                                      </p:tavLst>
                                    </p:anim>
                                    <p:anim calcmode="lin" valueType="num">
                                      <p:cBhvr>
                                        <p:cTn id="8" dur="500" fill="hold"/>
                                        <p:tgtEl>
                                          <p:spTgt spid="20586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05861"/>
                                        </p:tgtEl>
                                        <p:attrNameLst>
                                          <p:attrName>style.visibility</p:attrName>
                                        </p:attrNameLst>
                                      </p:cBhvr>
                                      <p:to>
                                        <p:strVal val="visible"/>
                                      </p:to>
                                    </p:set>
                                    <p:anim calcmode="lin" valueType="num">
                                      <p:cBhvr>
                                        <p:cTn id="13" dur="500" fill="hold"/>
                                        <p:tgtEl>
                                          <p:spTgt spid="205861"/>
                                        </p:tgtEl>
                                        <p:attrNameLst>
                                          <p:attrName>ppt_w</p:attrName>
                                        </p:attrNameLst>
                                      </p:cBhvr>
                                      <p:tavLst>
                                        <p:tav tm="0">
                                          <p:val>
                                            <p:fltVal val="0"/>
                                          </p:val>
                                        </p:tav>
                                        <p:tav tm="100000">
                                          <p:val>
                                            <p:strVal val="#ppt_w"/>
                                          </p:val>
                                        </p:tav>
                                      </p:tavLst>
                                    </p:anim>
                                    <p:anim calcmode="lin" valueType="num">
                                      <p:cBhvr>
                                        <p:cTn id="14" dur="500" fill="hold"/>
                                        <p:tgtEl>
                                          <p:spTgt spid="20586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05862"/>
                                        </p:tgtEl>
                                        <p:attrNameLst>
                                          <p:attrName>style.visibility</p:attrName>
                                        </p:attrNameLst>
                                      </p:cBhvr>
                                      <p:to>
                                        <p:strVal val="visible"/>
                                      </p:to>
                                    </p:set>
                                    <p:anim calcmode="lin" valueType="num">
                                      <p:cBhvr>
                                        <p:cTn id="19" dur="500" fill="hold"/>
                                        <p:tgtEl>
                                          <p:spTgt spid="205862"/>
                                        </p:tgtEl>
                                        <p:attrNameLst>
                                          <p:attrName>ppt_w</p:attrName>
                                        </p:attrNameLst>
                                      </p:cBhvr>
                                      <p:tavLst>
                                        <p:tav tm="0">
                                          <p:val>
                                            <p:fltVal val="0"/>
                                          </p:val>
                                        </p:tav>
                                        <p:tav tm="100000">
                                          <p:val>
                                            <p:strVal val="#ppt_w"/>
                                          </p:val>
                                        </p:tav>
                                      </p:tavLst>
                                    </p:anim>
                                    <p:anim calcmode="lin" valueType="num">
                                      <p:cBhvr>
                                        <p:cTn id="20" dur="500" fill="hold"/>
                                        <p:tgtEl>
                                          <p:spTgt spid="20586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05863"/>
                                        </p:tgtEl>
                                        <p:attrNameLst>
                                          <p:attrName>style.visibility</p:attrName>
                                        </p:attrNameLst>
                                      </p:cBhvr>
                                      <p:to>
                                        <p:strVal val="visible"/>
                                      </p:to>
                                    </p:set>
                                    <p:anim calcmode="lin" valueType="num">
                                      <p:cBhvr>
                                        <p:cTn id="25" dur="500" fill="hold"/>
                                        <p:tgtEl>
                                          <p:spTgt spid="205863"/>
                                        </p:tgtEl>
                                        <p:attrNameLst>
                                          <p:attrName>ppt_w</p:attrName>
                                        </p:attrNameLst>
                                      </p:cBhvr>
                                      <p:tavLst>
                                        <p:tav tm="0">
                                          <p:val>
                                            <p:fltVal val="0"/>
                                          </p:val>
                                        </p:tav>
                                        <p:tav tm="100000">
                                          <p:val>
                                            <p:strVal val="#ppt_w"/>
                                          </p:val>
                                        </p:tav>
                                      </p:tavLst>
                                    </p:anim>
                                    <p:anim calcmode="lin" valueType="num">
                                      <p:cBhvr>
                                        <p:cTn id="26" dur="500" fill="hold"/>
                                        <p:tgtEl>
                                          <p:spTgt spid="205863"/>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205864"/>
                                        </p:tgtEl>
                                        <p:attrNameLst>
                                          <p:attrName>style.visibility</p:attrName>
                                        </p:attrNameLst>
                                      </p:cBhvr>
                                      <p:to>
                                        <p:strVal val="visible"/>
                                      </p:to>
                                    </p:set>
                                    <p:anim calcmode="lin" valueType="num">
                                      <p:cBhvr>
                                        <p:cTn id="31" dur="500" fill="hold"/>
                                        <p:tgtEl>
                                          <p:spTgt spid="205864"/>
                                        </p:tgtEl>
                                        <p:attrNameLst>
                                          <p:attrName>ppt_w</p:attrName>
                                        </p:attrNameLst>
                                      </p:cBhvr>
                                      <p:tavLst>
                                        <p:tav tm="0">
                                          <p:val>
                                            <p:fltVal val="0"/>
                                          </p:val>
                                        </p:tav>
                                        <p:tav tm="100000">
                                          <p:val>
                                            <p:strVal val="#ppt_w"/>
                                          </p:val>
                                        </p:tav>
                                      </p:tavLst>
                                    </p:anim>
                                    <p:anim calcmode="lin" valueType="num">
                                      <p:cBhvr>
                                        <p:cTn id="32" dur="500" fill="hold"/>
                                        <p:tgtEl>
                                          <p:spTgt spid="20586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05865"/>
                                        </p:tgtEl>
                                        <p:attrNameLst>
                                          <p:attrName>style.visibility</p:attrName>
                                        </p:attrNameLst>
                                      </p:cBhvr>
                                      <p:to>
                                        <p:strVal val="visible"/>
                                      </p:to>
                                    </p:set>
                                    <p:anim calcmode="lin" valueType="num">
                                      <p:cBhvr>
                                        <p:cTn id="37" dur="500" fill="hold"/>
                                        <p:tgtEl>
                                          <p:spTgt spid="205865"/>
                                        </p:tgtEl>
                                        <p:attrNameLst>
                                          <p:attrName>ppt_w</p:attrName>
                                        </p:attrNameLst>
                                      </p:cBhvr>
                                      <p:tavLst>
                                        <p:tav tm="0">
                                          <p:val>
                                            <p:fltVal val="0"/>
                                          </p:val>
                                        </p:tav>
                                        <p:tav tm="100000">
                                          <p:val>
                                            <p:strVal val="#ppt_w"/>
                                          </p:val>
                                        </p:tav>
                                      </p:tavLst>
                                    </p:anim>
                                    <p:anim calcmode="lin" valueType="num">
                                      <p:cBhvr>
                                        <p:cTn id="38" dur="500" fill="hold"/>
                                        <p:tgtEl>
                                          <p:spTgt spid="2058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84213" y="1196975"/>
            <a:ext cx="7848600" cy="11874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grpSp>
        <p:nvGrpSpPr>
          <p:cNvPr id="204994" name="Group 194"/>
          <p:cNvGrpSpPr>
            <a:grpSpLocks/>
          </p:cNvGrpSpPr>
          <p:nvPr/>
        </p:nvGrpSpPr>
        <p:grpSpPr bwMode="auto">
          <a:xfrm>
            <a:off x="2198688" y="1258888"/>
            <a:ext cx="1789112" cy="1023937"/>
            <a:chOff x="1385" y="793"/>
            <a:chExt cx="1127" cy="645"/>
          </a:xfrm>
        </p:grpSpPr>
        <p:pic>
          <p:nvPicPr>
            <p:cNvPr id="7285" name="Picture 5" descr="Ts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 y="793"/>
              <a:ext cx="1127"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86" name="Text Box 8"/>
            <p:cNvSpPr txBox="1">
              <a:spLocks noChangeArrowheads="1"/>
            </p:cNvSpPr>
            <p:nvPr/>
          </p:nvSpPr>
          <p:spPr bwMode="auto">
            <a:xfrm>
              <a:off x="1519" y="1207"/>
              <a:ext cx="8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bis 7500 kg</a:t>
              </a:r>
              <a:endParaRPr lang="de-DE" altLang="de-DE"/>
            </a:p>
          </p:txBody>
        </p:sp>
      </p:grpSp>
      <p:grpSp>
        <p:nvGrpSpPr>
          <p:cNvPr id="204996" name="Group 196"/>
          <p:cNvGrpSpPr>
            <a:grpSpLocks/>
          </p:cNvGrpSpPr>
          <p:nvPr/>
        </p:nvGrpSpPr>
        <p:grpSpPr bwMode="auto">
          <a:xfrm>
            <a:off x="4953000" y="1250950"/>
            <a:ext cx="3335338" cy="1031875"/>
            <a:chOff x="3120" y="788"/>
            <a:chExt cx="2101" cy="650"/>
          </a:xfrm>
        </p:grpSpPr>
        <p:pic>
          <p:nvPicPr>
            <p:cNvPr id="7281" name="Picture 4" descr="Ts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793"/>
              <a:ext cx="1127"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2" name="Picture 6" descr="A02-5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7" y="920"/>
              <a:ext cx="108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83" name="Text Box 7"/>
            <p:cNvSpPr txBox="1">
              <a:spLocks noChangeArrowheads="1"/>
            </p:cNvSpPr>
            <p:nvPr/>
          </p:nvSpPr>
          <p:spPr bwMode="auto">
            <a:xfrm>
              <a:off x="4258" y="788"/>
              <a:ext cx="8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max.750 kg</a:t>
              </a:r>
              <a:endParaRPr lang="de-DE" altLang="de-DE"/>
            </a:p>
          </p:txBody>
        </p:sp>
        <p:sp>
          <p:nvSpPr>
            <p:cNvPr id="7284" name="Text Box 9"/>
            <p:cNvSpPr txBox="1">
              <a:spLocks noChangeArrowheads="1"/>
            </p:cNvSpPr>
            <p:nvPr/>
          </p:nvSpPr>
          <p:spPr bwMode="auto">
            <a:xfrm>
              <a:off x="3696" y="1207"/>
              <a:ext cx="8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bis 7500 kg</a:t>
              </a:r>
              <a:endParaRPr lang="de-DE" altLang="de-DE"/>
            </a:p>
          </p:txBody>
        </p:sp>
      </p:grpSp>
      <p:sp>
        <p:nvSpPr>
          <p:cNvPr id="7173" name="Text Box 10"/>
          <p:cNvSpPr txBox="1">
            <a:spLocks noChangeArrowheads="1"/>
          </p:cNvSpPr>
          <p:nvPr/>
        </p:nvSpPr>
        <p:spPr bwMode="auto">
          <a:xfrm>
            <a:off x="820738" y="1384300"/>
            <a:ext cx="833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4000">
                <a:solidFill>
                  <a:srgbClr val="0033CC"/>
                </a:solidFill>
              </a:rPr>
              <a:t>C1</a:t>
            </a:r>
            <a:endParaRPr lang="de-DE" altLang="de-DE"/>
          </a:p>
        </p:txBody>
      </p:sp>
      <p:pic>
        <p:nvPicPr>
          <p:cNvPr id="204811" name="Picture 11" descr="B02-3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513" y="3716338"/>
            <a:ext cx="22336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89" name="Group 189"/>
          <p:cNvGrpSpPr>
            <a:grpSpLocks/>
          </p:cNvGrpSpPr>
          <p:nvPr/>
        </p:nvGrpSpPr>
        <p:grpSpPr bwMode="auto">
          <a:xfrm>
            <a:off x="4787900" y="3697288"/>
            <a:ext cx="3538538" cy="811212"/>
            <a:chOff x="3033" y="2329"/>
            <a:chExt cx="2212" cy="448"/>
          </a:xfrm>
        </p:grpSpPr>
        <p:pic>
          <p:nvPicPr>
            <p:cNvPr id="7278" name="Picture 12" descr="A02-5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1" y="2447"/>
              <a:ext cx="10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9" name="Picture 13" descr="B02-3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3" y="2329"/>
              <a:ext cx="1225"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80" name="Text Box 16"/>
            <p:cNvSpPr txBox="1">
              <a:spLocks noChangeArrowheads="1"/>
            </p:cNvSpPr>
            <p:nvPr/>
          </p:nvSpPr>
          <p:spPr bwMode="auto">
            <a:xfrm>
              <a:off x="4247" y="2329"/>
              <a:ext cx="992"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max.750 kg</a:t>
              </a:r>
              <a:endParaRPr lang="de-DE" altLang="de-DE"/>
            </a:p>
          </p:txBody>
        </p:sp>
      </p:grpSp>
      <p:sp>
        <p:nvSpPr>
          <p:cNvPr id="7176" name="Rectangle 30"/>
          <p:cNvSpPr>
            <a:spLocks noChangeArrowheads="1"/>
          </p:cNvSpPr>
          <p:nvPr/>
        </p:nvSpPr>
        <p:spPr bwMode="auto">
          <a:xfrm>
            <a:off x="684213" y="2384425"/>
            <a:ext cx="7848600" cy="11858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177" name="Rectangle 31"/>
          <p:cNvSpPr>
            <a:spLocks noChangeArrowheads="1"/>
          </p:cNvSpPr>
          <p:nvPr/>
        </p:nvSpPr>
        <p:spPr bwMode="auto">
          <a:xfrm>
            <a:off x="684213" y="3571875"/>
            <a:ext cx="7848600" cy="11874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178" name="Rectangle 32"/>
          <p:cNvSpPr>
            <a:spLocks noChangeArrowheads="1"/>
          </p:cNvSpPr>
          <p:nvPr/>
        </p:nvSpPr>
        <p:spPr bwMode="auto">
          <a:xfrm>
            <a:off x="684213" y="4760913"/>
            <a:ext cx="7848600" cy="11858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179" name="Line 33"/>
          <p:cNvSpPr>
            <a:spLocks noChangeShapeType="1"/>
          </p:cNvSpPr>
          <p:nvPr/>
        </p:nvSpPr>
        <p:spPr bwMode="auto">
          <a:xfrm>
            <a:off x="1784350" y="11969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180" name="Line 34"/>
          <p:cNvSpPr>
            <a:spLocks noChangeShapeType="1"/>
          </p:cNvSpPr>
          <p:nvPr/>
        </p:nvSpPr>
        <p:spPr bwMode="auto">
          <a:xfrm>
            <a:off x="1979613" y="1196975"/>
            <a:ext cx="0" cy="47513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04998" name="Group 198"/>
          <p:cNvGrpSpPr>
            <a:grpSpLocks/>
          </p:cNvGrpSpPr>
          <p:nvPr/>
        </p:nvGrpSpPr>
        <p:grpSpPr bwMode="auto">
          <a:xfrm>
            <a:off x="827088" y="3759200"/>
            <a:ext cx="895350" cy="1014413"/>
            <a:chOff x="521" y="2368"/>
            <a:chExt cx="564" cy="639"/>
          </a:xfrm>
        </p:grpSpPr>
        <p:sp>
          <p:nvSpPr>
            <p:cNvPr id="7276" name="Text Box 17"/>
            <p:cNvSpPr txBox="1">
              <a:spLocks noChangeArrowheads="1"/>
            </p:cNvSpPr>
            <p:nvPr/>
          </p:nvSpPr>
          <p:spPr bwMode="auto">
            <a:xfrm>
              <a:off x="604" y="2368"/>
              <a:ext cx="34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4000">
                  <a:solidFill>
                    <a:srgbClr val="0033CC"/>
                  </a:solidFill>
                </a:rPr>
                <a:t>C</a:t>
              </a:r>
              <a:endParaRPr lang="de-DE" altLang="de-DE"/>
            </a:p>
          </p:txBody>
        </p:sp>
        <p:sp>
          <p:nvSpPr>
            <p:cNvPr id="7277" name="Text Box 35"/>
            <p:cNvSpPr txBox="1">
              <a:spLocks noChangeArrowheads="1"/>
            </p:cNvSpPr>
            <p:nvPr/>
          </p:nvSpPr>
          <p:spPr bwMode="auto">
            <a:xfrm>
              <a:off x="521" y="2795"/>
              <a:ext cx="5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5 Jahre</a:t>
              </a:r>
              <a:endParaRPr lang="de-DE" altLang="de-DE"/>
            </a:p>
          </p:txBody>
        </p:sp>
      </p:grpSp>
      <p:grpSp>
        <p:nvGrpSpPr>
          <p:cNvPr id="204999" name="Group 199"/>
          <p:cNvGrpSpPr>
            <a:grpSpLocks/>
          </p:cNvGrpSpPr>
          <p:nvPr/>
        </p:nvGrpSpPr>
        <p:grpSpPr bwMode="auto">
          <a:xfrm>
            <a:off x="820738" y="4887913"/>
            <a:ext cx="965200" cy="1084262"/>
            <a:chOff x="517" y="3079"/>
            <a:chExt cx="608" cy="683"/>
          </a:xfrm>
        </p:grpSpPr>
        <p:sp>
          <p:nvSpPr>
            <p:cNvPr id="7274" name="Text Box 26"/>
            <p:cNvSpPr txBox="1">
              <a:spLocks noChangeArrowheads="1"/>
            </p:cNvSpPr>
            <p:nvPr/>
          </p:nvSpPr>
          <p:spPr bwMode="auto">
            <a:xfrm>
              <a:off x="517" y="3079"/>
              <a:ext cx="57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4000">
                  <a:solidFill>
                    <a:srgbClr val="0033CC"/>
                  </a:solidFill>
                </a:rPr>
                <a:t>CE</a:t>
              </a:r>
              <a:endParaRPr lang="de-DE" altLang="de-DE"/>
            </a:p>
          </p:txBody>
        </p:sp>
        <p:sp>
          <p:nvSpPr>
            <p:cNvPr id="7275" name="Text Box 36"/>
            <p:cNvSpPr txBox="1">
              <a:spLocks noChangeArrowheads="1"/>
            </p:cNvSpPr>
            <p:nvPr/>
          </p:nvSpPr>
          <p:spPr bwMode="auto">
            <a:xfrm>
              <a:off x="561" y="3550"/>
              <a:ext cx="5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5 Jahre</a:t>
              </a:r>
              <a:endParaRPr lang="de-DE" altLang="de-DE"/>
            </a:p>
          </p:txBody>
        </p:sp>
      </p:grpSp>
      <p:grpSp>
        <p:nvGrpSpPr>
          <p:cNvPr id="204993" name="Group 193"/>
          <p:cNvGrpSpPr>
            <a:grpSpLocks/>
          </p:cNvGrpSpPr>
          <p:nvPr/>
        </p:nvGrpSpPr>
        <p:grpSpPr bwMode="auto">
          <a:xfrm>
            <a:off x="684213" y="2008188"/>
            <a:ext cx="1171575" cy="1452562"/>
            <a:chOff x="431" y="1265"/>
            <a:chExt cx="738" cy="915"/>
          </a:xfrm>
        </p:grpSpPr>
        <p:sp>
          <p:nvSpPr>
            <p:cNvPr id="7272" name="Text Box 20"/>
            <p:cNvSpPr txBox="1">
              <a:spLocks noChangeArrowheads="1"/>
            </p:cNvSpPr>
            <p:nvPr/>
          </p:nvSpPr>
          <p:spPr bwMode="auto">
            <a:xfrm>
              <a:off x="431" y="1738"/>
              <a:ext cx="73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4000">
                  <a:solidFill>
                    <a:srgbClr val="0033CC"/>
                  </a:solidFill>
                </a:rPr>
                <a:t>C1E</a:t>
              </a:r>
              <a:endParaRPr lang="de-DE" altLang="de-DE"/>
            </a:p>
          </p:txBody>
        </p:sp>
        <p:sp>
          <p:nvSpPr>
            <p:cNvPr id="7273" name="Text Box 37"/>
            <p:cNvSpPr txBox="1">
              <a:spLocks noChangeArrowheads="1"/>
            </p:cNvSpPr>
            <p:nvPr/>
          </p:nvSpPr>
          <p:spPr bwMode="auto">
            <a:xfrm>
              <a:off x="517" y="1265"/>
              <a:ext cx="564" cy="5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600"/>
                <a:t>bis 50,</a:t>
              </a:r>
            </a:p>
            <a:p>
              <a:pPr algn="l"/>
              <a:r>
                <a:rPr lang="de-DE" altLang="de-DE" sz="1600"/>
                <a:t>dann </a:t>
              </a:r>
            </a:p>
            <a:p>
              <a:pPr algn="l"/>
              <a:r>
                <a:rPr lang="de-DE" altLang="de-DE" sz="1600"/>
                <a:t>5 Jahre</a:t>
              </a:r>
              <a:endParaRPr lang="de-DE" altLang="de-DE"/>
            </a:p>
          </p:txBody>
        </p:sp>
      </p:grpSp>
      <p:grpSp>
        <p:nvGrpSpPr>
          <p:cNvPr id="204925" name="Group 125"/>
          <p:cNvGrpSpPr>
            <a:grpSpLocks/>
          </p:cNvGrpSpPr>
          <p:nvPr/>
        </p:nvGrpSpPr>
        <p:grpSpPr bwMode="auto">
          <a:xfrm>
            <a:off x="2124075" y="4941888"/>
            <a:ext cx="2160588" cy="865187"/>
            <a:chOff x="1338" y="3067"/>
            <a:chExt cx="1407" cy="454"/>
          </a:xfrm>
        </p:grpSpPr>
        <p:sp>
          <p:nvSpPr>
            <p:cNvPr id="7257" name="AutoShape 40"/>
            <p:cNvSpPr>
              <a:spLocks noChangeArrowheads="1"/>
            </p:cNvSpPr>
            <p:nvPr/>
          </p:nvSpPr>
          <p:spPr bwMode="auto">
            <a:xfrm flipH="1">
              <a:off x="1338" y="3407"/>
              <a:ext cx="1359" cy="37"/>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58" name="AutoShape 41"/>
            <p:cNvSpPr>
              <a:spLocks noChangeArrowheads="1"/>
            </p:cNvSpPr>
            <p:nvPr/>
          </p:nvSpPr>
          <p:spPr bwMode="auto">
            <a:xfrm flipH="1">
              <a:off x="1629" y="3369"/>
              <a:ext cx="1116" cy="3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59" name="Line 42"/>
            <p:cNvSpPr>
              <a:spLocks noChangeShapeType="1"/>
            </p:cNvSpPr>
            <p:nvPr/>
          </p:nvSpPr>
          <p:spPr bwMode="auto">
            <a:xfrm flipH="1">
              <a:off x="2406" y="3369"/>
              <a:ext cx="0" cy="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60" name="Line 43"/>
            <p:cNvSpPr>
              <a:spLocks noChangeShapeType="1"/>
            </p:cNvSpPr>
            <p:nvPr/>
          </p:nvSpPr>
          <p:spPr bwMode="auto">
            <a:xfrm flipH="1">
              <a:off x="2017" y="3369"/>
              <a:ext cx="0" cy="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61" name="Rectangle 44"/>
            <p:cNvSpPr>
              <a:spLocks noChangeArrowheads="1"/>
            </p:cNvSpPr>
            <p:nvPr/>
          </p:nvSpPr>
          <p:spPr bwMode="auto">
            <a:xfrm>
              <a:off x="1629" y="3067"/>
              <a:ext cx="1116" cy="30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62" name="AutoShape 45"/>
            <p:cNvSpPr>
              <a:spLocks noChangeArrowheads="1"/>
            </p:cNvSpPr>
            <p:nvPr/>
          </p:nvSpPr>
          <p:spPr bwMode="auto">
            <a:xfrm flipH="1">
              <a:off x="1338" y="3256"/>
              <a:ext cx="291" cy="152"/>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63" name="Line 46"/>
            <p:cNvSpPr>
              <a:spLocks noChangeShapeType="1"/>
            </p:cNvSpPr>
            <p:nvPr/>
          </p:nvSpPr>
          <p:spPr bwMode="auto">
            <a:xfrm flipH="1">
              <a:off x="1338" y="3104"/>
              <a:ext cx="48"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64" name="Rectangle 47"/>
            <p:cNvSpPr>
              <a:spLocks noChangeArrowheads="1"/>
            </p:cNvSpPr>
            <p:nvPr/>
          </p:nvSpPr>
          <p:spPr bwMode="auto">
            <a:xfrm flipH="1">
              <a:off x="1386" y="3143"/>
              <a:ext cx="194" cy="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65" name="AutoShape 48"/>
            <p:cNvSpPr>
              <a:spLocks noChangeArrowheads="1"/>
            </p:cNvSpPr>
            <p:nvPr/>
          </p:nvSpPr>
          <p:spPr bwMode="auto">
            <a:xfrm flipH="1">
              <a:off x="1386" y="3104"/>
              <a:ext cx="243" cy="39"/>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66" name="AutoShape 49"/>
            <p:cNvSpPr>
              <a:spLocks noChangeArrowheads="1"/>
            </p:cNvSpPr>
            <p:nvPr/>
          </p:nvSpPr>
          <p:spPr bwMode="auto">
            <a:xfrm rot="16200000" flipH="1">
              <a:off x="1548" y="3175"/>
              <a:ext cx="114" cy="49"/>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67" name="Line 50"/>
            <p:cNvSpPr>
              <a:spLocks noChangeShapeType="1"/>
            </p:cNvSpPr>
            <p:nvPr/>
          </p:nvSpPr>
          <p:spPr bwMode="auto">
            <a:xfrm flipH="1" flipV="1">
              <a:off x="1386" y="3218"/>
              <a:ext cx="48" cy="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68" name="AutoShape 51"/>
            <p:cNvSpPr>
              <a:spLocks noChangeArrowheads="1"/>
            </p:cNvSpPr>
            <p:nvPr/>
          </p:nvSpPr>
          <p:spPr bwMode="auto">
            <a:xfrm flipH="1" flipV="1">
              <a:off x="1968" y="3445"/>
              <a:ext cx="146" cy="38"/>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69" name="Oval 52"/>
            <p:cNvSpPr>
              <a:spLocks noChangeArrowheads="1"/>
            </p:cNvSpPr>
            <p:nvPr/>
          </p:nvSpPr>
          <p:spPr bwMode="auto">
            <a:xfrm flipH="1">
              <a:off x="1497" y="3407"/>
              <a:ext cx="145" cy="1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70" name="Oval 53"/>
            <p:cNvSpPr>
              <a:spLocks noChangeArrowheads="1"/>
            </p:cNvSpPr>
            <p:nvPr/>
          </p:nvSpPr>
          <p:spPr bwMode="auto">
            <a:xfrm flipH="1">
              <a:off x="2249" y="3407"/>
              <a:ext cx="145" cy="11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71" name="Oval 108"/>
            <p:cNvSpPr>
              <a:spLocks noChangeArrowheads="1"/>
            </p:cNvSpPr>
            <p:nvPr/>
          </p:nvSpPr>
          <p:spPr bwMode="auto">
            <a:xfrm flipH="1">
              <a:off x="2457" y="3405"/>
              <a:ext cx="145" cy="11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grpSp>
      <p:grpSp>
        <p:nvGrpSpPr>
          <p:cNvPr id="204995" name="Group 195"/>
          <p:cNvGrpSpPr>
            <a:grpSpLocks/>
          </p:cNvGrpSpPr>
          <p:nvPr/>
        </p:nvGrpSpPr>
        <p:grpSpPr bwMode="auto">
          <a:xfrm>
            <a:off x="2268538" y="2492375"/>
            <a:ext cx="1512887" cy="1087438"/>
            <a:chOff x="1429" y="1570"/>
            <a:chExt cx="953" cy="685"/>
          </a:xfrm>
        </p:grpSpPr>
        <p:sp>
          <p:nvSpPr>
            <p:cNvPr id="7241" name="Text Box 21"/>
            <p:cNvSpPr txBox="1">
              <a:spLocks noChangeArrowheads="1"/>
            </p:cNvSpPr>
            <p:nvPr/>
          </p:nvSpPr>
          <p:spPr bwMode="auto">
            <a:xfrm>
              <a:off x="1519" y="2024"/>
              <a:ext cx="8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bis 7500 kg</a:t>
              </a:r>
              <a:endParaRPr lang="de-DE" altLang="de-DE"/>
            </a:p>
          </p:txBody>
        </p:sp>
        <p:grpSp>
          <p:nvGrpSpPr>
            <p:cNvPr id="7242" name="Group 146"/>
            <p:cNvGrpSpPr>
              <a:grpSpLocks/>
            </p:cNvGrpSpPr>
            <p:nvPr/>
          </p:nvGrpSpPr>
          <p:grpSpPr bwMode="auto">
            <a:xfrm>
              <a:off x="1429" y="1570"/>
              <a:ext cx="953" cy="460"/>
              <a:chOff x="1429" y="1570"/>
              <a:chExt cx="953" cy="460"/>
            </a:xfrm>
          </p:grpSpPr>
          <p:sp>
            <p:nvSpPr>
              <p:cNvPr id="7243" name="AutoShape 127"/>
              <p:cNvSpPr>
                <a:spLocks noChangeArrowheads="1"/>
              </p:cNvSpPr>
              <p:nvPr/>
            </p:nvSpPr>
            <p:spPr bwMode="auto">
              <a:xfrm flipH="1">
                <a:off x="1429" y="1910"/>
                <a:ext cx="920" cy="37"/>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44" name="AutoShape 128"/>
              <p:cNvSpPr>
                <a:spLocks noChangeArrowheads="1"/>
              </p:cNvSpPr>
              <p:nvPr/>
            </p:nvSpPr>
            <p:spPr bwMode="auto">
              <a:xfrm flipH="1">
                <a:off x="1626" y="1872"/>
                <a:ext cx="756" cy="3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45" name="Line 129"/>
              <p:cNvSpPr>
                <a:spLocks noChangeShapeType="1"/>
              </p:cNvSpPr>
              <p:nvPr/>
            </p:nvSpPr>
            <p:spPr bwMode="auto">
              <a:xfrm flipH="1">
                <a:off x="2152" y="1872"/>
                <a:ext cx="0" cy="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46" name="Line 130"/>
              <p:cNvSpPr>
                <a:spLocks noChangeShapeType="1"/>
              </p:cNvSpPr>
              <p:nvPr/>
            </p:nvSpPr>
            <p:spPr bwMode="auto">
              <a:xfrm flipH="1">
                <a:off x="1889" y="1872"/>
                <a:ext cx="0" cy="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47" name="Rectangle 131"/>
              <p:cNvSpPr>
                <a:spLocks noChangeArrowheads="1"/>
              </p:cNvSpPr>
              <p:nvPr/>
            </p:nvSpPr>
            <p:spPr bwMode="auto">
              <a:xfrm>
                <a:off x="1626" y="1570"/>
                <a:ext cx="756" cy="30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48" name="AutoShape 132"/>
              <p:cNvSpPr>
                <a:spLocks noChangeArrowheads="1"/>
              </p:cNvSpPr>
              <p:nvPr/>
            </p:nvSpPr>
            <p:spPr bwMode="auto">
              <a:xfrm flipH="1">
                <a:off x="1429" y="1759"/>
                <a:ext cx="197" cy="152"/>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49" name="Line 133"/>
              <p:cNvSpPr>
                <a:spLocks noChangeShapeType="1"/>
              </p:cNvSpPr>
              <p:nvPr/>
            </p:nvSpPr>
            <p:spPr bwMode="auto">
              <a:xfrm flipH="1">
                <a:off x="1429" y="1607"/>
                <a:ext cx="33"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50" name="Rectangle 134"/>
              <p:cNvSpPr>
                <a:spLocks noChangeArrowheads="1"/>
              </p:cNvSpPr>
              <p:nvPr/>
            </p:nvSpPr>
            <p:spPr bwMode="auto">
              <a:xfrm flipH="1">
                <a:off x="1462" y="1646"/>
                <a:ext cx="131" cy="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51" name="AutoShape 135"/>
              <p:cNvSpPr>
                <a:spLocks noChangeArrowheads="1"/>
              </p:cNvSpPr>
              <p:nvPr/>
            </p:nvSpPr>
            <p:spPr bwMode="auto">
              <a:xfrm flipH="1">
                <a:off x="1462" y="1607"/>
                <a:ext cx="164" cy="39"/>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52" name="AutoShape 136"/>
              <p:cNvSpPr>
                <a:spLocks noChangeArrowheads="1"/>
              </p:cNvSpPr>
              <p:nvPr/>
            </p:nvSpPr>
            <p:spPr bwMode="auto">
              <a:xfrm rot="16200000" flipH="1">
                <a:off x="1553" y="1686"/>
                <a:ext cx="114" cy="33"/>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53" name="Line 137"/>
              <p:cNvSpPr>
                <a:spLocks noChangeShapeType="1"/>
              </p:cNvSpPr>
              <p:nvPr/>
            </p:nvSpPr>
            <p:spPr bwMode="auto">
              <a:xfrm flipH="1" flipV="1">
                <a:off x="1462" y="1721"/>
                <a:ext cx="32" cy="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54" name="AutoShape 138"/>
              <p:cNvSpPr>
                <a:spLocks noChangeArrowheads="1"/>
              </p:cNvSpPr>
              <p:nvPr/>
            </p:nvSpPr>
            <p:spPr bwMode="auto">
              <a:xfrm flipH="1" flipV="1">
                <a:off x="1856" y="1948"/>
                <a:ext cx="99" cy="38"/>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55" name="Oval 139"/>
              <p:cNvSpPr>
                <a:spLocks noChangeArrowheads="1"/>
              </p:cNvSpPr>
              <p:nvPr/>
            </p:nvSpPr>
            <p:spPr bwMode="auto">
              <a:xfrm flipH="1">
                <a:off x="1537" y="1910"/>
                <a:ext cx="98" cy="1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56" name="Oval 140"/>
              <p:cNvSpPr>
                <a:spLocks noChangeArrowheads="1"/>
              </p:cNvSpPr>
              <p:nvPr/>
            </p:nvSpPr>
            <p:spPr bwMode="auto">
              <a:xfrm flipH="1">
                <a:off x="2112" y="1916"/>
                <a:ext cx="98" cy="11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grpSp>
      </p:grpSp>
      <p:grpSp>
        <p:nvGrpSpPr>
          <p:cNvPr id="204997" name="Group 197"/>
          <p:cNvGrpSpPr>
            <a:grpSpLocks/>
          </p:cNvGrpSpPr>
          <p:nvPr/>
        </p:nvGrpSpPr>
        <p:grpSpPr bwMode="auto">
          <a:xfrm>
            <a:off x="4859338" y="2492375"/>
            <a:ext cx="3168650" cy="1096963"/>
            <a:chOff x="3061" y="1570"/>
            <a:chExt cx="1996" cy="691"/>
          </a:xfrm>
        </p:grpSpPr>
        <p:sp>
          <p:nvSpPr>
            <p:cNvPr id="7214" name="Text Box 23"/>
            <p:cNvSpPr txBox="1">
              <a:spLocks noChangeArrowheads="1"/>
            </p:cNvSpPr>
            <p:nvPr/>
          </p:nvSpPr>
          <p:spPr bwMode="auto">
            <a:xfrm>
              <a:off x="3554" y="2030"/>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b="0"/>
                <a:t>max. 12000 kg</a:t>
              </a:r>
              <a:endParaRPr lang="de-DE" altLang="de-DE"/>
            </a:p>
          </p:txBody>
        </p:sp>
        <p:grpSp>
          <p:nvGrpSpPr>
            <p:cNvPr id="7215" name="Group 162"/>
            <p:cNvGrpSpPr>
              <a:grpSpLocks/>
            </p:cNvGrpSpPr>
            <p:nvPr/>
          </p:nvGrpSpPr>
          <p:grpSpPr bwMode="auto">
            <a:xfrm>
              <a:off x="3061" y="1570"/>
              <a:ext cx="1996" cy="460"/>
              <a:chOff x="3061" y="1570"/>
              <a:chExt cx="1996" cy="460"/>
            </a:xfrm>
          </p:grpSpPr>
          <p:sp>
            <p:nvSpPr>
              <p:cNvPr id="7216" name="AutoShape 84"/>
              <p:cNvSpPr>
                <a:spLocks noChangeArrowheads="1"/>
              </p:cNvSpPr>
              <p:nvPr/>
            </p:nvSpPr>
            <p:spPr bwMode="auto">
              <a:xfrm flipH="1">
                <a:off x="4281" y="1877"/>
                <a:ext cx="744" cy="40"/>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17" name="AutoShape 85"/>
              <p:cNvSpPr>
                <a:spLocks noChangeArrowheads="1"/>
              </p:cNvSpPr>
              <p:nvPr/>
            </p:nvSpPr>
            <p:spPr bwMode="auto">
              <a:xfrm flipH="1">
                <a:off x="4238" y="1837"/>
                <a:ext cx="818" cy="4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18" name="Line 86"/>
              <p:cNvSpPr>
                <a:spLocks noChangeShapeType="1"/>
              </p:cNvSpPr>
              <p:nvPr/>
            </p:nvSpPr>
            <p:spPr bwMode="auto">
              <a:xfrm flipH="1">
                <a:off x="4893" y="1851"/>
                <a:ext cx="0"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19" name="Line 87"/>
              <p:cNvSpPr>
                <a:spLocks noChangeShapeType="1"/>
              </p:cNvSpPr>
              <p:nvPr/>
            </p:nvSpPr>
            <p:spPr bwMode="auto">
              <a:xfrm flipH="1">
                <a:off x="4548" y="1851"/>
                <a:ext cx="0"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20" name="AutoShape 88"/>
              <p:cNvSpPr>
                <a:spLocks noChangeArrowheads="1"/>
              </p:cNvSpPr>
              <p:nvPr/>
            </p:nvSpPr>
            <p:spPr bwMode="auto">
              <a:xfrm flipH="1" flipV="1">
                <a:off x="4562" y="1917"/>
                <a:ext cx="129" cy="40"/>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21" name="Oval 89"/>
              <p:cNvSpPr>
                <a:spLocks noChangeArrowheads="1"/>
              </p:cNvSpPr>
              <p:nvPr/>
            </p:nvSpPr>
            <p:spPr bwMode="auto">
              <a:xfrm flipH="1">
                <a:off x="4324" y="1903"/>
                <a:ext cx="129" cy="12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22" name="Oval 90"/>
              <p:cNvSpPr>
                <a:spLocks noChangeArrowheads="1"/>
              </p:cNvSpPr>
              <p:nvPr/>
            </p:nvSpPr>
            <p:spPr bwMode="auto">
              <a:xfrm flipH="1">
                <a:off x="4798" y="1898"/>
                <a:ext cx="123" cy="12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23" name="Line 106"/>
              <p:cNvSpPr>
                <a:spLocks noChangeShapeType="1"/>
              </p:cNvSpPr>
              <p:nvPr/>
            </p:nvSpPr>
            <p:spPr bwMode="auto">
              <a:xfrm flipH="1" flipV="1">
                <a:off x="3969" y="1882"/>
                <a:ext cx="388" cy="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24" name="Rectangle 142"/>
              <p:cNvSpPr>
                <a:spLocks noChangeArrowheads="1"/>
              </p:cNvSpPr>
              <p:nvPr/>
            </p:nvSpPr>
            <p:spPr bwMode="auto">
              <a:xfrm>
                <a:off x="4239" y="1570"/>
                <a:ext cx="818" cy="26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25" name="Text Box 144"/>
              <p:cNvSpPr txBox="1">
                <a:spLocks noChangeArrowheads="1"/>
              </p:cNvSpPr>
              <p:nvPr/>
            </p:nvSpPr>
            <p:spPr bwMode="auto">
              <a:xfrm>
                <a:off x="4317" y="1624"/>
                <a:ext cx="61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b="0"/>
                  <a:t>&gt; 750 kg</a:t>
                </a:r>
              </a:p>
            </p:txBody>
          </p:sp>
          <p:grpSp>
            <p:nvGrpSpPr>
              <p:cNvPr id="7226" name="Group 147"/>
              <p:cNvGrpSpPr>
                <a:grpSpLocks/>
              </p:cNvGrpSpPr>
              <p:nvPr/>
            </p:nvGrpSpPr>
            <p:grpSpPr bwMode="auto">
              <a:xfrm>
                <a:off x="3061" y="1570"/>
                <a:ext cx="953" cy="460"/>
                <a:chOff x="1429" y="1570"/>
                <a:chExt cx="953" cy="460"/>
              </a:xfrm>
            </p:grpSpPr>
            <p:sp>
              <p:nvSpPr>
                <p:cNvPr id="7227" name="AutoShape 148"/>
                <p:cNvSpPr>
                  <a:spLocks noChangeArrowheads="1"/>
                </p:cNvSpPr>
                <p:nvPr/>
              </p:nvSpPr>
              <p:spPr bwMode="auto">
                <a:xfrm flipH="1">
                  <a:off x="1429" y="1910"/>
                  <a:ext cx="920" cy="37"/>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28" name="AutoShape 149"/>
                <p:cNvSpPr>
                  <a:spLocks noChangeArrowheads="1"/>
                </p:cNvSpPr>
                <p:nvPr/>
              </p:nvSpPr>
              <p:spPr bwMode="auto">
                <a:xfrm flipH="1">
                  <a:off x="1626" y="1872"/>
                  <a:ext cx="756" cy="3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29" name="Line 150"/>
                <p:cNvSpPr>
                  <a:spLocks noChangeShapeType="1"/>
                </p:cNvSpPr>
                <p:nvPr/>
              </p:nvSpPr>
              <p:spPr bwMode="auto">
                <a:xfrm flipH="1">
                  <a:off x="2152" y="1872"/>
                  <a:ext cx="0" cy="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30" name="Line 151"/>
                <p:cNvSpPr>
                  <a:spLocks noChangeShapeType="1"/>
                </p:cNvSpPr>
                <p:nvPr/>
              </p:nvSpPr>
              <p:spPr bwMode="auto">
                <a:xfrm flipH="1">
                  <a:off x="1889" y="1872"/>
                  <a:ext cx="0" cy="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31" name="Rectangle 152"/>
                <p:cNvSpPr>
                  <a:spLocks noChangeArrowheads="1"/>
                </p:cNvSpPr>
                <p:nvPr/>
              </p:nvSpPr>
              <p:spPr bwMode="auto">
                <a:xfrm>
                  <a:off x="1626" y="1570"/>
                  <a:ext cx="756" cy="30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32" name="AutoShape 153"/>
                <p:cNvSpPr>
                  <a:spLocks noChangeArrowheads="1"/>
                </p:cNvSpPr>
                <p:nvPr/>
              </p:nvSpPr>
              <p:spPr bwMode="auto">
                <a:xfrm flipH="1">
                  <a:off x="1429" y="1759"/>
                  <a:ext cx="197" cy="152"/>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33" name="Line 154"/>
                <p:cNvSpPr>
                  <a:spLocks noChangeShapeType="1"/>
                </p:cNvSpPr>
                <p:nvPr/>
              </p:nvSpPr>
              <p:spPr bwMode="auto">
                <a:xfrm flipH="1">
                  <a:off x="1429" y="1607"/>
                  <a:ext cx="33"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34" name="Rectangle 155"/>
                <p:cNvSpPr>
                  <a:spLocks noChangeArrowheads="1"/>
                </p:cNvSpPr>
                <p:nvPr/>
              </p:nvSpPr>
              <p:spPr bwMode="auto">
                <a:xfrm flipH="1">
                  <a:off x="1462" y="1646"/>
                  <a:ext cx="131" cy="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35" name="AutoShape 156"/>
                <p:cNvSpPr>
                  <a:spLocks noChangeArrowheads="1"/>
                </p:cNvSpPr>
                <p:nvPr/>
              </p:nvSpPr>
              <p:spPr bwMode="auto">
                <a:xfrm flipH="1">
                  <a:off x="1462" y="1607"/>
                  <a:ext cx="164" cy="39"/>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36" name="AutoShape 157"/>
                <p:cNvSpPr>
                  <a:spLocks noChangeArrowheads="1"/>
                </p:cNvSpPr>
                <p:nvPr/>
              </p:nvSpPr>
              <p:spPr bwMode="auto">
                <a:xfrm rot="16200000" flipH="1">
                  <a:off x="1553" y="1686"/>
                  <a:ext cx="114" cy="33"/>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37" name="Line 158"/>
                <p:cNvSpPr>
                  <a:spLocks noChangeShapeType="1"/>
                </p:cNvSpPr>
                <p:nvPr/>
              </p:nvSpPr>
              <p:spPr bwMode="auto">
                <a:xfrm flipH="1" flipV="1">
                  <a:off x="1462" y="1721"/>
                  <a:ext cx="32" cy="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38" name="AutoShape 159"/>
                <p:cNvSpPr>
                  <a:spLocks noChangeArrowheads="1"/>
                </p:cNvSpPr>
                <p:nvPr/>
              </p:nvSpPr>
              <p:spPr bwMode="auto">
                <a:xfrm flipH="1" flipV="1">
                  <a:off x="1856" y="1948"/>
                  <a:ext cx="99" cy="38"/>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39" name="Oval 160"/>
                <p:cNvSpPr>
                  <a:spLocks noChangeArrowheads="1"/>
                </p:cNvSpPr>
                <p:nvPr/>
              </p:nvSpPr>
              <p:spPr bwMode="auto">
                <a:xfrm flipH="1">
                  <a:off x="1537" y="1910"/>
                  <a:ext cx="98" cy="1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40" name="Oval 161"/>
                <p:cNvSpPr>
                  <a:spLocks noChangeArrowheads="1"/>
                </p:cNvSpPr>
                <p:nvPr/>
              </p:nvSpPr>
              <p:spPr bwMode="auto">
                <a:xfrm flipH="1">
                  <a:off x="2112" y="1916"/>
                  <a:ext cx="98" cy="11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grpSp>
        </p:grpSp>
      </p:grpSp>
      <p:grpSp>
        <p:nvGrpSpPr>
          <p:cNvPr id="204990" name="Group 190"/>
          <p:cNvGrpSpPr>
            <a:grpSpLocks/>
          </p:cNvGrpSpPr>
          <p:nvPr/>
        </p:nvGrpSpPr>
        <p:grpSpPr bwMode="auto">
          <a:xfrm>
            <a:off x="4859338" y="4941888"/>
            <a:ext cx="3386137" cy="865187"/>
            <a:chOff x="3061" y="3067"/>
            <a:chExt cx="2133" cy="545"/>
          </a:xfrm>
        </p:grpSpPr>
        <p:sp>
          <p:nvSpPr>
            <p:cNvPr id="7189" name="AutoShape 164"/>
            <p:cNvSpPr>
              <a:spLocks noChangeArrowheads="1"/>
            </p:cNvSpPr>
            <p:nvPr/>
          </p:nvSpPr>
          <p:spPr bwMode="auto">
            <a:xfrm flipH="1">
              <a:off x="4400" y="3431"/>
              <a:ext cx="761" cy="47"/>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190" name="AutoShape 165"/>
            <p:cNvSpPr>
              <a:spLocks noChangeArrowheads="1"/>
            </p:cNvSpPr>
            <p:nvPr/>
          </p:nvSpPr>
          <p:spPr bwMode="auto">
            <a:xfrm flipH="1">
              <a:off x="4356" y="3383"/>
              <a:ext cx="837" cy="4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191" name="Line 166"/>
            <p:cNvSpPr>
              <a:spLocks noChangeShapeType="1"/>
            </p:cNvSpPr>
            <p:nvPr/>
          </p:nvSpPr>
          <p:spPr bwMode="auto">
            <a:xfrm flipH="1">
              <a:off x="5026" y="3400"/>
              <a:ext cx="0" cy="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192" name="Line 167"/>
            <p:cNvSpPr>
              <a:spLocks noChangeShapeType="1"/>
            </p:cNvSpPr>
            <p:nvPr/>
          </p:nvSpPr>
          <p:spPr bwMode="auto">
            <a:xfrm flipH="1">
              <a:off x="4673" y="3400"/>
              <a:ext cx="0" cy="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193" name="AutoShape 168"/>
            <p:cNvSpPr>
              <a:spLocks noChangeArrowheads="1"/>
            </p:cNvSpPr>
            <p:nvPr/>
          </p:nvSpPr>
          <p:spPr bwMode="auto">
            <a:xfrm flipH="1" flipV="1">
              <a:off x="4688" y="3478"/>
              <a:ext cx="132" cy="48"/>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194" name="Oval 169"/>
            <p:cNvSpPr>
              <a:spLocks noChangeArrowheads="1"/>
            </p:cNvSpPr>
            <p:nvPr/>
          </p:nvSpPr>
          <p:spPr bwMode="auto">
            <a:xfrm flipH="1">
              <a:off x="4444" y="3462"/>
              <a:ext cx="132" cy="14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195" name="Oval 170"/>
            <p:cNvSpPr>
              <a:spLocks noChangeArrowheads="1"/>
            </p:cNvSpPr>
            <p:nvPr/>
          </p:nvSpPr>
          <p:spPr bwMode="auto">
            <a:xfrm flipH="1">
              <a:off x="4929" y="3456"/>
              <a:ext cx="126" cy="14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196" name="Line 171"/>
            <p:cNvSpPr>
              <a:spLocks noChangeShapeType="1"/>
            </p:cNvSpPr>
            <p:nvPr/>
          </p:nvSpPr>
          <p:spPr bwMode="auto">
            <a:xfrm flipH="1" flipV="1">
              <a:off x="4081" y="3437"/>
              <a:ext cx="397"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197" name="Rectangle 172"/>
            <p:cNvSpPr>
              <a:spLocks noChangeArrowheads="1"/>
            </p:cNvSpPr>
            <p:nvPr/>
          </p:nvSpPr>
          <p:spPr bwMode="auto">
            <a:xfrm>
              <a:off x="4357" y="3067"/>
              <a:ext cx="837" cy="31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198" name="Text Box 173"/>
            <p:cNvSpPr txBox="1">
              <a:spLocks noChangeArrowheads="1"/>
            </p:cNvSpPr>
            <p:nvPr/>
          </p:nvSpPr>
          <p:spPr bwMode="auto">
            <a:xfrm>
              <a:off x="4444" y="3131"/>
              <a:ext cx="61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b="0"/>
                <a:t>&gt; 750 kg</a:t>
              </a:r>
            </a:p>
          </p:txBody>
        </p:sp>
        <p:grpSp>
          <p:nvGrpSpPr>
            <p:cNvPr id="7199" name="Group 174"/>
            <p:cNvGrpSpPr>
              <a:grpSpLocks/>
            </p:cNvGrpSpPr>
            <p:nvPr/>
          </p:nvGrpSpPr>
          <p:grpSpPr bwMode="auto">
            <a:xfrm>
              <a:off x="3061" y="3067"/>
              <a:ext cx="1066" cy="545"/>
              <a:chOff x="1429" y="1570"/>
              <a:chExt cx="953" cy="460"/>
            </a:xfrm>
          </p:grpSpPr>
          <p:sp>
            <p:nvSpPr>
              <p:cNvPr id="7200" name="AutoShape 175"/>
              <p:cNvSpPr>
                <a:spLocks noChangeArrowheads="1"/>
              </p:cNvSpPr>
              <p:nvPr/>
            </p:nvSpPr>
            <p:spPr bwMode="auto">
              <a:xfrm flipH="1">
                <a:off x="1429" y="1910"/>
                <a:ext cx="920" cy="37"/>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01" name="AutoShape 176"/>
              <p:cNvSpPr>
                <a:spLocks noChangeArrowheads="1"/>
              </p:cNvSpPr>
              <p:nvPr/>
            </p:nvSpPr>
            <p:spPr bwMode="auto">
              <a:xfrm flipH="1">
                <a:off x="1626" y="1872"/>
                <a:ext cx="756" cy="3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02" name="Line 177"/>
              <p:cNvSpPr>
                <a:spLocks noChangeShapeType="1"/>
              </p:cNvSpPr>
              <p:nvPr/>
            </p:nvSpPr>
            <p:spPr bwMode="auto">
              <a:xfrm flipH="1">
                <a:off x="2152" y="1872"/>
                <a:ext cx="0" cy="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03" name="Line 178"/>
              <p:cNvSpPr>
                <a:spLocks noChangeShapeType="1"/>
              </p:cNvSpPr>
              <p:nvPr/>
            </p:nvSpPr>
            <p:spPr bwMode="auto">
              <a:xfrm flipH="1">
                <a:off x="1889" y="1872"/>
                <a:ext cx="0" cy="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04" name="Rectangle 179"/>
              <p:cNvSpPr>
                <a:spLocks noChangeArrowheads="1"/>
              </p:cNvSpPr>
              <p:nvPr/>
            </p:nvSpPr>
            <p:spPr bwMode="auto">
              <a:xfrm>
                <a:off x="1626" y="1570"/>
                <a:ext cx="756" cy="30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05" name="AutoShape 180"/>
              <p:cNvSpPr>
                <a:spLocks noChangeArrowheads="1"/>
              </p:cNvSpPr>
              <p:nvPr/>
            </p:nvSpPr>
            <p:spPr bwMode="auto">
              <a:xfrm flipH="1">
                <a:off x="1429" y="1759"/>
                <a:ext cx="197" cy="152"/>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06" name="Line 181"/>
              <p:cNvSpPr>
                <a:spLocks noChangeShapeType="1"/>
              </p:cNvSpPr>
              <p:nvPr/>
            </p:nvSpPr>
            <p:spPr bwMode="auto">
              <a:xfrm flipH="1">
                <a:off x="1429" y="1607"/>
                <a:ext cx="33"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07" name="Rectangle 182"/>
              <p:cNvSpPr>
                <a:spLocks noChangeArrowheads="1"/>
              </p:cNvSpPr>
              <p:nvPr/>
            </p:nvSpPr>
            <p:spPr bwMode="auto">
              <a:xfrm flipH="1">
                <a:off x="1462" y="1646"/>
                <a:ext cx="131" cy="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08" name="AutoShape 183"/>
              <p:cNvSpPr>
                <a:spLocks noChangeArrowheads="1"/>
              </p:cNvSpPr>
              <p:nvPr/>
            </p:nvSpPr>
            <p:spPr bwMode="auto">
              <a:xfrm flipH="1">
                <a:off x="1462" y="1607"/>
                <a:ext cx="164" cy="39"/>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09" name="AutoShape 184"/>
              <p:cNvSpPr>
                <a:spLocks noChangeArrowheads="1"/>
              </p:cNvSpPr>
              <p:nvPr/>
            </p:nvSpPr>
            <p:spPr bwMode="auto">
              <a:xfrm rot="16200000" flipH="1">
                <a:off x="1553" y="1686"/>
                <a:ext cx="114" cy="33"/>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10" name="Line 185"/>
              <p:cNvSpPr>
                <a:spLocks noChangeShapeType="1"/>
              </p:cNvSpPr>
              <p:nvPr/>
            </p:nvSpPr>
            <p:spPr bwMode="auto">
              <a:xfrm flipH="1" flipV="1">
                <a:off x="1462" y="1721"/>
                <a:ext cx="32" cy="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11" name="AutoShape 186"/>
              <p:cNvSpPr>
                <a:spLocks noChangeArrowheads="1"/>
              </p:cNvSpPr>
              <p:nvPr/>
            </p:nvSpPr>
            <p:spPr bwMode="auto">
              <a:xfrm flipH="1" flipV="1">
                <a:off x="1856" y="1948"/>
                <a:ext cx="99" cy="38"/>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12" name="Oval 187"/>
              <p:cNvSpPr>
                <a:spLocks noChangeArrowheads="1"/>
              </p:cNvSpPr>
              <p:nvPr/>
            </p:nvSpPr>
            <p:spPr bwMode="auto">
              <a:xfrm flipH="1">
                <a:off x="1537" y="1910"/>
                <a:ext cx="98" cy="1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7213" name="Oval 188"/>
              <p:cNvSpPr>
                <a:spLocks noChangeArrowheads="1"/>
              </p:cNvSpPr>
              <p:nvPr/>
            </p:nvSpPr>
            <p:spPr bwMode="auto">
              <a:xfrm flipH="1">
                <a:off x="2112" y="1916"/>
                <a:ext cx="98" cy="11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grpSp>
      </p:grpSp>
      <p:sp>
        <p:nvSpPr>
          <p:cNvPr id="7188" name="Rectangle 192"/>
          <p:cNvSpPr>
            <a:spLocks noGrp="1" noChangeArrowheads="1"/>
          </p:cNvSpPr>
          <p:nvPr>
            <p:ph type="title"/>
          </p:nvPr>
        </p:nvSpPr>
        <p:spPr bwMode="auto">
          <a:xfrm>
            <a:off x="5940425" y="6237288"/>
            <a:ext cx="1450975"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700" smtClean="0">
                <a:solidFill>
                  <a:schemeClr val="bg1"/>
                </a:solidFill>
                <a:latin typeface="Arial" charset="0"/>
              </a:rPr>
              <a:t>Fahrerlaubnisklassen C 1, 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4994"/>
                                        </p:tgtEl>
                                        <p:attrNameLst>
                                          <p:attrName>style.visibility</p:attrName>
                                        </p:attrNameLst>
                                      </p:cBhvr>
                                      <p:to>
                                        <p:strVal val="visible"/>
                                      </p:to>
                                    </p:set>
                                    <p:anim calcmode="lin" valueType="num">
                                      <p:cBhvr>
                                        <p:cTn id="7" dur="500" fill="hold"/>
                                        <p:tgtEl>
                                          <p:spTgt spid="204994"/>
                                        </p:tgtEl>
                                        <p:attrNameLst>
                                          <p:attrName>ppt_w</p:attrName>
                                        </p:attrNameLst>
                                      </p:cBhvr>
                                      <p:tavLst>
                                        <p:tav tm="0">
                                          <p:val>
                                            <p:fltVal val="0"/>
                                          </p:val>
                                        </p:tav>
                                        <p:tav tm="100000">
                                          <p:val>
                                            <p:strVal val="#ppt_w"/>
                                          </p:val>
                                        </p:tav>
                                      </p:tavLst>
                                    </p:anim>
                                    <p:anim calcmode="lin" valueType="num">
                                      <p:cBhvr>
                                        <p:cTn id="8" dur="500" fill="hold"/>
                                        <p:tgtEl>
                                          <p:spTgt spid="20499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04996"/>
                                        </p:tgtEl>
                                        <p:attrNameLst>
                                          <p:attrName>style.visibility</p:attrName>
                                        </p:attrNameLst>
                                      </p:cBhvr>
                                      <p:to>
                                        <p:strVal val="visible"/>
                                      </p:to>
                                    </p:set>
                                    <p:anim calcmode="lin" valueType="num">
                                      <p:cBhvr>
                                        <p:cTn id="13" dur="500" fill="hold"/>
                                        <p:tgtEl>
                                          <p:spTgt spid="204996"/>
                                        </p:tgtEl>
                                        <p:attrNameLst>
                                          <p:attrName>ppt_w</p:attrName>
                                        </p:attrNameLst>
                                      </p:cBhvr>
                                      <p:tavLst>
                                        <p:tav tm="0">
                                          <p:val>
                                            <p:fltVal val="0"/>
                                          </p:val>
                                        </p:tav>
                                        <p:tav tm="100000">
                                          <p:val>
                                            <p:strVal val="#ppt_w"/>
                                          </p:val>
                                        </p:tav>
                                      </p:tavLst>
                                    </p:anim>
                                    <p:anim calcmode="lin" valueType="num">
                                      <p:cBhvr>
                                        <p:cTn id="14" dur="500" fill="hold"/>
                                        <p:tgtEl>
                                          <p:spTgt spid="20499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04993"/>
                                        </p:tgtEl>
                                        <p:attrNameLst>
                                          <p:attrName>style.visibility</p:attrName>
                                        </p:attrNameLst>
                                      </p:cBhvr>
                                      <p:to>
                                        <p:strVal val="visible"/>
                                      </p:to>
                                    </p:set>
                                    <p:anim calcmode="lin" valueType="num">
                                      <p:cBhvr>
                                        <p:cTn id="19" dur="500" fill="hold"/>
                                        <p:tgtEl>
                                          <p:spTgt spid="204993"/>
                                        </p:tgtEl>
                                        <p:attrNameLst>
                                          <p:attrName>ppt_w</p:attrName>
                                        </p:attrNameLst>
                                      </p:cBhvr>
                                      <p:tavLst>
                                        <p:tav tm="0">
                                          <p:val>
                                            <p:fltVal val="0"/>
                                          </p:val>
                                        </p:tav>
                                        <p:tav tm="100000">
                                          <p:val>
                                            <p:strVal val="#ppt_w"/>
                                          </p:val>
                                        </p:tav>
                                      </p:tavLst>
                                    </p:anim>
                                    <p:anim calcmode="lin" valueType="num">
                                      <p:cBhvr>
                                        <p:cTn id="20" dur="500" fill="hold"/>
                                        <p:tgtEl>
                                          <p:spTgt spid="20499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04995"/>
                                        </p:tgtEl>
                                        <p:attrNameLst>
                                          <p:attrName>style.visibility</p:attrName>
                                        </p:attrNameLst>
                                      </p:cBhvr>
                                      <p:to>
                                        <p:strVal val="visible"/>
                                      </p:to>
                                    </p:set>
                                    <p:anim calcmode="lin" valueType="num">
                                      <p:cBhvr>
                                        <p:cTn id="25" dur="500" fill="hold"/>
                                        <p:tgtEl>
                                          <p:spTgt spid="204995"/>
                                        </p:tgtEl>
                                        <p:attrNameLst>
                                          <p:attrName>ppt_w</p:attrName>
                                        </p:attrNameLst>
                                      </p:cBhvr>
                                      <p:tavLst>
                                        <p:tav tm="0">
                                          <p:val>
                                            <p:fltVal val="0"/>
                                          </p:val>
                                        </p:tav>
                                        <p:tav tm="100000">
                                          <p:val>
                                            <p:strVal val="#ppt_w"/>
                                          </p:val>
                                        </p:tav>
                                      </p:tavLst>
                                    </p:anim>
                                    <p:anim calcmode="lin" valueType="num">
                                      <p:cBhvr>
                                        <p:cTn id="26" dur="500" fill="hold"/>
                                        <p:tgtEl>
                                          <p:spTgt spid="204995"/>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204997"/>
                                        </p:tgtEl>
                                        <p:attrNameLst>
                                          <p:attrName>style.visibility</p:attrName>
                                        </p:attrNameLst>
                                      </p:cBhvr>
                                      <p:to>
                                        <p:strVal val="visible"/>
                                      </p:to>
                                    </p:set>
                                    <p:anim calcmode="lin" valueType="num">
                                      <p:cBhvr>
                                        <p:cTn id="31" dur="500" fill="hold"/>
                                        <p:tgtEl>
                                          <p:spTgt spid="204997"/>
                                        </p:tgtEl>
                                        <p:attrNameLst>
                                          <p:attrName>ppt_w</p:attrName>
                                        </p:attrNameLst>
                                      </p:cBhvr>
                                      <p:tavLst>
                                        <p:tav tm="0">
                                          <p:val>
                                            <p:fltVal val="0"/>
                                          </p:val>
                                        </p:tav>
                                        <p:tav tm="100000">
                                          <p:val>
                                            <p:strVal val="#ppt_w"/>
                                          </p:val>
                                        </p:tav>
                                      </p:tavLst>
                                    </p:anim>
                                    <p:anim calcmode="lin" valueType="num">
                                      <p:cBhvr>
                                        <p:cTn id="32" dur="500" fill="hold"/>
                                        <p:tgtEl>
                                          <p:spTgt spid="20499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04998"/>
                                        </p:tgtEl>
                                        <p:attrNameLst>
                                          <p:attrName>style.visibility</p:attrName>
                                        </p:attrNameLst>
                                      </p:cBhvr>
                                      <p:to>
                                        <p:strVal val="visible"/>
                                      </p:to>
                                    </p:set>
                                    <p:anim calcmode="lin" valueType="num">
                                      <p:cBhvr>
                                        <p:cTn id="37" dur="500" fill="hold"/>
                                        <p:tgtEl>
                                          <p:spTgt spid="204998"/>
                                        </p:tgtEl>
                                        <p:attrNameLst>
                                          <p:attrName>ppt_w</p:attrName>
                                        </p:attrNameLst>
                                      </p:cBhvr>
                                      <p:tavLst>
                                        <p:tav tm="0">
                                          <p:val>
                                            <p:fltVal val="0"/>
                                          </p:val>
                                        </p:tav>
                                        <p:tav tm="100000">
                                          <p:val>
                                            <p:strVal val="#ppt_w"/>
                                          </p:val>
                                        </p:tav>
                                      </p:tavLst>
                                    </p:anim>
                                    <p:anim calcmode="lin" valueType="num">
                                      <p:cBhvr>
                                        <p:cTn id="38" dur="500" fill="hold"/>
                                        <p:tgtEl>
                                          <p:spTgt spid="20499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204811"/>
                                        </p:tgtEl>
                                        <p:attrNameLst>
                                          <p:attrName>style.visibility</p:attrName>
                                        </p:attrNameLst>
                                      </p:cBhvr>
                                      <p:to>
                                        <p:strVal val="visible"/>
                                      </p:to>
                                    </p:set>
                                    <p:anim calcmode="lin" valueType="num">
                                      <p:cBhvr>
                                        <p:cTn id="43" dur="500" fill="hold"/>
                                        <p:tgtEl>
                                          <p:spTgt spid="204811"/>
                                        </p:tgtEl>
                                        <p:attrNameLst>
                                          <p:attrName>ppt_w</p:attrName>
                                        </p:attrNameLst>
                                      </p:cBhvr>
                                      <p:tavLst>
                                        <p:tav tm="0">
                                          <p:val>
                                            <p:fltVal val="0"/>
                                          </p:val>
                                        </p:tav>
                                        <p:tav tm="100000">
                                          <p:val>
                                            <p:strVal val="#ppt_w"/>
                                          </p:val>
                                        </p:tav>
                                      </p:tavLst>
                                    </p:anim>
                                    <p:anim calcmode="lin" valueType="num">
                                      <p:cBhvr>
                                        <p:cTn id="44" dur="500" fill="hold"/>
                                        <p:tgtEl>
                                          <p:spTgt spid="204811"/>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204989"/>
                                        </p:tgtEl>
                                        <p:attrNameLst>
                                          <p:attrName>style.visibility</p:attrName>
                                        </p:attrNameLst>
                                      </p:cBhvr>
                                      <p:to>
                                        <p:strVal val="visible"/>
                                      </p:to>
                                    </p:set>
                                    <p:anim calcmode="lin" valueType="num">
                                      <p:cBhvr>
                                        <p:cTn id="49" dur="500" fill="hold"/>
                                        <p:tgtEl>
                                          <p:spTgt spid="204989"/>
                                        </p:tgtEl>
                                        <p:attrNameLst>
                                          <p:attrName>ppt_w</p:attrName>
                                        </p:attrNameLst>
                                      </p:cBhvr>
                                      <p:tavLst>
                                        <p:tav tm="0">
                                          <p:val>
                                            <p:fltVal val="0"/>
                                          </p:val>
                                        </p:tav>
                                        <p:tav tm="100000">
                                          <p:val>
                                            <p:strVal val="#ppt_w"/>
                                          </p:val>
                                        </p:tav>
                                      </p:tavLst>
                                    </p:anim>
                                    <p:anim calcmode="lin" valueType="num">
                                      <p:cBhvr>
                                        <p:cTn id="50" dur="500" fill="hold"/>
                                        <p:tgtEl>
                                          <p:spTgt spid="204989"/>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204999"/>
                                        </p:tgtEl>
                                        <p:attrNameLst>
                                          <p:attrName>style.visibility</p:attrName>
                                        </p:attrNameLst>
                                      </p:cBhvr>
                                      <p:to>
                                        <p:strVal val="visible"/>
                                      </p:to>
                                    </p:set>
                                    <p:anim calcmode="lin" valueType="num">
                                      <p:cBhvr>
                                        <p:cTn id="55" dur="500" fill="hold"/>
                                        <p:tgtEl>
                                          <p:spTgt spid="204999"/>
                                        </p:tgtEl>
                                        <p:attrNameLst>
                                          <p:attrName>ppt_w</p:attrName>
                                        </p:attrNameLst>
                                      </p:cBhvr>
                                      <p:tavLst>
                                        <p:tav tm="0">
                                          <p:val>
                                            <p:fltVal val="0"/>
                                          </p:val>
                                        </p:tav>
                                        <p:tav tm="100000">
                                          <p:val>
                                            <p:strVal val="#ppt_w"/>
                                          </p:val>
                                        </p:tav>
                                      </p:tavLst>
                                    </p:anim>
                                    <p:anim calcmode="lin" valueType="num">
                                      <p:cBhvr>
                                        <p:cTn id="56" dur="500" fill="hold"/>
                                        <p:tgtEl>
                                          <p:spTgt spid="204999"/>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204925"/>
                                        </p:tgtEl>
                                        <p:attrNameLst>
                                          <p:attrName>style.visibility</p:attrName>
                                        </p:attrNameLst>
                                      </p:cBhvr>
                                      <p:to>
                                        <p:strVal val="visible"/>
                                      </p:to>
                                    </p:set>
                                    <p:anim calcmode="lin" valueType="num">
                                      <p:cBhvr>
                                        <p:cTn id="61" dur="500" fill="hold"/>
                                        <p:tgtEl>
                                          <p:spTgt spid="204925"/>
                                        </p:tgtEl>
                                        <p:attrNameLst>
                                          <p:attrName>ppt_w</p:attrName>
                                        </p:attrNameLst>
                                      </p:cBhvr>
                                      <p:tavLst>
                                        <p:tav tm="0">
                                          <p:val>
                                            <p:fltVal val="0"/>
                                          </p:val>
                                        </p:tav>
                                        <p:tav tm="100000">
                                          <p:val>
                                            <p:strVal val="#ppt_w"/>
                                          </p:val>
                                        </p:tav>
                                      </p:tavLst>
                                    </p:anim>
                                    <p:anim calcmode="lin" valueType="num">
                                      <p:cBhvr>
                                        <p:cTn id="62" dur="500" fill="hold"/>
                                        <p:tgtEl>
                                          <p:spTgt spid="204925"/>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nodeType="clickEffect">
                                  <p:stCondLst>
                                    <p:cond delay="0"/>
                                  </p:stCondLst>
                                  <p:childTnLst>
                                    <p:set>
                                      <p:cBhvr>
                                        <p:cTn id="66" dur="1" fill="hold">
                                          <p:stCondLst>
                                            <p:cond delay="0"/>
                                          </p:stCondLst>
                                        </p:cTn>
                                        <p:tgtEl>
                                          <p:spTgt spid="204990"/>
                                        </p:tgtEl>
                                        <p:attrNameLst>
                                          <p:attrName>style.visibility</p:attrName>
                                        </p:attrNameLst>
                                      </p:cBhvr>
                                      <p:to>
                                        <p:strVal val="visible"/>
                                      </p:to>
                                    </p:set>
                                    <p:anim calcmode="lin" valueType="num">
                                      <p:cBhvr>
                                        <p:cTn id="67" dur="500" fill="hold"/>
                                        <p:tgtEl>
                                          <p:spTgt spid="204990"/>
                                        </p:tgtEl>
                                        <p:attrNameLst>
                                          <p:attrName>ppt_w</p:attrName>
                                        </p:attrNameLst>
                                      </p:cBhvr>
                                      <p:tavLst>
                                        <p:tav tm="0">
                                          <p:val>
                                            <p:fltVal val="0"/>
                                          </p:val>
                                        </p:tav>
                                        <p:tav tm="100000">
                                          <p:val>
                                            <p:strVal val="#ppt_w"/>
                                          </p:val>
                                        </p:tav>
                                      </p:tavLst>
                                    </p:anim>
                                    <p:anim calcmode="lin" valueType="num">
                                      <p:cBhvr>
                                        <p:cTn id="68" dur="500" fill="hold"/>
                                        <p:tgtEl>
                                          <p:spTgt spid="2049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9"/>
          <p:cNvSpPr txBox="1">
            <a:spLocks noChangeArrowheads="1"/>
          </p:cNvSpPr>
          <p:nvPr/>
        </p:nvSpPr>
        <p:spPr bwMode="auto">
          <a:xfrm>
            <a:off x="2627313" y="1101725"/>
            <a:ext cx="3386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Kraftfahrzeug - Kategorien</a:t>
            </a:r>
          </a:p>
        </p:txBody>
      </p:sp>
      <p:grpSp>
        <p:nvGrpSpPr>
          <p:cNvPr id="203802" name="Group 26"/>
          <p:cNvGrpSpPr>
            <a:grpSpLocks/>
          </p:cNvGrpSpPr>
          <p:nvPr/>
        </p:nvGrpSpPr>
        <p:grpSpPr bwMode="auto">
          <a:xfrm>
            <a:off x="563563" y="1911350"/>
            <a:ext cx="5403850" cy="966788"/>
            <a:chOff x="355" y="1204"/>
            <a:chExt cx="3404" cy="609"/>
          </a:xfrm>
        </p:grpSpPr>
        <p:pic>
          <p:nvPicPr>
            <p:cNvPr id="8216" name="Picture 4" descr="A02-5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8" y="1204"/>
              <a:ext cx="1575"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Line 5"/>
            <p:cNvSpPr>
              <a:spLocks noChangeShapeType="1"/>
            </p:cNvSpPr>
            <p:nvPr/>
          </p:nvSpPr>
          <p:spPr bwMode="auto">
            <a:xfrm>
              <a:off x="2294" y="1812"/>
              <a:ext cx="146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18" name="AutoShape 11"/>
            <p:cNvSpPr>
              <a:spLocks noChangeArrowheads="1"/>
            </p:cNvSpPr>
            <p:nvPr/>
          </p:nvSpPr>
          <p:spPr bwMode="auto">
            <a:xfrm>
              <a:off x="355" y="1292"/>
              <a:ext cx="1508" cy="521"/>
            </a:xfrm>
            <a:prstGeom prst="wedgeRoundRectCallout">
              <a:avLst>
                <a:gd name="adj1" fmla="val 78588"/>
                <a:gd name="adj2" fmla="val 10917"/>
                <a:gd name="adj3" fmla="val 16667"/>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8219" name="Text Box 14"/>
            <p:cNvSpPr txBox="1">
              <a:spLocks noChangeArrowheads="1"/>
            </p:cNvSpPr>
            <p:nvPr/>
          </p:nvSpPr>
          <p:spPr bwMode="auto">
            <a:xfrm>
              <a:off x="586" y="1335"/>
              <a:ext cx="10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2000"/>
                <a:t>1</a:t>
              </a:r>
            </a:p>
            <a:p>
              <a:r>
                <a:rPr lang="de-DE" altLang="de-DE" sz="2000"/>
                <a:t>straßenfähig</a:t>
              </a:r>
              <a:endParaRPr lang="de-DE" altLang="de-DE"/>
            </a:p>
          </p:txBody>
        </p:sp>
      </p:grpSp>
      <p:grpSp>
        <p:nvGrpSpPr>
          <p:cNvPr id="203804" name="Group 28"/>
          <p:cNvGrpSpPr>
            <a:grpSpLocks/>
          </p:cNvGrpSpPr>
          <p:nvPr/>
        </p:nvGrpSpPr>
        <p:grpSpPr bwMode="auto">
          <a:xfrm>
            <a:off x="563563" y="3381375"/>
            <a:ext cx="5403850" cy="933450"/>
            <a:chOff x="355" y="2130"/>
            <a:chExt cx="3404" cy="588"/>
          </a:xfrm>
        </p:grpSpPr>
        <p:sp>
          <p:nvSpPr>
            <p:cNvPr id="8212" name="AutoShape 12"/>
            <p:cNvSpPr>
              <a:spLocks noChangeArrowheads="1"/>
            </p:cNvSpPr>
            <p:nvPr/>
          </p:nvSpPr>
          <p:spPr bwMode="auto">
            <a:xfrm>
              <a:off x="355" y="2159"/>
              <a:ext cx="1508" cy="521"/>
            </a:xfrm>
            <a:prstGeom prst="wedgeRoundRectCallout">
              <a:avLst>
                <a:gd name="adj1" fmla="val 77079"/>
                <a:gd name="adj2" fmla="val 3579"/>
                <a:gd name="adj3" fmla="val 16667"/>
              </a:avLst>
            </a:prstGeom>
            <a:solidFill>
              <a:srgbClr val="FFCC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8213" name="Text Box 15"/>
            <p:cNvSpPr txBox="1">
              <a:spLocks noChangeArrowheads="1"/>
            </p:cNvSpPr>
            <p:nvPr/>
          </p:nvSpPr>
          <p:spPr bwMode="auto">
            <a:xfrm>
              <a:off x="586" y="2203"/>
              <a:ext cx="110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2000"/>
                <a:t>2</a:t>
              </a:r>
            </a:p>
            <a:p>
              <a:r>
                <a:rPr lang="de-DE" altLang="de-DE" sz="2000"/>
                <a:t>geländefähig</a:t>
              </a:r>
              <a:endParaRPr lang="de-DE" altLang="de-DE"/>
            </a:p>
          </p:txBody>
        </p:sp>
        <p:pic>
          <p:nvPicPr>
            <p:cNvPr id="821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 y="2130"/>
              <a:ext cx="1315"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Line 6"/>
            <p:cNvSpPr>
              <a:spLocks noChangeShapeType="1"/>
            </p:cNvSpPr>
            <p:nvPr/>
          </p:nvSpPr>
          <p:spPr bwMode="auto">
            <a:xfrm>
              <a:off x="2294" y="2680"/>
              <a:ext cx="146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03806" name="Group 30"/>
          <p:cNvGrpSpPr>
            <a:grpSpLocks/>
          </p:cNvGrpSpPr>
          <p:nvPr/>
        </p:nvGrpSpPr>
        <p:grpSpPr bwMode="auto">
          <a:xfrm>
            <a:off x="563563" y="4757738"/>
            <a:ext cx="5403850" cy="877887"/>
            <a:chOff x="355" y="2997"/>
            <a:chExt cx="3404" cy="553"/>
          </a:xfrm>
        </p:grpSpPr>
        <p:sp>
          <p:nvSpPr>
            <p:cNvPr id="8208" name="AutoShape 13"/>
            <p:cNvSpPr>
              <a:spLocks noChangeArrowheads="1"/>
            </p:cNvSpPr>
            <p:nvPr/>
          </p:nvSpPr>
          <p:spPr bwMode="auto">
            <a:xfrm>
              <a:off x="355" y="3026"/>
              <a:ext cx="1508" cy="521"/>
            </a:xfrm>
            <a:prstGeom prst="wedgeRoundRectCallout">
              <a:avLst>
                <a:gd name="adj1" fmla="val 76384"/>
                <a:gd name="adj2" fmla="val 6880"/>
                <a:gd name="adj3" fmla="val 16667"/>
              </a:avLst>
            </a:prstGeom>
            <a:solidFill>
              <a:srgbClr val="FF99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pic>
          <p:nvPicPr>
            <p:cNvPr id="8209" name="Picture 17" descr="SW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2" y="2997"/>
              <a:ext cx="1096"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Text Box 18"/>
            <p:cNvSpPr txBox="1">
              <a:spLocks noChangeArrowheads="1"/>
            </p:cNvSpPr>
            <p:nvPr/>
          </p:nvSpPr>
          <p:spPr bwMode="auto">
            <a:xfrm>
              <a:off x="496" y="3070"/>
              <a:ext cx="124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2000"/>
                <a:t>3</a:t>
              </a:r>
            </a:p>
            <a:p>
              <a:r>
                <a:rPr lang="de-DE" altLang="de-DE" sz="2000"/>
                <a:t>geländegängig</a:t>
              </a:r>
              <a:endParaRPr lang="de-DE" altLang="de-DE"/>
            </a:p>
          </p:txBody>
        </p:sp>
        <p:sp>
          <p:nvSpPr>
            <p:cNvPr id="8211" name="Line 8"/>
            <p:cNvSpPr>
              <a:spLocks noChangeShapeType="1"/>
            </p:cNvSpPr>
            <p:nvPr/>
          </p:nvSpPr>
          <p:spPr bwMode="auto">
            <a:xfrm>
              <a:off x="2294" y="3547"/>
              <a:ext cx="146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198" name="Rectangle 25"/>
          <p:cNvSpPr>
            <a:spLocks noGrp="1" noChangeArrowheads="1"/>
          </p:cNvSpPr>
          <p:nvPr>
            <p:ph type="title"/>
          </p:nvPr>
        </p:nvSpPr>
        <p:spPr bwMode="auto">
          <a:xfrm>
            <a:off x="5724525" y="6308725"/>
            <a:ext cx="1233488"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700" smtClean="0">
                <a:solidFill>
                  <a:schemeClr val="bg1"/>
                </a:solidFill>
                <a:latin typeface="Arial" charset="0"/>
              </a:rPr>
              <a:t>Kraftfahrzeug - Kategorien</a:t>
            </a:r>
          </a:p>
        </p:txBody>
      </p:sp>
      <p:grpSp>
        <p:nvGrpSpPr>
          <p:cNvPr id="203803" name="Group 27"/>
          <p:cNvGrpSpPr>
            <a:grpSpLocks/>
          </p:cNvGrpSpPr>
          <p:nvPr/>
        </p:nvGrpSpPr>
        <p:grpSpPr bwMode="auto">
          <a:xfrm>
            <a:off x="6240463" y="1844675"/>
            <a:ext cx="2462212" cy="858838"/>
            <a:chOff x="3931" y="1162"/>
            <a:chExt cx="1551" cy="541"/>
          </a:xfrm>
        </p:grpSpPr>
        <p:sp>
          <p:nvSpPr>
            <p:cNvPr id="8206" name="AutoShape 7"/>
            <p:cNvSpPr>
              <a:spLocks noChangeArrowheads="1"/>
            </p:cNvSpPr>
            <p:nvPr/>
          </p:nvSpPr>
          <p:spPr bwMode="auto">
            <a:xfrm>
              <a:off x="3931" y="1162"/>
              <a:ext cx="1551" cy="541"/>
            </a:xfrm>
            <a:prstGeom prst="wedgeRoundRectCallout">
              <a:avLst>
                <a:gd name="adj1" fmla="val -63718"/>
                <a:gd name="adj2" fmla="val 28444"/>
                <a:gd name="adj3" fmla="val 16667"/>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8207" name="Text Box 9"/>
            <p:cNvSpPr txBox="1">
              <a:spLocks noChangeArrowheads="1"/>
            </p:cNvSpPr>
            <p:nvPr/>
          </p:nvSpPr>
          <p:spPr bwMode="auto">
            <a:xfrm>
              <a:off x="3986" y="1292"/>
              <a:ext cx="1456" cy="32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400"/>
                <a:t>zum Befahren befestigter</a:t>
              </a:r>
            </a:p>
            <a:p>
              <a:r>
                <a:rPr lang="de-DE" altLang="de-DE" sz="1400"/>
                <a:t> Straßen geeignet</a:t>
              </a:r>
              <a:endParaRPr lang="de-DE" altLang="de-DE"/>
            </a:p>
          </p:txBody>
        </p:sp>
      </p:grpSp>
      <p:grpSp>
        <p:nvGrpSpPr>
          <p:cNvPr id="203805" name="Group 29"/>
          <p:cNvGrpSpPr>
            <a:grpSpLocks/>
          </p:cNvGrpSpPr>
          <p:nvPr/>
        </p:nvGrpSpPr>
        <p:grpSpPr bwMode="auto">
          <a:xfrm>
            <a:off x="6240463" y="3082925"/>
            <a:ext cx="2493962" cy="858838"/>
            <a:chOff x="3931" y="1942"/>
            <a:chExt cx="1571" cy="541"/>
          </a:xfrm>
        </p:grpSpPr>
        <p:sp>
          <p:nvSpPr>
            <p:cNvPr id="8204" name="AutoShape 3"/>
            <p:cNvSpPr>
              <a:spLocks noChangeArrowheads="1"/>
            </p:cNvSpPr>
            <p:nvPr/>
          </p:nvSpPr>
          <p:spPr bwMode="auto">
            <a:xfrm>
              <a:off x="3931" y="1942"/>
              <a:ext cx="1551" cy="541"/>
            </a:xfrm>
            <a:prstGeom prst="wedgeRoundRectCallout">
              <a:avLst>
                <a:gd name="adj1" fmla="val -64208"/>
                <a:gd name="adj2" fmla="val 26681"/>
                <a:gd name="adj3" fmla="val 16667"/>
              </a:avLst>
            </a:prstGeom>
            <a:solidFill>
              <a:srgbClr val="FFCC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8205" name="Text Box 10"/>
            <p:cNvSpPr txBox="1">
              <a:spLocks noChangeArrowheads="1"/>
            </p:cNvSpPr>
            <p:nvPr/>
          </p:nvSpPr>
          <p:spPr bwMode="auto">
            <a:xfrm>
              <a:off x="3939" y="2004"/>
              <a:ext cx="1563"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400"/>
                <a:t>zum Befahren aller Straßen</a:t>
              </a:r>
            </a:p>
            <a:p>
              <a:r>
                <a:rPr lang="de-DE" altLang="de-DE" sz="1400"/>
                <a:t> und bedingt für </a:t>
              </a:r>
            </a:p>
            <a:p>
              <a:r>
                <a:rPr lang="de-DE" altLang="de-DE" sz="1400"/>
                <a:t>Geländefahrten geeignet</a:t>
              </a:r>
              <a:endParaRPr lang="de-DE" altLang="de-DE"/>
            </a:p>
          </p:txBody>
        </p:sp>
      </p:grpSp>
      <p:grpSp>
        <p:nvGrpSpPr>
          <p:cNvPr id="203807" name="Group 31"/>
          <p:cNvGrpSpPr>
            <a:grpSpLocks/>
          </p:cNvGrpSpPr>
          <p:nvPr/>
        </p:nvGrpSpPr>
        <p:grpSpPr bwMode="auto">
          <a:xfrm>
            <a:off x="6199188" y="4460875"/>
            <a:ext cx="2674937" cy="858838"/>
            <a:chOff x="3905" y="2810"/>
            <a:chExt cx="1685" cy="541"/>
          </a:xfrm>
        </p:grpSpPr>
        <p:sp>
          <p:nvSpPr>
            <p:cNvPr id="8202" name="AutoShape 20"/>
            <p:cNvSpPr>
              <a:spLocks noChangeArrowheads="1"/>
            </p:cNvSpPr>
            <p:nvPr/>
          </p:nvSpPr>
          <p:spPr bwMode="auto">
            <a:xfrm>
              <a:off x="3931" y="2810"/>
              <a:ext cx="1595" cy="541"/>
            </a:xfrm>
            <a:prstGeom prst="wedgeRoundRectCallout">
              <a:avLst>
                <a:gd name="adj1" fmla="val -66991"/>
                <a:gd name="adj2" fmla="val 29296"/>
                <a:gd name="adj3" fmla="val 16667"/>
              </a:avLst>
            </a:prstGeom>
            <a:solidFill>
              <a:srgbClr val="FF99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endParaRPr lang="de-DE" altLang="de-DE"/>
            </a:p>
          </p:txBody>
        </p:sp>
        <p:sp>
          <p:nvSpPr>
            <p:cNvPr id="8203" name="Text Box 21"/>
            <p:cNvSpPr txBox="1">
              <a:spLocks noChangeArrowheads="1"/>
            </p:cNvSpPr>
            <p:nvPr/>
          </p:nvSpPr>
          <p:spPr bwMode="auto">
            <a:xfrm>
              <a:off x="3905" y="2835"/>
              <a:ext cx="1685" cy="46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1400"/>
                <a:t>zum Befahren aller Straßen</a:t>
              </a:r>
            </a:p>
            <a:p>
              <a:pPr algn="l"/>
              <a:r>
                <a:rPr lang="de-DE" altLang="de-DE" sz="1400"/>
                <a:t>und für Geländefahrten</a:t>
              </a:r>
            </a:p>
            <a:p>
              <a:pPr algn="l"/>
              <a:r>
                <a:rPr lang="de-DE" altLang="de-DE" sz="1400"/>
                <a:t>(Querfeldeinfahren) geeignet</a:t>
              </a:r>
              <a:endParaRPr lang="de-DE" alt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3802"/>
                                        </p:tgtEl>
                                        <p:attrNameLst>
                                          <p:attrName>style.visibility</p:attrName>
                                        </p:attrNameLst>
                                      </p:cBhvr>
                                      <p:to>
                                        <p:strVal val="visible"/>
                                      </p:to>
                                    </p:set>
                                    <p:anim calcmode="lin" valueType="num">
                                      <p:cBhvr>
                                        <p:cTn id="7" dur="500" fill="hold"/>
                                        <p:tgtEl>
                                          <p:spTgt spid="203802"/>
                                        </p:tgtEl>
                                        <p:attrNameLst>
                                          <p:attrName>ppt_w</p:attrName>
                                        </p:attrNameLst>
                                      </p:cBhvr>
                                      <p:tavLst>
                                        <p:tav tm="0">
                                          <p:val>
                                            <p:fltVal val="0"/>
                                          </p:val>
                                        </p:tav>
                                        <p:tav tm="100000">
                                          <p:val>
                                            <p:strVal val="#ppt_w"/>
                                          </p:val>
                                        </p:tav>
                                      </p:tavLst>
                                    </p:anim>
                                    <p:anim calcmode="lin" valueType="num">
                                      <p:cBhvr>
                                        <p:cTn id="8" dur="500" fill="hold"/>
                                        <p:tgtEl>
                                          <p:spTgt spid="2038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03803"/>
                                        </p:tgtEl>
                                        <p:attrNameLst>
                                          <p:attrName>style.visibility</p:attrName>
                                        </p:attrNameLst>
                                      </p:cBhvr>
                                      <p:to>
                                        <p:strVal val="visible"/>
                                      </p:to>
                                    </p:set>
                                    <p:anim calcmode="lin" valueType="num">
                                      <p:cBhvr>
                                        <p:cTn id="13" dur="500" fill="hold"/>
                                        <p:tgtEl>
                                          <p:spTgt spid="203803"/>
                                        </p:tgtEl>
                                        <p:attrNameLst>
                                          <p:attrName>ppt_w</p:attrName>
                                        </p:attrNameLst>
                                      </p:cBhvr>
                                      <p:tavLst>
                                        <p:tav tm="0">
                                          <p:val>
                                            <p:fltVal val="0"/>
                                          </p:val>
                                        </p:tav>
                                        <p:tav tm="100000">
                                          <p:val>
                                            <p:strVal val="#ppt_w"/>
                                          </p:val>
                                        </p:tav>
                                      </p:tavLst>
                                    </p:anim>
                                    <p:anim calcmode="lin" valueType="num">
                                      <p:cBhvr>
                                        <p:cTn id="14" dur="500" fill="hold"/>
                                        <p:tgtEl>
                                          <p:spTgt spid="20380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03804"/>
                                        </p:tgtEl>
                                        <p:attrNameLst>
                                          <p:attrName>style.visibility</p:attrName>
                                        </p:attrNameLst>
                                      </p:cBhvr>
                                      <p:to>
                                        <p:strVal val="visible"/>
                                      </p:to>
                                    </p:set>
                                    <p:anim calcmode="lin" valueType="num">
                                      <p:cBhvr>
                                        <p:cTn id="19" dur="500" fill="hold"/>
                                        <p:tgtEl>
                                          <p:spTgt spid="203804"/>
                                        </p:tgtEl>
                                        <p:attrNameLst>
                                          <p:attrName>ppt_w</p:attrName>
                                        </p:attrNameLst>
                                      </p:cBhvr>
                                      <p:tavLst>
                                        <p:tav tm="0">
                                          <p:val>
                                            <p:fltVal val="0"/>
                                          </p:val>
                                        </p:tav>
                                        <p:tav tm="100000">
                                          <p:val>
                                            <p:strVal val="#ppt_w"/>
                                          </p:val>
                                        </p:tav>
                                      </p:tavLst>
                                    </p:anim>
                                    <p:anim calcmode="lin" valueType="num">
                                      <p:cBhvr>
                                        <p:cTn id="20" dur="500" fill="hold"/>
                                        <p:tgtEl>
                                          <p:spTgt spid="20380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03805"/>
                                        </p:tgtEl>
                                        <p:attrNameLst>
                                          <p:attrName>style.visibility</p:attrName>
                                        </p:attrNameLst>
                                      </p:cBhvr>
                                      <p:to>
                                        <p:strVal val="visible"/>
                                      </p:to>
                                    </p:set>
                                    <p:anim calcmode="lin" valueType="num">
                                      <p:cBhvr>
                                        <p:cTn id="25" dur="500" fill="hold"/>
                                        <p:tgtEl>
                                          <p:spTgt spid="203805"/>
                                        </p:tgtEl>
                                        <p:attrNameLst>
                                          <p:attrName>ppt_w</p:attrName>
                                        </p:attrNameLst>
                                      </p:cBhvr>
                                      <p:tavLst>
                                        <p:tav tm="0">
                                          <p:val>
                                            <p:fltVal val="0"/>
                                          </p:val>
                                        </p:tav>
                                        <p:tav tm="100000">
                                          <p:val>
                                            <p:strVal val="#ppt_w"/>
                                          </p:val>
                                        </p:tav>
                                      </p:tavLst>
                                    </p:anim>
                                    <p:anim calcmode="lin" valueType="num">
                                      <p:cBhvr>
                                        <p:cTn id="26" dur="500" fill="hold"/>
                                        <p:tgtEl>
                                          <p:spTgt spid="203805"/>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203806"/>
                                        </p:tgtEl>
                                        <p:attrNameLst>
                                          <p:attrName>style.visibility</p:attrName>
                                        </p:attrNameLst>
                                      </p:cBhvr>
                                      <p:to>
                                        <p:strVal val="visible"/>
                                      </p:to>
                                    </p:set>
                                    <p:anim calcmode="lin" valueType="num">
                                      <p:cBhvr>
                                        <p:cTn id="31" dur="500" fill="hold"/>
                                        <p:tgtEl>
                                          <p:spTgt spid="203806"/>
                                        </p:tgtEl>
                                        <p:attrNameLst>
                                          <p:attrName>ppt_w</p:attrName>
                                        </p:attrNameLst>
                                      </p:cBhvr>
                                      <p:tavLst>
                                        <p:tav tm="0">
                                          <p:val>
                                            <p:fltVal val="0"/>
                                          </p:val>
                                        </p:tav>
                                        <p:tav tm="100000">
                                          <p:val>
                                            <p:strVal val="#ppt_w"/>
                                          </p:val>
                                        </p:tav>
                                      </p:tavLst>
                                    </p:anim>
                                    <p:anim calcmode="lin" valueType="num">
                                      <p:cBhvr>
                                        <p:cTn id="32" dur="500" fill="hold"/>
                                        <p:tgtEl>
                                          <p:spTgt spid="203806"/>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03807"/>
                                        </p:tgtEl>
                                        <p:attrNameLst>
                                          <p:attrName>style.visibility</p:attrName>
                                        </p:attrNameLst>
                                      </p:cBhvr>
                                      <p:to>
                                        <p:strVal val="visible"/>
                                      </p:to>
                                    </p:set>
                                    <p:anim calcmode="lin" valueType="num">
                                      <p:cBhvr>
                                        <p:cTn id="37" dur="500" fill="hold"/>
                                        <p:tgtEl>
                                          <p:spTgt spid="203807"/>
                                        </p:tgtEl>
                                        <p:attrNameLst>
                                          <p:attrName>ppt_w</p:attrName>
                                        </p:attrNameLst>
                                      </p:cBhvr>
                                      <p:tavLst>
                                        <p:tav tm="0">
                                          <p:val>
                                            <p:fltVal val="0"/>
                                          </p:val>
                                        </p:tav>
                                        <p:tav tm="100000">
                                          <p:val>
                                            <p:strVal val="#ppt_w"/>
                                          </p:val>
                                        </p:tav>
                                      </p:tavLst>
                                    </p:anim>
                                    <p:anim calcmode="lin" valueType="num">
                                      <p:cBhvr>
                                        <p:cTn id="38" dur="500" fill="hold"/>
                                        <p:tgtEl>
                                          <p:spTgt spid="2038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3"/>
          <p:cNvSpPr txBox="1">
            <a:spLocks noChangeArrowheads="1"/>
          </p:cNvSpPr>
          <p:nvPr/>
        </p:nvSpPr>
        <p:spPr bwMode="auto">
          <a:xfrm>
            <a:off x="2967038" y="1111250"/>
            <a:ext cx="3117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Kraftfahrzeug - Gruppen</a:t>
            </a:r>
          </a:p>
        </p:txBody>
      </p:sp>
      <p:sp>
        <p:nvSpPr>
          <p:cNvPr id="202767" name="Text Box 15"/>
          <p:cNvSpPr txBox="1">
            <a:spLocks noChangeArrowheads="1"/>
          </p:cNvSpPr>
          <p:nvPr/>
        </p:nvSpPr>
        <p:spPr bwMode="auto">
          <a:xfrm>
            <a:off x="912813" y="1489075"/>
            <a:ext cx="2673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sz="2400" b="0"/>
              <a:t> </a:t>
            </a:r>
            <a:r>
              <a:rPr lang="de-DE" altLang="de-DE" b="0"/>
              <a:t>Feuerlöschfahrzeug</a:t>
            </a:r>
          </a:p>
          <a:p>
            <a:pPr algn="l"/>
            <a:r>
              <a:rPr lang="de-DE" altLang="de-DE" b="0"/>
              <a:t>   - Löschfahrzeug</a:t>
            </a:r>
          </a:p>
          <a:p>
            <a:pPr algn="l"/>
            <a:r>
              <a:rPr lang="de-DE" altLang="de-DE" b="0"/>
              <a:t>   - Sonderlöschfahrzeug</a:t>
            </a:r>
          </a:p>
        </p:txBody>
      </p:sp>
      <p:sp>
        <p:nvSpPr>
          <p:cNvPr id="202768" name="Text Box 16"/>
          <p:cNvSpPr txBox="1">
            <a:spLocks noChangeArrowheads="1"/>
          </p:cNvSpPr>
          <p:nvPr/>
        </p:nvSpPr>
        <p:spPr bwMode="auto">
          <a:xfrm>
            <a:off x="1306513" y="3343275"/>
            <a:ext cx="301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sz="2400" b="0"/>
              <a:t> </a:t>
            </a:r>
            <a:r>
              <a:rPr lang="de-DE" altLang="de-DE" b="0"/>
              <a:t>Rüst- und Gerätefahrzeug</a:t>
            </a:r>
          </a:p>
        </p:txBody>
      </p:sp>
      <p:sp>
        <p:nvSpPr>
          <p:cNvPr id="202769" name="Text Box 17"/>
          <p:cNvSpPr txBox="1">
            <a:spLocks noChangeArrowheads="1"/>
          </p:cNvSpPr>
          <p:nvPr/>
        </p:nvSpPr>
        <p:spPr bwMode="auto">
          <a:xfrm>
            <a:off x="1649413" y="4064000"/>
            <a:ext cx="304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sz="2400" b="0"/>
              <a:t> </a:t>
            </a:r>
            <a:r>
              <a:rPr lang="de-DE" altLang="de-DE" b="0"/>
              <a:t>Gerätefahrzeug Gefahrgut</a:t>
            </a:r>
          </a:p>
        </p:txBody>
      </p:sp>
      <p:sp>
        <p:nvSpPr>
          <p:cNvPr id="202770" name="Text Box 18"/>
          <p:cNvSpPr txBox="1">
            <a:spLocks noChangeArrowheads="1"/>
          </p:cNvSpPr>
          <p:nvPr/>
        </p:nvSpPr>
        <p:spPr bwMode="auto">
          <a:xfrm>
            <a:off x="1998663" y="4783138"/>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sz="2400" b="0"/>
              <a:t> </a:t>
            </a:r>
            <a:r>
              <a:rPr lang="de-DE" altLang="de-DE" b="0"/>
              <a:t>Mannschaftstransportfahrzeug</a:t>
            </a:r>
          </a:p>
        </p:txBody>
      </p:sp>
      <p:sp>
        <p:nvSpPr>
          <p:cNvPr id="202771" name="Text Box 19"/>
          <p:cNvSpPr txBox="1">
            <a:spLocks noChangeArrowheads="1"/>
          </p:cNvSpPr>
          <p:nvPr/>
        </p:nvSpPr>
        <p:spPr bwMode="auto">
          <a:xfrm>
            <a:off x="2355850" y="5503863"/>
            <a:ext cx="384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sz="2400" b="0"/>
              <a:t> </a:t>
            </a:r>
            <a:r>
              <a:rPr lang="de-DE" altLang="de-DE" b="0"/>
              <a:t>sonstiges spezielles Kraftfahrzeug</a:t>
            </a:r>
          </a:p>
        </p:txBody>
      </p:sp>
      <p:sp>
        <p:nvSpPr>
          <p:cNvPr id="202773" name="Text Box 21"/>
          <p:cNvSpPr txBox="1">
            <a:spLocks noChangeArrowheads="1"/>
          </p:cNvSpPr>
          <p:nvPr/>
        </p:nvSpPr>
        <p:spPr bwMode="auto">
          <a:xfrm>
            <a:off x="1116013" y="2406650"/>
            <a:ext cx="3498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sz="2400" b="0"/>
              <a:t> </a:t>
            </a:r>
            <a:r>
              <a:rPr lang="de-DE" altLang="de-DE" b="0"/>
              <a:t>Hubrettungsfahrzeug</a:t>
            </a:r>
          </a:p>
          <a:p>
            <a:pPr algn="l"/>
            <a:r>
              <a:rPr lang="de-DE" altLang="de-DE" b="0"/>
              <a:t>   - Drehleiter</a:t>
            </a:r>
          </a:p>
          <a:p>
            <a:pPr algn="l"/>
            <a:r>
              <a:rPr lang="de-DE" altLang="de-DE" b="0"/>
              <a:t>   - Teleskopgelenkmastfahrzeug</a:t>
            </a:r>
          </a:p>
        </p:txBody>
      </p:sp>
      <p:sp>
        <p:nvSpPr>
          <p:cNvPr id="202774" name="Text Box 22"/>
          <p:cNvSpPr txBox="1">
            <a:spLocks noChangeArrowheads="1"/>
          </p:cNvSpPr>
          <p:nvPr/>
        </p:nvSpPr>
        <p:spPr bwMode="auto">
          <a:xfrm>
            <a:off x="1470025" y="3703638"/>
            <a:ext cx="389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sz="2400" b="0"/>
              <a:t> </a:t>
            </a:r>
            <a:r>
              <a:rPr lang="de-DE" altLang="de-DE" b="0"/>
              <a:t>Krankenkraftwagen der Feuerwehr</a:t>
            </a:r>
          </a:p>
        </p:txBody>
      </p:sp>
      <p:sp>
        <p:nvSpPr>
          <p:cNvPr id="202775" name="Text Box 23"/>
          <p:cNvSpPr txBox="1">
            <a:spLocks noChangeArrowheads="1"/>
          </p:cNvSpPr>
          <p:nvPr/>
        </p:nvSpPr>
        <p:spPr bwMode="auto">
          <a:xfrm>
            <a:off x="1819275" y="4422775"/>
            <a:ext cx="230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sz="2400" b="0"/>
              <a:t> </a:t>
            </a:r>
            <a:r>
              <a:rPr lang="de-DE" altLang="de-DE" b="0"/>
              <a:t>Einsatzleitfahrzeug</a:t>
            </a:r>
          </a:p>
        </p:txBody>
      </p:sp>
      <p:sp>
        <p:nvSpPr>
          <p:cNvPr id="202776" name="Text Box 24"/>
          <p:cNvSpPr txBox="1">
            <a:spLocks noChangeArrowheads="1"/>
          </p:cNvSpPr>
          <p:nvPr/>
        </p:nvSpPr>
        <p:spPr bwMode="auto">
          <a:xfrm>
            <a:off x="2168525" y="5143500"/>
            <a:ext cx="240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sz="2400" b="0"/>
              <a:t> </a:t>
            </a:r>
            <a:r>
              <a:rPr lang="de-DE" altLang="de-DE" b="0"/>
              <a:t>Nachschubfahrzeug</a:t>
            </a:r>
          </a:p>
        </p:txBody>
      </p:sp>
      <p:sp>
        <p:nvSpPr>
          <p:cNvPr id="9228" name="Rectangle 28"/>
          <p:cNvSpPr>
            <a:spLocks noGrp="1" noChangeArrowheads="1"/>
          </p:cNvSpPr>
          <p:nvPr>
            <p:ph type="title"/>
          </p:nvPr>
        </p:nvSpPr>
        <p:spPr bwMode="auto">
          <a:xfrm>
            <a:off x="5795963" y="6308725"/>
            <a:ext cx="1304925" cy="21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800" smtClean="0">
                <a:solidFill>
                  <a:schemeClr val="bg1"/>
                </a:solidFill>
                <a:latin typeface="Arial" charset="0"/>
              </a:rPr>
              <a:t>Kraftfahrzeug - Gruppen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2767"/>
                                        </p:tgtEl>
                                        <p:attrNameLst>
                                          <p:attrName>style.visibility</p:attrName>
                                        </p:attrNameLst>
                                      </p:cBhvr>
                                      <p:to>
                                        <p:strVal val="visible"/>
                                      </p:to>
                                    </p:set>
                                    <p:anim calcmode="lin" valueType="num">
                                      <p:cBhvr>
                                        <p:cTn id="7" dur="500" fill="hold"/>
                                        <p:tgtEl>
                                          <p:spTgt spid="202767"/>
                                        </p:tgtEl>
                                        <p:attrNameLst>
                                          <p:attrName>ppt_w</p:attrName>
                                        </p:attrNameLst>
                                      </p:cBhvr>
                                      <p:tavLst>
                                        <p:tav tm="0">
                                          <p:val>
                                            <p:fltVal val="0"/>
                                          </p:val>
                                        </p:tav>
                                        <p:tav tm="100000">
                                          <p:val>
                                            <p:strVal val="#ppt_w"/>
                                          </p:val>
                                        </p:tav>
                                      </p:tavLst>
                                    </p:anim>
                                    <p:anim calcmode="lin" valueType="num">
                                      <p:cBhvr>
                                        <p:cTn id="8" dur="500" fill="hold"/>
                                        <p:tgtEl>
                                          <p:spTgt spid="20276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2773"/>
                                        </p:tgtEl>
                                        <p:attrNameLst>
                                          <p:attrName>style.visibility</p:attrName>
                                        </p:attrNameLst>
                                      </p:cBhvr>
                                      <p:to>
                                        <p:strVal val="visible"/>
                                      </p:to>
                                    </p:set>
                                    <p:anim calcmode="lin" valueType="num">
                                      <p:cBhvr>
                                        <p:cTn id="13" dur="500" fill="hold"/>
                                        <p:tgtEl>
                                          <p:spTgt spid="202773"/>
                                        </p:tgtEl>
                                        <p:attrNameLst>
                                          <p:attrName>ppt_w</p:attrName>
                                        </p:attrNameLst>
                                      </p:cBhvr>
                                      <p:tavLst>
                                        <p:tav tm="0">
                                          <p:val>
                                            <p:fltVal val="0"/>
                                          </p:val>
                                        </p:tav>
                                        <p:tav tm="100000">
                                          <p:val>
                                            <p:strVal val="#ppt_w"/>
                                          </p:val>
                                        </p:tav>
                                      </p:tavLst>
                                    </p:anim>
                                    <p:anim calcmode="lin" valueType="num">
                                      <p:cBhvr>
                                        <p:cTn id="14" dur="500" fill="hold"/>
                                        <p:tgtEl>
                                          <p:spTgt spid="20277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2768"/>
                                        </p:tgtEl>
                                        <p:attrNameLst>
                                          <p:attrName>style.visibility</p:attrName>
                                        </p:attrNameLst>
                                      </p:cBhvr>
                                      <p:to>
                                        <p:strVal val="visible"/>
                                      </p:to>
                                    </p:set>
                                    <p:anim calcmode="lin" valueType="num">
                                      <p:cBhvr>
                                        <p:cTn id="19" dur="500" fill="hold"/>
                                        <p:tgtEl>
                                          <p:spTgt spid="202768"/>
                                        </p:tgtEl>
                                        <p:attrNameLst>
                                          <p:attrName>ppt_w</p:attrName>
                                        </p:attrNameLst>
                                      </p:cBhvr>
                                      <p:tavLst>
                                        <p:tav tm="0">
                                          <p:val>
                                            <p:fltVal val="0"/>
                                          </p:val>
                                        </p:tav>
                                        <p:tav tm="100000">
                                          <p:val>
                                            <p:strVal val="#ppt_w"/>
                                          </p:val>
                                        </p:tav>
                                      </p:tavLst>
                                    </p:anim>
                                    <p:anim calcmode="lin" valueType="num">
                                      <p:cBhvr>
                                        <p:cTn id="20" dur="500" fill="hold"/>
                                        <p:tgtEl>
                                          <p:spTgt spid="20276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2774"/>
                                        </p:tgtEl>
                                        <p:attrNameLst>
                                          <p:attrName>style.visibility</p:attrName>
                                        </p:attrNameLst>
                                      </p:cBhvr>
                                      <p:to>
                                        <p:strVal val="visible"/>
                                      </p:to>
                                    </p:set>
                                    <p:anim calcmode="lin" valueType="num">
                                      <p:cBhvr>
                                        <p:cTn id="25" dur="500" fill="hold"/>
                                        <p:tgtEl>
                                          <p:spTgt spid="202774"/>
                                        </p:tgtEl>
                                        <p:attrNameLst>
                                          <p:attrName>ppt_w</p:attrName>
                                        </p:attrNameLst>
                                      </p:cBhvr>
                                      <p:tavLst>
                                        <p:tav tm="0">
                                          <p:val>
                                            <p:fltVal val="0"/>
                                          </p:val>
                                        </p:tav>
                                        <p:tav tm="100000">
                                          <p:val>
                                            <p:strVal val="#ppt_w"/>
                                          </p:val>
                                        </p:tav>
                                      </p:tavLst>
                                    </p:anim>
                                    <p:anim calcmode="lin" valueType="num">
                                      <p:cBhvr>
                                        <p:cTn id="26" dur="500" fill="hold"/>
                                        <p:tgtEl>
                                          <p:spTgt spid="20277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02769"/>
                                        </p:tgtEl>
                                        <p:attrNameLst>
                                          <p:attrName>style.visibility</p:attrName>
                                        </p:attrNameLst>
                                      </p:cBhvr>
                                      <p:to>
                                        <p:strVal val="visible"/>
                                      </p:to>
                                    </p:set>
                                    <p:anim calcmode="lin" valueType="num">
                                      <p:cBhvr>
                                        <p:cTn id="31" dur="500" fill="hold"/>
                                        <p:tgtEl>
                                          <p:spTgt spid="202769"/>
                                        </p:tgtEl>
                                        <p:attrNameLst>
                                          <p:attrName>ppt_w</p:attrName>
                                        </p:attrNameLst>
                                      </p:cBhvr>
                                      <p:tavLst>
                                        <p:tav tm="0">
                                          <p:val>
                                            <p:fltVal val="0"/>
                                          </p:val>
                                        </p:tav>
                                        <p:tav tm="100000">
                                          <p:val>
                                            <p:strVal val="#ppt_w"/>
                                          </p:val>
                                        </p:tav>
                                      </p:tavLst>
                                    </p:anim>
                                    <p:anim calcmode="lin" valueType="num">
                                      <p:cBhvr>
                                        <p:cTn id="32" dur="500" fill="hold"/>
                                        <p:tgtEl>
                                          <p:spTgt spid="20276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02775"/>
                                        </p:tgtEl>
                                        <p:attrNameLst>
                                          <p:attrName>style.visibility</p:attrName>
                                        </p:attrNameLst>
                                      </p:cBhvr>
                                      <p:to>
                                        <p:strVal val="visible"/>
                                      </p:to>
                                    </p:set>
                                    <p:anim calcmode="lin" valueType="num">
                                      <p:cBhvr>
                                        <p:cTn id="37" dur="500" fill="hold"/>
                                        <p:tgtEl>
                                          <p:spTgt spid="202775"/>
                                        </p:tgtEl>
                                        <p:attrNameLst>
                                          <p:attrName>ppt_w</p:attrName>
                                        </p:attrNameLst>
                                      </p:cBhvr>
                                      <p:tavLst>
                                        <p:tav tm="0">
                                          <p:val>
                                            <p:fltVal val="0"/>
                                          </p:val>
                                        </p:tav>
                                        <p:tav tm="100000">
                                          <p:val>
                                            <p:strVal val="#ppt_w"/>
                                          </p:val>
                                        </p:tav>
                                      </p:tavLst>
                                    </p:anim>
                                    <p:anim calcmode="lin" valueType="num">
                                      <p:cBhvr>
                                        <p:cTn id="38" dur="500" fill="hold"/>
                                        <p:tgtEl>
                                          <p:spTgt spid="20277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02770"/>
                                        </p:tgtEl>
                                        <p:attrNameLst>
                                          <p:attrName>style.visibility</p:attrName>
                                        </p:attrNameLst>
                                      </p:cBhvr>
                                      <p:to>
                                        <p:strVal val="visible"/>
                                      </p:to>
                                    </p:set>
                                    <p:anim calcmode="lin" valueType="num">
                                      <p:cBhvr>
                                        <p:cTn id="43" dur="500" fill="hold"/>
                                        <p:tgtEl>
                                          <p:spTgt spid="202770"/>
                                        </p:tgtEl>
                                        <p:attrNameLst>
                                          <p:attrName>ppt_w</p:attrName>
                                        </p:attrNameLst>
                                      </p:cBhvr>
                                      <p:tavLst>
                                        <p:tav tm="0">
                                          <p:val>
                                            <p:fltVal val="0"/>
                                          </p:val>
                                        </p:tav>
                                        <p:tav tm="100000">
                                          <p:val>
                                            <p:strVal val="#ppt_w"/>
                                          </p:val>
                                        </p:tav>
                                      </p:tavLst>
                                    </p:anim>
                                    <p:anim calcmode="lin" valueType="num">
                                      <p:cBhvr>
                                        <p:cTn id="44" dur="500" fill="hold"/>
                                        <p:tgtEl>
                                          <p:spTgt spid="202770"/>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02776"/>
                                        </p:tgtEl>
                                        <p:attrNameLst>
                                          <p:attrName>style.visibility</p:attrName>
                                        </p:attrNameLst>
                                      </p:cBhvr>
                                      <p:to>
                                        <p:strVal val="visible"/>
                                      </p:to>
                                    </p:set>
                                    <p:anim calcmode="lin" valueType="num">
                                      <p:cBhvr>
                                        <p:cTn id="49" dur="500" fill="hold"/>
                                        <p:tgtEl>
                                          <p:spTgt spid="202776"/>
                                        </p:tgtEl>
                                        <p:attrNameLst>
                                          <p:attrName>ppt_w</p:attrName>
                                        </p:attrNameLst>
                                      </p:cBhvr>
                                      <p:tavLst>
                                        <p:tav tm="0">
                                          <p:val>
                                            <p:fltVal val="0"/>
                                          </p:val>
                                        </p:tav>
                                        <p:tav tm="100000">
                                          <p:val>
                                            <p:strVal val="#ppt_w"/>
                                          </p:val>
                                        </p:tav>
                                      </p:tavLst>
                                    </p:anim>
                                    <p:anim calcmode="lin" valueType="num">
                                      <p:cBhvr>
                                        <p:cTn id="50" dur="500" fill="hold"/>
                                        <p:tgtEl>
                                          <p:spTgt spid="20277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02771"/>
                                        </p:tgtEl>
                                        <p:attrNameLst>
                                          <p:attrName>style.visibility</p:attrName>
                                        </p:attrNameLst>
                                      </p:cBhvr>
                                      <p:to>
                                        <p:strVal val="visible"/>
                                      </p:to>
                                    </p:set>
                                    <p:anim calcmode="lin" valueType="num">
                                      <p:cBhvr>
                                        <p:cTn id="55" dur="500" fill="hold"/>
                                        <p:tgtEl>
                                          <p:spTgt spid="202771"/>
                                        </p:tgtEl>
                                        <p:attrNameLst>
                                          <p:attrName>ppt_w</p:attrName>
                                        </p:attrNameLst>
                                      </p:cBhvr>
                                      <p:tavLst>
                                        <p:tav tm="0">
                                          <p:val>
                                            <p:fltVal val="0"/>
                                          </p:val>
                                        </p:tav>
                                        <p:tav tm="100000">
                                          <p:val>
                                            <p:strVal val="#ppt_w"/>
                                          </p:val>
                                        </p:tav>
                                      </p:tavLst>
                                    </p:anim>
                                    <p:anim calcmode="lin" valueType="num">
                                      <p:cBhvr>
                                        <p:cTn id="56" dur="500" fill="hold"/>
                                        <p:tgtEl>
                                          <p:spTgt spid="2027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7" grpId="0"/>
      <p:bldP spid="202768" grpId="0"/>
      <p:bldP spid="202769" grpId="0"/>
      <p:bldP spid="202770" grpId="0"/>
      <p:bldP spid="202771" grpId="0"/>
      <p:bldP spid="202773" grpId="0"/>
      <p:bldP spid="202774" grpId="0"/>
      <p:bldP spid="202775" grpId="0"/>
      <p:bldP spid="2027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3121025" y="1111250"/>
            <a:ext cx="2740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solidFill>
                  <a:schemeClr val="accent2"/>
                </a:solidFill>
              </a:rPr>
              <a:t>Feuerlöschfahrzeuge</a:t>
            </a:r>
          </a:p>
        </p:txBody>
      </p:sp>
      <p:grpSp>
        <p:nvGrpSpPr>
          <p:cNvPr id="201737" name="Group 9"/>
          <p:cNvGrpSpPr>
            <a:grpSpLocks/>
          </p:cNvGrpSpPr>
          <p:nvPr/>
        </p:nvGrpSpPr>
        <p:grpSpPr bwMode="auto">
          <a:xfrm>
            <a:off x="611188" y="4221163"/>
            <a:ext cx="7920037" cy="1368425"/>
            <a:chOff x="340" y="2840"/>
            <a:chExt cx="4989" cy="862"/>
          </a:xfrm>
        </p:grpSpPr>
        <p:sp>
          <p:nvSpPr>
            <p:cNvPr id="10248" name="AutoShape 3"/>
            <p:cNvSpPr>
              <a:spLocks noChangeArrowheads="1"/>
            </p:cNvSpPr>
            <p:nvPr/>
          </p:nvSpPr>
          <p:spPr bwMode="auto">
            <a:xfrm>
              <a:off x="340" y="2840"/>
              <a:ext cx="4944" cy="862"/>
            </a:xfrm>
            <a:prstGeom prst="horizontalScroll">
              <a:avLst>
                <a:gd name="adj" fmla="val 12500"/>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endParaRPr lang="de-DE" altLang="de-DE"/>
            </a:p>
          </p:txBody>
        </p:sp>
        <p:sp>
          <p:nvSpPr>
            <p:cNvPr id="10249" name="Text Box 6"/>
            <p:cNvSpPr txBox="1">
              <a:spLocks noChangeArrowheads="1"/>
            </p:cNvSpPr>
            <p:nvPr/>
          </p:nvSpPr>
          <p:spPr bwMode="auto">
            <a:xfrm>
              <a:off x="385" y="3022"/>
              <a:ext cx="4944" cy="520"/>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r>
                <a:rPr lang="de-DE" altLang="de-DE" sz="1600"/>
                <a:t>Löschfahrzeuge sind Feuerwehrfahrzeuge, die mit einer Feuerlöschpumpe </a:t>
              </a:r>
            </a:p>
            <a:p>
              <a:r>
                <a:rPr lang="de-DE" altLang="de-DE" sz="1600"/>
                <a:t>und im Regelfall mit einem Wasserbehälter und anderen zusätzlichen </a:t>
              </a:r>
            </a:p>
            <a:p>
              <a:r>
                <a:rPr lang="de-DE" altLang="de-DE" sz="1600"/>
                <a:t>Geräten für die Brandbekämpfung ausgerüstet sind.</a:t>
              </a:r>
            </a:p>
          </p:txBody>
        </p:sp>
      </p:grpSp>
      <p:sp>
        <p:nvSpPr>
          <p:cNvPr id="201736" name="Text Box 8"/>
          <p:cNvSpPr txBox="1">
            <a:spLocks noChangeArrowheads="1"/>
          </p:cNvSpPr>
          <p:nvPr/>
        </p:nvSpPr>
        <p:spPr bwMode="auto">
          <a:xfrm>
            <a:off x="1239838" y="1622425"/>
            <a:ext cx="56451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r>
              <a:rPr lang="de-DE" altLang="de-DE" sz="2000"/>
              <a:t>Löschfahrzeuge</a:t>
            </a:r>
            <a:endParaRPr lang="de-DE" altLang="de-DE" sz="1400"/>
          </a:p>
          <a:p>
            <a:pPr algn="l">
              <a:lnSpc>
                <a:spcPct val="140000"/>
              </a:lnSpc>
              <a:buFontTx/>
              <a:buChar char="•"/>
            </a:pPr>
            <a:r>
              <a:rPr lang="de-DE" altLang="de-DE" b="0"/>
              <a:t> Tragkraftspritzenfahrzeuge		TSF - W</a:t>
            </a:r>
          </a:p>
          <a:p>
            <a:pPr algn="l">
              <a:lnSpc>
                <a:spcPct val="110000"/>
              </a:lnSpc>
            </a:pPr>
            <a:r>
              <a:rPr lang="de-DE" altLang="de-DE" b="0"/>
              <a:t> 	(Tragkraftspritzen - Anhänger)	TSA</a:t>
            </a:r>
          </a:p>
          <a:p>
            <a:pPr algn="l">
              <a:lnSpc>
                <a:spcPct val="110000"/>
              </a:lnSpc>
            </a:pPr>
            <a:r>
              <a:rPr lang="de-DE" altLang="de-DE" b="0"/>
              <a:t>	(Gerätewagen - Tragkraftspritze)	GW - TS</a:t>
            </a:r>
          </a:p>
          <a:p>
            <a:pPr algn="l">
              <a:lnSpc>
                <a:spcPct val="110000"/>
              </a:lnSpc>
            </a:pPr>
            <a:r>
              <a:rPr lang="de-DE" altLang="de-DE" b="0"/>
              <a:t>	(Kleinlöschfahrzeug)		KLF</a:t>
            </a:r>
          </a:p>
        </p:txBody>
      </p:sp>
      <p:sp>
        <p:nvSpPr>
          <p:cNvPr id="10245" name="Rectangle 13"/>
          <p:cNvSpPr>
            <a:spLocks noGrp="1" noChangeArrowheads="1"/>
          </p:cNvSpPr>
          <p:nvPr>
            <p:ph type="title"/>
          </p:nvPr>
        </p:nvSpPr>
        <p:spPr bwMode="auto">
          <a:xfrm>
            <a:off x="5580063" y="6308725"/>
            <a:ext cx="1736725" cy="2174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altLang="de-DE" sz="700" smtClean="0">
                <a:solidFill>
                  <a:schemeClr val="bg1"/>
                </a:solidFill>
                <a:latin typeface="Arial" charset="0"/>
              </a:rPr>
              <a:t>Löschfahrzeuge TSF-W, TSA usw.</a:t>
            </a:r>
          </a:p>
        </p:txBody>
      </p:sp>
      <p:sp>
        <p:nvSpPr>
          <p:cNvPr id="201742" name="Rectangle 14"/>
          <p:cNvSpPr>
            <a:spLocks noChangeArrowheads="1"/>
          </p:cNvSpPr>
          <p:nvPr/>
        </p:nvSpPr>
        <p:spPr bwMode="auto">
          <a:xfrm>
            <a:off x="1260475" y="3308350"/>
            <a:ext cx="5330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a:t> (Hilfeleistungs)</a:t>
            </a:r>
            <a:r>
              <a:rPr lang="de-DE" altLang="de-DE" b="0"/>
              <a:t>Löschgruppenfahrzeuge    (H)LF</a:t>
            </a:r>
          </a:p>
        </p:txBody>
      </p:sp>
      <p:sp>
        <p:nvSpPr>
          <p:cNvPr id="201743" name="Rectangle 15"/>
          <p:cNvSpPr>
            <a:spLocks noChangeArrowheads="1"/>
          </p:cNvSpPr>
          <p:nvPr/>
        </p:nvSpPr>
        <p:spPr bwMode="auto">
          <a:xfrm>
            <a:off x="1260475" y="3675063"/>
            <a:ext cx="513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a:buFontTx/>
              <a:buChar char="•"/>
            </a:pPr>
            <a:r>
              <a:rPr lang="de-DE" altLang="de-DE"/>
              <a:t> </a:t>
            </a:r>
            <a:r>
              <a:rPr lang="de-DE" altLang="de-DE" b="0"/>
              <a:t>Tanklöschfahrzeuge		              TLF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1736"/>
                                        </p:tgtEl>
                                        <p:attrNameLst>
                                          <p:attrName>style.visibility</p:attrName>
                                        </p:attrNameLst>
                                      </p:cBhvr>
                                      <p:to>
                                        <p:strVal val="visible"/>
                                      </p:to>
                                    </p:set>
                                    <p:anim calcmode="lin" valueType="num">
                                      <p:cBhvr>
                                        <p:cTn id="7" dur="500" fill="hold"/>
                                        <p:tgtEl>
                                          <p:spTgt spid="201736"/>
                                        </p:tgtEl>
                                        <p:attrNameLst>
                                          <p:attrName>ppt_w</p:attrName>
                                        </p:attrNameLst>
                                      </p:cBhvr>
                                      <p:tavLst>
                                        <p:tav tm="0">
                                          <p:val>
                                            <p:fltVal val="0"/>
                                          </p:val>
                                        </p:tav>
                                        <p:tav tm="100000">
                                          <p:val>
                                            <p:strVal val="#ppt_w"/>
                                          </p:val>
                                        </p:tav>
                                      </p:tavLst>
                                    </p:anim>
                                    <p:anim calcmode="lin" valueType="num">
                                      <p:cBhvr>
                                        <p:cTn id="8" dur="500" fill="hold"/>
                                        <p:tgtEl>
                                          <p:spTgt spid="2017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01737"/>
                                        </p:tgtEl>
                                        <p:attrNameLst>
                                          <p:attrName>style.visibility</p:attrName>
                                        </p:attrNameLst>
                                      </p:cBhvr>
                                      <p:to>
                                        <p:strVal val="visible"/>
                                      </p:to>
                                    </p:set>
                                    <p:anim calcmode="lin" valueType="num">
                                      <p:cBhvr>
                                        <p:cTn id="13" dur="500" fill="hold"/>
                                        <p:tgtEl>
                                          <p:spTgt spid="201737"/>
                                        </p:tgtEl>
                                        <p:attrNameLst>
                                          <p:attrName>ppt_w</p:attrName>
                                        </p:attrNameLst>
                                      </p:cBhvr>
                                      <p:tavLst>
                                        <p:tav tm="0">
                                          <p:val>
                                            <p:fltVal val="0"/>
                                          </p:val>
                                        </p:tav>
                                        <p:tav tm="100000">
                                          <p:val>
                                            <p:strVal val="#ppt_w"/>
                                          </p:val>
                                        </p:tav>
                                      </p:tavLst>
                                    </p:anim>
                                    <p:anim calcmode="lin" valueType="num">
                                      <p:cBhvr>
                                        <p:cTn id="14" dur="500" fill="hold"/>
                                        <p:tgtEl>
                                          <p:spTgt spid="20173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1742"/>
                                        </p:tgtEl>
                                        <p:attrNameLst>
                                          <p:attrName>style.visibility</p:attrName>
                                        </p:attrNameLst>
                                      </p:cBhvr>
                                      <p:to>
                                        <p:strVal val="visible"/>
                                      </p:to>
                                    </p:set>
                                    <p:anim calcmode="lin" valueType="num">
                                      <p:cBhvr>
                                        <p:cTn id="19" dur="500" fill="hold"/>
                                        <p:tgtEl>
                                          <p:spTgt spid="201742"/>
                                        </p:tgtEl>
                                        <p:attrNameLst>
                                          <p:attrName>ppt_w</p:attrName>
                                        </p:attrNameLst>
                                      </p:cBhvr>
                                      <p:tavLst>
                                        <p:tav tm="0">
                                          <p:val>
                                            <p:fltVal val="0"/>
                                          </p:val>
                                        </p:tav>
                                        <p:tav tm="100000">
                                          <p:val>
                                            <p:strVal val="#ppt_w"/>
                                          </p:val>
                                        </p:tav>
                                      </p:tavLst>
                                    </p:anim>
                                    <p:anim calcmode="lin" valueType="num">
                                      <p:cBhvr>
                                        <p:cTn id="20" dur="500" fill="hold"/>
                                        <p:tgtEl>
                                          <p:spTgt spid="20174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1743"/>
                                        </p:tgtEl>
                                        <p:attrNameLst>
                                          <p:attrName>style.visibility</p:attrName>
                                        </p:attrNameLst>
                                      </p:cBhvr>
                                      <p:to>
                                        <p:strVal val="visible"/>
                                      </p:to>
                                    </p:set>
                                    <p:anim calcmode="lin" valueType="num">
                                      <p:cBhvr>
                                        <p:cTn id="25" dur="500" fill="hold"/>
                                        <p:tgtEl>
                                          <p:spTgt spid="201743"/>
                                        </p:tgtEl>
                                        <p:attrNameLst>
                                          <p:attrName>ppt_w</p:attrName>
                                        </p:attrNameLst>
                                      </p:cBhvr>
                                      <p:tavLst>
                                        <p:tav tm="0">
                                          <p:val>
                                            <p:fltVal val="0"/>
                                          </p:val>
                                        </p:tav>
                                        <p:tav tm="100000">
                                          <p:val>
                                            <p:strVal val="#ppt_w"/>
                                          </p:val>
                                        </p:tav>
                                      </p:tavLst>
                                    </p:anim>
                                    <p:anim calcmode="lin" valueType="num">
                                      <p:cBhvr>
                                        <p:cTn id="26" dur="500" fill="hold"/>
                                        <p:tgtEl>
                                          <p:spTgt spid="2017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6" grpId="0"/>
      <p:bldP spid="201742" grpId="0"/>
      <p:bldP spid="201743" grpId="0"/>
    </p:bldLst>
  </p:timing>
</p:sld>
</file>

<file path=ppt/theme/theme1.xml><?xml version="1.0" encoding="utf-8"?>
<a:theme xmlns:a="http://schemas.openxmlformats.org/drawingml/2006/main" name="_KAB-Folien-Layout-längsformat">
  <a:themeElements>
    <a:clrScheme name="_KAB-Folien-Layout-längs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_KAB-Folien-Layout-längsforma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lnDef>
  </a:objectDefaults>
  <a:extraClrSchemeLst>
    <a:extraClrScheme>
      <a:clrScheme name="_KAB-Folien-Layout-längs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_KAB-Folien-Layout-längs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_KAB-Folien-Layout-längs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_KAB-Folien-Layout-längs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_KAB-Folien-Layout-längs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_KAB-Folien-Layout-längs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_KAB-Folien-Layout-längs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ema xmlns="2daf07dc-52ac-4d71-aac0-a4dbd7e2abbc">Truppführer</Thema>
    <Dokumente xmlns="2daf07dc-52ac-4d71-aac0-a4dbd7e2abbc">Präsentationen</Dokumente>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kument" ma:contentTypeID="0x010100B123EBF4CCD79D4D8C8EF4B2ACD9B815" ma:contentTypeVersion="2" ma:contentTypeDescription="Ein neues Dokument erstellen." ma:contentTypeScope="" ma:versionID="94b98f797358a7f7c1a626100ba504cf">
  <xsd:schema xmlns:xsd="http://www.w3.org/2001/XMLSchema" xmlns:xs="http://www.w3.org/2001/XMLSchema" xmlns:p="http://schemas.microsoft.com/office/2006/metadata/properties" xmlns:ns2="2daf07dc-52ac-4d71-aac0-a4dbd7e2abbc" targetNamespace="http://schemas.microsoft.com/office/2006/metadata/properties" ma:root="true" ma:fieldsID="062a018d03d773cb00a95205dca85d34" ns2:_="">
    <xsd:import namespace="2daf07dc-52ac-4d71-aac0-a4dbd7e2abbc"/>
    <xsd:element name="properties">
      <xsd:complexType>
        <xsd:sequence>
          <xsd:element name="documentManagement">
            <xsd:complexType>
              <xsd:all>
                <xsd:element ref="ns2:Thema" minOccurs="0"/>
                <xsd:element ref="ns2:Dokumen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f07dc-52ac-4d71-aac0-a4dbd7e2abbc" elementFormDefault="qualified">
    <xsd:import namespace="http://schemas.microsoft.com/office/2006/documentManagement/types"/>
    <xsd:import namespace="http://schemas.microsoft.com/office/infopath/2007/PartnerControls"/>
    <xsd:element name="Thema" ma:index="8" nillable="true" ma:displayName="Thema" ma:format="RadioButtons" ma:internalName="Thema">
      <xsd:simpleType>
        <xsd:restriction base="dms:Choice">
          <xsd:enumeration value="Atemschutzgeräteträger"/>
          <xsd:enumeration value="Bootsführer"/>
          <xsd:enumeration value="CSA Atemschutzgeräteträger"/>
          <xsd:enumeration value="Einführung zum Ausbilderheft"/>
          <xsd:enumeration value="KAB in der FwDV 2"/>
          <xsd:enumeration value="Konzept"/>
          <xsd:enumeration value="Leiter"/>
          <xsd:enumeration value="Maschinist"/>
          <xsd:enumeration value="Sprechfunk analog"/>
          <xsd:enumeration value="Sprechfunk digital"/>
          <xsd:enumeration value="Truppführer"/>
          <xsd:enumeration value="Truppmann Teil 1"/>
          <xsd:enumeration value="Truppmann Teil 2"/>
          <xsd:enumeration value="Veröffentlichungen"/>
        </xsd:restriction>
      </xsd:simpleType>
    </xsd:element>
    <xsd:element name="Dokumente" ma:index="9" nillable="true" ma:displayName="Dokumente" ma:format="RadioButtons" ma:internalName="Dokumente">
      <xsd:simpleType>
        <xsd:restriction base="dms:Choice">
          <xsd:enumeration value="Ausbilderheft"/>
          <xsd:enumeration value="Teilnehmerheft"/>
          <xsd:enumeration value="Präsentationen"/>
          <xsd:enumeration value="Schriftverkeh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D07EB9-361A-4862-941B-A18A32344B1A}">
  <ds:schemaRefs>
    <ds:schemaRef ds:uri="http://schemas.microsoft.com/sharepoint/v3/contenttype/forms"/>
  </ds:schemaRefs>
</ds:datastoreItem>
</file>

<file path=customXml/itemProps2.xml><?xml version="1.0" encoding="utf-8"?>
<ds:datastoreItem xmlns:ds="http://schemas.openxmlformats.org/officeDocument/2006/customXml" ds:itemID="{B24676EB-2C0A-4ABE-9B38-3CA2AA4A19A8}">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2daf07dc-52ac-4d71-aac0-a4dbd7e2abbc"/>
    <ds:schemaRef ds:uri="http://www.w3.org/XML/1998/namespace"/>
    <ds:schemaRef ds:uri="http://purl.org/dc/elements/1.1/"/>
  </ds:schemaRefs>
</ds:datastoreItem>
</file>

<file path=customXml/itemProps3.xml><?xml version="1.0" encoding="utf-8"?>
<ds:datastoreItem xmlns:ds="http://schemas.openxmlformats.org/officeDocument/2006/customXml" ds:itemID="{BC819258-DF83-493D-B645-21CB763D2DCD}">
  <ds:schemaRefs>
    <ds:schemaRef ds:uri="http://schemas.microsoft.com/office/2006/metadata/longProperties"/>
  </ds:schemaRefs>
</ds:datastoreItem>
</file>

<file path=customXml/itemProps4.xml><?xml version="1.0" encoding="utf-8"?>
<ds:datastoreItem xmlns:ds="http://schemas.openxmlformats.org/officeDocument/2006/customXml" ds:itemID="{B210898D-A77A-4F68-899E-757101702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af07dc-52ac-4d71-aac0-a4dbd7e2ab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D:\Programme\Microsoft Office\Vorlagen\Präsentationen\_KAB-Folien-Layout-längsformat.pot</Template>
  <TotalTime>0</TotalTime>
  <Words>1067</Words>
  <Application>Microsoft Office PowerPoint</Application>
  <PresentationFormat>Bildschirmpräsentation (4:3)</PresentationFormat>
  <Paragraphs>349</Paragraphs>
  <Slides>25</Slides>
  <Notes>25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Times New Roman</vt:lpstr>
      <vt:lpstr>Wingdings</vt:lpstr>
      <vt:lpstr>_KAB-Folien-Layout-längsformat</vt:lpstr>
      <vt:lpstr>Deckblatt</vt:lpstr>
      <vt:lpstr>Begriffsbestimmung</vt:lpstr>
      <vt:lpstr>Allgemeine Anforderungen und Begriffe</vt:lpstr>
      <vt:lpstr>Kraftfahrzeug - Gewichtsklassen</vt:lpstr>
      <vt:lpstr>Fahrerlaubnisklassen B und BE</vt:lpstr>
      <vt:lpstr>Fahrerlaubnisklassen C 1, CE</vt:lpstr>
      <vt:lpstr>Kraftfahrzeug - Kategorien</vt:lpstr>
      <vt:lpstr>Kraftfahrzeug - Gruppen</vt:lpstr>
      <vt:lpstr>Löschfahrzeuge TSF-W, TSA usw.</vt:lpstr>
      <vt:lpstr>Sonderlöschfahrzeuge</vt:lpstr>
      <vt:lpstr>Löschfahrzeuge in Rheinland-Pfalz</vt:lpstr>
      <vt:lpstr>Hubrettungsfahrzeuge / Drehleiter</vt:lpstr>
      <vt:lpstr>Teleskopgelenkmastfahrzeug</vt:lpstr>
      <vt:lpstr>Normbezeichnung einer DLA(K)</vt:lpstr>
      <vt:lpstr>Einsatzmöglichkeiten von Hubrettungsfahrzeugen/ Beladung</vt:lpstr>
      <vt:lpstr>Bezeichnungen an der DLA(K)</vt:lpstr>
      <vt:lpstr>Rüst- und Gerätefahrzeuge</vt:lpstr>
      <vt:lpstr>Einsatzmöglichkeiten eines RW</vt:lpstr>
      <vt:lpstr>Wesentliche Beladung des RW</vt:lpstr>
      <vt:lpstr>Krankenkraftwagen der Feuerwehr</vt:lpstr>
      <vt:lpstr>Gerätefahrzeug - Gefahrgut</vt:lpstr>
      <vt:lpstr>Einsatzleitfahrzeuge</vt:lpstr>
      <vt:lpstr>Mannschaftstransportfahrzeuge</vt:lpstr>
      <vt:lpstr>Nachschubfahrzeuge</vt:lpstr>
      <vt:lpstr>Sonstige spezielle Kraftfahrzeuge</vt:lpstr>
    </vt:vector>
  </TitlesOfParts>
  <Company>LFKS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Belastung und Gefährdung des Feuerwehrmannes im Einsatz</dc:title>
  <dc:creator>Client</dc:creator>
  <cp:lastModifiedBy>Marc Ackermann</cp:lastModifiedBy>
  <cp:revision>307</cp:revision>
  <cp:lastPrinted>2013-05-08T06:25:32Z</cp:lastPrinted>
  <dcterms:created xsi:type="dcterms:W3CDTF">2001-08-29T14:24:44Z</dcterms:created>
  <dcterms:modified xsi:type="dcterms:W3CDTF">2023-01-30T13:31:39Z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21300.0000000000</vt:lpwstr>
  </property>
</Properties>
</file>