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>
          <p15:clr>
            <a:srgbClr val="A4A3A4"/>
          </p15:clr>
        </p15:guide>
        <p15:guide id="2" pos="6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0000"/>
    <a:srgbClr val="FFFFDD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80" autoAdjust="0"/>
    <p:restoredTop sz="94660" autoAdjust="0"/>
  </p:normalViewPr>
  <p:slideViewPr>
    <p:cSldViewPr>
      <p:cViewPr varScale="1">
        <p:scale>
          <a:sx n="126" d="100"/>
          <a:sy n="126" d="100"/>
        </p:scale>
        <p:origin x="1134" y="120"/>
      </p:cViewPr>
      <p:guideLst>
        <p:guide orient="horz" pos="1389"/>
        <p:guide pos="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BBC2F56-EFB0-4972-AFD1-5AD1154DB5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E5584B6-DDE8-4ADE-97B3-4E60B72B990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293528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F8231EC5-8572-437F-86B4-FCA7BF8D89A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3770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6D574D76-50BB-4C40-8455-0751EB1FC61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9537700"/>
            <a:ext cx="2935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1">
                <a:latin typeface="Times New Roman" panose="02020603050405020304" pitchFamily="18" charset="0"/>
              </a:defRPr>
            </a:lvl1pPr>
          </a:lstStyle>
          <a:p>
            <a:fld id="{E4676E4D-9341-424E-9B5E-04D6233E53C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52FD66D-F9F9-45A8-BC27-0D3CEEFDB7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ADCB0DF-E937-41C9-984A-2179626AD1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923BA87-FE6B-4B5B-86F4-5C5418043465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66788" y="790575"/>
            <a:ext cx="4956175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B14D8A79-3EFE-4B4F-87DB-7944D571F6B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43450"/>
            <a:ext cx="5049837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1A4A77FE-40FE-4844-AA99-46134047D54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6900"/>
            <a:ext cx="2984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0832F51C-75EE-409A-B7F1-68723D9D9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486900"/>
            <a:ext cx="2984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anose="02020603050405020304" pitchFamily="18" charset="0"/>
              </a:defRPr>
            </a:lvl1pPr>
          </a:lstStyle>
          <a:p>
            <a:fld id="{03BC8E24-611F-4978-A88F-5F74221A7C5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036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8104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1881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8027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53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2226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269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397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58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2906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0528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7">
            <a:extLst>
              <a:ext uri="{FF2B5EF4-FFF2-40B4-BE49-F238E27FC236}">
                <a16:creationId xmlns:a16="http://schemas.microsoft.com/office/drawing/2014/main" id="{56193234-50A8-480A-9ED5-2A2D83EAD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600"/>
            <a:ext cx="219233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1"/>
              <a:t>Lehrgang: Truppführer</a:t>
            </a:r>
          </a:p>
          <a:p>
            <a:r>
              <a:rPr lang="de-DE" altLang="de-DE" sz="800" b="1"/>
              <a:t>Thema:       Lehrgangseinführung -beginn</a:t>
            </a:r>
          </a:p>
          <a:p>
            <a:r>
              <a:rPr lang="de-DE" altLang="de-DE" sz="800" b="1"/>
              <a:t>Stand:        01/2023</a:t>
            </a:r>
            <a:endParaRPr lang="de-DE" altLang="de-DE" sz="1000" b="1"/>
          </a:p>
        </p:txBody>
      </p:sp>
      <p:sp>
        <p:nvSpPr>
          <p:cNvPr id="1027" name="Text Box 8">
            <a:extLst>
              <a:ext uri="{FF2B5EF4-FFF2-40B4-BE49-F238E27FC236}">
                <a16:creationId xmlns:a16="http://schemas.microsoft.com/office/drawing/2014/main" id="{F9880D8D-EDD8-4C73-94EE-EB549F23A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4800"/>
            <a:ext cx="1858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000" b="1"/>
              <a:t>Feuerwehr-Kreisausbildung</a:t>
            </a:r>
          </a:p>
          <a:p>
            <a:pPr algn="ctr"/>
            <a:r>
              <a:rPr lang="de-DE" altLang="de-DE" sz="1000" b="1"/>
              <a:t>Rheinland-Pfalz</a:t>
            </a:r>
            <a:endParaRPr lang="de-DE" altLang="de-DE" sz="1600" b="1"/>
          </a:p>
        </p:txBody>
      </p:sp>
      <p:sp>
        <p:nvSpPr>
          <p:cNvPr id="1028" name="Line 9">
            <a:extLst>
              <a:ext uri="{FF2B5EF4-FFF2-40B4-BE49-F238E27FC236}">
                <a16:creationId xmlns:a16="http://schemas.microsoft.com/office/drawing/2014/main" id="{94ECBD59-5213-4E28-94DD-E5ABCC2EE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990600"/>
            <a:ext cx="800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29" name="Picture 10" descr="Rplfarb3">
            <a:extLst>
              <a:ext uri="{FF2B5EF4-FFF2-40B4-BE49-F238E27FC236}">
                <a16:creationId xmlns:a16="http://schemas.microsoft.com/office/drawing/2014/main" id="{BAFBC3AC-DA45-4F38-AC7E-D490878F3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5508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12">
            <a:extLst>
              <a:ext uri="{FF2B5EF4-FFF2-40B4-BE49-F238E27FC236}">
                <a16:creationId xmlns:a16="http://schemas.microsoft.com/office/drawing/2014/main" id="{99FFB19B-1586-478A-BB92-27A99227A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096000"/>
            <a:ext cx="800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D6D1A8F6-2B64-49F2-B5BE-8BC0448A2F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308725"/>
            <a:ext cx="31623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DE" altLang="de-DE" sz="800" dirty="0">
                <a:solidFill>
                  <a:srgbClr val="000000"/>
                </a:solidFill>
                <a:latin typeface="Arial" pitchFamily="34" charset="0"/>
              </a:rPr>
              <a:t>© Feuerwehr- und Katastrophenschutzakademie Rheinland-Pfalz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0">
            <a:extLst>
              <a:ext uri="{FF2B5EF4-FFF2-40B4-BE49-F238E27FC236}">
                <a16:creationId xmlns:a16="http://schemas.microsoft.com/office/drawing/2014/main" id="{AAD1E97F-F34B-453F-A47D-1C75ECCD6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1801813"/>
            <a:ext cx="4060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 b="1"/>
              <a:t>Lehrgang: Truppführer</a:t>
            </a:r>
          </a:p>
        </p:txBody>
      </p:sp>
      <p:sp>
        <p:nvSpPr>
          <p:cNvPr id="4099" name="Text Box 31">
            <a:extLst>
              <a:ext uri="{FF2B5EF4-FFF2-40B4-BE49-F238E27FC236}">
                <a16:creationId xmlns:a16="http://schemas.microsoft.com/office/drawing/2014/main" id="{EDC2FC36-DABE-4860-8164-A54CF94B8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4005263"/>
            <a:ext cx="7146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 b="1">
                <a:solidFill>
                  <a:schemeClr val="accent2"/>
                </a:solidFill>
              </a:rPr>
              <a:t>Lehrgangseinführung / Lehrgangsbeginn</a:t>
            </a:r>
          </a:p>
        </p:txBody>
      </p:sp>
      <p:sp>
        <p:nvSpPr>
          <p:cNvPr id="4100" name="Text Box 32">
            <a:extLst>
              <a:ext uri="{FF2B5EF4-FFF2-40B4-BE49-F238E27FC236}">
                <a16:creationId xmlns:a16="http://schemas.microsoft.com/office/drawing/2014/main" id="{21848130-09AC-41B8-9026-E0A5477E7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3357563"/>
            <a:ext cx="4635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 b="1">
                <a:solidFill>
                  <a:schemeClr val="tx2"/>
                </a:solidFill>
              </a:rPr>
              <a:t>1. Lehrgangsorganisation </a:t>
            </a:r>
            <a:endParaRPr lang="de-DE" altLang="de-DE" sz="2800" b="1">
              <a:solidFill>
                <a:schemeClr val="accent2"/>
              </a:solidFill>
            </a:endParaRPr>
          </a:p>
        </p:txBody>
      </p:sp>
      <p:sp>
        <p:nvSpPr>
          <p:cNvPr id="4101" name="Rectangle 33">
            <a:extLst>
              <a:ext uri="{FF2B5EF4-FFF2-40B4-BE49-F238E27FC236}">
                <a16:creationId xmlns:a16="http://schemas.microsoft.com/office/drawing/2014/main" id="{6AE7B7B1-8705-4798-BB76-8BC54323EE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84888" y="6237288"/>
            <a:ext cx="792162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z="800">
                <a:solidFill>
                  <a:srgbClr val="FFFFDD"/>
                </a:solidFill>
                <a:latin typeface="Arial" panose="020B0604020202020204" pitchFamily="34" charset="0"/>
              </a:rPr>
              <a:t>Deckblatt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CEC39FE-E79A-4B26-BB31-2799AA91A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•"/>
            </a:pPr>
            <a:endParaRPr lang="de-DE" altLang="de-DE" sz="2400"/>
          </a:p>
        </p:txBody>
      </p:sp>
      <p:sp>
        <p:nvSpPr>
          <p:cNvPr id="5123" name="Text Box 6">
            <a:extLst>
              <a:ext uri="{FF2B5EF4-FFF2-40B4-BE49-F238E27FC236}">
                <a16:creationId xmlns:a16="http://schemas.microsoft.com/office/drawing/2014/main" id="{93B6F4C6-1C1A-4D9F-AAF2-9A9B77351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95400"/>
            <a:ext cx="5561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b="1">
                <a:solidFill>
                  <a:schemeClr val="accent2"/>
                </a:solidFill>
              </a:rPr>
              <a:t>Die Truppausbildung gliedert sich in:</a:t>
            </a:r>
            <a:endParaRPr lang="de-DE" altLang="de-DE" sz="2800" b="1"/>
          </a:p>
        </p:txBody>
      </p:sp>
      <p:sp>
        <p:nvSpPr>
          <p:cNvPr id="37896" name="Text Box 8">
            <a:extLst>
              <a:ext uri="{FF2B5EF4-FFF2-40B4-BE49-F238E27FC236}">
                <a16:creationId xmlns:a16="http://schemas.microsoft.com/office/drawing/2014/main" id="{D2A61B7D-1695-4401-B5F3-01AC4F582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48000"/>
            <a:ext cx="70437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/>
              <a:t>-</a:t>
            </a:r>
            <a:r>
              <a:rPr lang="de-DE" altLang="de-DE" sz="2400"/>
              <a:t> </a:t>
            </a:r>
            <a:r>
              <a:rPr lang="de-DE" altLang="de-DE" sz="2000"/>
              <a:t>Truppmann Teil 2</a:t>
            </a:r>
          </a:p>
          <a:p>
            <a:r>
              <a:rPr lang="de-DE" altLang="de-DE" sz="2000"/>
              <a:t>  Tätigkeit innerhalb der Einheit im Einsatz- und Ausbildungs-</a:t>
            </a:r>
          </a:p>
          <a:p>
            <a:r>
              <a:rPr lang="de-DE" altLang="de-DE" sz="2000"/>
              <a:t>   dienst</a:t>
            </a:r>
          </a:p>
          <a:p>
            <a:r>
              <a:rPr lang="de-DE" altLang="de-DE" sz="2000"/>
              <a:t>   Dauer: mindestens 80 Stunden in zwei Jahren</a:t>
            </a:r>
            <a:endParaRPr lang="de-DE" altLang="de-DE" sz="2400"/>
          </a:p>
        </p:txBody>
      </p:sp>
      <p:sp>
        <p:nvSpPr>
          <p:cNvPr id="37899" name="Text Box 11">
            <a:extLst>
              <a:ext uri="{FF2B5EF4-FFF2-40B4-BE49-F238E27FC236}">
                <a16:creationId xmlns:a16="http://schemas.microsoft.com/office/drawing/2014/main" id="{D77A6949-2F49-4EF4-BBE6-ABEA889D5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81200"/>
            <a:ext cx="57578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2000" b="1"/>
              <a:t> die Truppmannausbildung,</a:t>
            </a:r>
            <a:r>
              <a:rPr lang="de-DE" altLang="de-DE" sz="2000"/>
              <a:t> bestehend aus</a:t>
            </a:r>
          </a:p>
          <a:p>
            <a:r>
              <a:rPr lang="de-DE" altLang="de-DE" sz="2000" b="1"/>
              <a:t>  </a:t>
            </a:r>
            <a:r>
              <a:rPr lang="de-DE" altLang="de-DE" sz="2000"/>
              <a:t>- Truppmann Teil 1 (Grundausbildungslehrgang)</a:t>
            </a:r>
          </a:p>
          <a:p>
            <a:r>
              <a:rPr lang="de-DE" altLang="de-DE" sz="2000"/>
              <a:t>     Dauer: mindestens 70 Stunden und</a:t>
            </a:r>
            <a:endParaRPr lang="de-DE" altLang="de-DE" sz="2000" b="1"/>
          </a:p>
        </p:txBody>
      </p:sp>
      <p:sp>
        <p:nvSpPr>
          <p:cNvPr id="37900" name="Text Box 12">
            <a:extLst>
              <a:ext uri="{FF2B5EF4-FFF2-40B4-BE49-F238E27FC236}">
                <a16:creationId xmlns:a16="http://schemas.microsoft.com/office/drawing/2014/main" id="{AE637CA2-282E-4C77-B313-51B4F3E5B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724400"/>
            <a:ext cx="74755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2000" b="1"/>
              <a:t> den Lehrgang „Truppführer“</a:t>
            </a:r>
          </a:p>
          <a:p>
            <a:r>
              <a:rPr lang="de-DE" altLang="de-DE" sz="2000"/>
              <a:t>  </a:t>
            </a:r>
            <a:r>
              <a:rPr lang="de-DE" altLang="de-DE" sz="2000" b="1"/>
              <a:t>Dauer:</a:t>
            </a:r>
            <a:r>
              <a:rPr lang="de-DE" altLang="de-DE" sz="2000"/>
              <a:t> mindestens 35 Stunden (eine Unterrichtsstunde ist laut</a:t>
            </a:r>
          </a:p>
          <a:p>
            <a:r>
              <a:rPr lang="de-DE" altLang="de-DE" sz="2000"/>
              <a:t>  Schulordnung für öffentliche Schulen auf 45 Minuten festgelegt)</a:t>
            </a:r>
          </a:p>
        </p:txBody>
      </p:sp>
      <p:sp>
        <p:nvSpPr>
          <p:cNvPr id="5127" name="Rectangle 14">
            <a:extLst>
              <a:ext uri="{FF2B5EF4-FFF2-40B4-BE49-F238E27FC236}">
                <a16:creationId xmlns:a16="http://schemas.microsoft.com/office/drawing/2014/main" id="{A4810AAA-668C-4770-BD95-F69BB9434C1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580063" y="6237288"/>
            <a:ext cx="1655762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z="800">
                <a:solidFill>
                  <a:srgbClr val="FFFFDD"/>
                </a:solidFill>
                <a:latin typeface="Arial" panose="020B0604020202020204" pitchFamily="34" charset="0"/>
              </a:rPr>
              <a:t>Gliederung Truppausbildung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899" grpId="0"/>
      <p:bldP spid="379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B9A682A-A979-42E5-84E5-30D9F156B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•"/>
            </a:pPr>
            <a:endParaRPr lang="de-DE" altLang="de-DE" sz="2400"/>
          </a:p>
        </p:txBody>
      </p:sp>
      <p:sp>
        <p:nvSpPr>
          <p:cNvPr id="25641" name="Text Box 41">
            <a:extLst>
              <a:ext uri="{FF2B5EF4-FFF2-40B4-BE49-F238E27FC236}">
                <a16:creationId xmlns:a16="http://schemas.microsoft.com/office/drawing/2014/main" id="{17647767-02A0-419F-A182-48F9AC5C9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24000"/>
            <a:ext cx="67595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2000" b="1">
                <a:solidFill>
                  <a:schemeClr val="accent2"/>
                </a:solidFill>
              </a:rPr>
              <a:t> Voraussetzungen zur Lehrgangsteilnahme:</a:t>
            </a:r>
          </a:p>
          <a:p>
            <a:r>
              <a:rPr lang="de-DE" altLang="de-DE" sz="2000" b="1"/>
              <a:t>  </a:t>
            </a:r>
            <a:r>
              <a:rPr lang="de-DE" altLang="de-DE" sz="2000"/>
              <a:t>- abgeschlossene Ausbildung zum Truppmann -Teil 1</a:t>
            </a:r>
          </a:p>
          <a:p>
            <a:r>
              <a:rPr lang="de-DE" altLang="de-DE" sz="2000"/>
              <a:t>    (erfolgreiche Teilnahme am Grundausbildungslehrgang)</a:t>
            </a:r>
          </a:p>
          <a:p>
            <a:r>
              <a:rPr lang="de-DE" altLang="de-DE" sz="2000"/>
              <a:t>  - abgeschlossene Sprechfunkerausbildung</a:t>
            </a:r>
          </a:p>
          <a:p>
            <a:r>
              <a:rPr lang="de-DE" altLang="de-DE" sz="2000"/>
              <a:t>  - abgeschlossene Ausbildung zum Truppmann - Teil 2</a:t>
            </a:r>
            <a:endParaRPr lang="de-DE" altLang="de-DE" sz="2000" b="1"/>
          </a:p>
        </p:txBody>
      </p:sp>
      <p:sp>
        <p:nvSpPr>
          <p:cNvPr id="25642" name="Text Box 42">
            <a:extLst>
              <a:ext uri="{FF2B5EF4-FFF2-40B4-BE49-F238E27FC236}">
                <a16:creationId xmlns:a16="http://schemas.microsoft.com/office/drawing/2014/main" id="{C2BD3071-2E26-4816-B44D-030BA1597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657600"/>
            <a:ext cx="78676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2000" b="1">
                <a:solidFill>
                  <a:schemeClr val="accent2"/>
                </a:solidFill>
              </a:rPr>
              <a:t> Ausbildungsziel:</a:t>
            </a:r>
          </a:p>
          <a:p>
            <a:r>
              <a:rPr lang="de-DE" altLang="de-DE" sz="2000"/>
              <a:t>Ziel der Truppmannausbildung Teil 1 (Grundausbildungslehrgang)     ist die Befähigung zur Übernahme von grundlegenden Tätig-keiten im Lösch- und Hilfeleistungseinsatz in Truppmannfunktion unter Anleitung. (Verantwortung des Truppführers)</a:t>
            </a:r>
            <a:endParaRPr lang="de-DE" altLang="de-DE" sz="2000" b="1"/>
          </a:p>
        </p:txBody>
      </p:sp>
      <p:sp>
        <p:nvSpPr>
          <p:cNvPr id="6149" name="Rectangle 45">
            <a:extLst>
              <a:ext uri="{FF2B5EF4-FFF2-40B4-BE49-F238E27FC236}">
                <a16:creationId xmlns:a16="http://schemas.microsoft.com/office/drawing/2014/main" id="{6670F2E2-73EB-4A4B-8610-2E842F2CB5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95963" y="6237288"/>
            <a:ext cx="13684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z="800">
                <a:solidFill>
                  <a:srgbClr val="FFFFDD"/>
                </a:solidFill>
                <a:latin typeface="Arial" panose="020B0604020202020204" pitchFamily="34" charset="0"/>
              </a:rPr>
              <a:t>Voraussetzungen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1" grpId="0"/>
      <p:bldP spid="256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A95AA78-4BF8-4BC1-A270-F99169624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•"/>
            </a:pPr>
            <a:endParaRPr lang="de-DE" altLang="de-DE" sz="2400"/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16F16C91-2EEF-42F6-AFFE-157E5A18D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1106488"/>
            <a:ext cx="674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b="1">
                <a:solidFill>
                  <a:schemeClr val="accent2"/>
                </a:solidFill>
              </a:rPr>
              <a:t>Lehrgangsablauf der Truppführerausbildung:</a:t>
            </a:r>
          </a:p>
        </p:txBody>
      </p:sp>
      <p:sp>
        <p:nvSpPr>
          <p:cNvPr id="7172" name="Text Box 5">
            <a:extLst>
              <a:ext uri="{FF2B5EF4-FFF2-40B4-BE49-F238E27FC236}">
                <a16:creationId xmlns:a16="http://schemas.microsoft.com/office/drawing/2014/main" id="{DE2D2BB0-C9D1-468C-9E2F-D425BBF1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1916113"/>
            <a:ext cx="3735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/>
              <a:t>Der Lehrgang ist unterteilt in:</a:t>
            </a:r>
          </a:p>
        </p:txBody>
      </p:sp>
      <p:graphicFrame>
        <p:nvGraphicFramePr>
          <p:cNvPr id="7173" name="Object 1024">
            <a:extLst>
              <a:ext uri="{FF2B5EF4-FFF2-40B4-BE49-F238E27FC236}">
                <a16:creationId xmlns:a16="http://schemas.microsoft.com/office/drawing/2014/main" id="{E17B4533-DCCC-4839-8A3A-CD1185FC00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0" y="1905000"/>
          <a:ext cx="1843088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lip" r:id="rId3" imgW="3368650" imgH="2442362" progId="MS_ClipArt_Gallery.5">
                  <p:embed/>
                </p:oleObj>
              </mc:Choice>
              <mc:Fallback>
                <p:oleObj name="Clip" r:id="rId3" imgW="3368650" imgH="2442362" progId="MS_ClipArt_Gallery.5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905000"/>
                        <a:ext cx="1843088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Text Box 11">
            <a:extLst>
              <a:ext uri="{FF2B5EF4-FFF2-40B4-BE49-F238E27FC236}">
                <a16:creationId xmlns:a16="http://schemas.microsoft.com/office/drawing/2014/main" id="{B922758E-16DF-4E6F-95FC-63F90C7AE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2601913"/>
            <a:ext cx="5392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2000" b="1"/>
              <a:t> Feuerwehrausbildung im Unterrichtsraum</a:t>
            </a:r>
          </a:p>
          <a:p>
            <a:r>
              <a:rPr lang="de-DE" altLang="de-DE" sz="2000" b="1"/>
              <a:t>  </a:t>
            </a:r>
            <a:r>
              <a:rPr lang="de-DE" altLang="de-DE" sz="2000" b="1">
                <a:solidFill>
                  <a:srgbClr val="FF0000"/>
                </a:solidFill>
              </a:rPr>
              <a:t>20 Unterrichtsstunden</a:t>
            </a:r>
            <a:endParaRPr lang="de-DE" altLang="de-DE" sz="2000" b="1"/>
          </a:p>
        </p:txBody>
      </p:sp>
      <p:sp>
        <p:nvSpPr>
          <p:cNvPr id="26636" name="Text Box 12">
            <a:extLst>
              <a:ext uri="{FF2B5EF4-FFF2-40B4-BE49-F238E27FC236}">
                <a16:creationId xmlns:a16="http://schemas.microsoft.com/office/drawing/2014/main" id="{E3D95F08-173A-4D66-8341-110E55C68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3592513"/>
            <a:ext cx="4575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2000" b="1"/>
              <a:t> Feuerwehrausbildung in der Praxis</a:t>
            </a:r>
          </a:p>
          <a:p>
            <a:r>
              <a:rPr lang="de-DE" altLang="de-DE" sz="2000" b="1"/>
              <a:t>  </a:t>
            </a:r>
            <a:r>
              <a:rPr lang="de-DE" altLang="de-DE" sz="2000" b="1">
                <a:solidFill>
                  <a:srgbClr val="FF0000"/>
                </a:solidFill>
              </a:rPr>
              <a:t>14 Unterrichtsstunden</a:t>
            </a:r>
            <a:endParaRPr lang="de-DE" altLang="de-DE" sz="2000" b="1"/>
          </a:p>
        </p:txBody>
      </p:sp>
      <p:sp>
        <p:nvSpPr>
          <p:cNvPr id="26637" name="Text Box 13">
            <a:extLst>
              <a:ext uri="{FF2B5EF4-FFF2-40B4-BE49-F238E27FC236}">
                <a16:creationId xmlns:a16="http://schemas.microsoft.com/office/drawing/2014/main" id="{179BDFD4-4138-4545-9720-03156F033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648200"/>
            <a:ext cx="2811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2000" b="1"/>
              <a:t> Lernerfolgskontrolle</a:t>
            </a:r>
          </a:p>
          <a:p>
            <a:r>
              <a:rPr lang="de-DE" altLang="de-DE" sz="2000" b="1"/>
              <a:t>  </a:t>
            </a:r>
            <a:r>
              <a:rPr lang="de-DE" altLang="de-DE" sz="2000" b="1">
                <a:solidFill>
                  <a:srgbClr val="FF0000"/>
                </a:solidFill>
              </a:rPr>
              <a:t>1 Unterrichtsstunde</a:t>
            </a:r>
            <a:endParaRPr lang="de-DE" altLang="de-DE" sz="2000" b="1"/>
          </a:p>
        </p:txBody>
      </p:sp>
      <p:sp>
        <p:nvSpPr>
          <p:cNvPr id="7177" name="Rectangle 15">
            <a:extLst>
              <a:ext uri="{FF2B5EF4-FFF2-40B4-BE49-F238E27FC236}">
                <a16:creationId xmlns:a16="http://schemas.microsoft.com/office/drawing/2014/main" id="{E16DD273-D9B7-4A84-9CFF-9EC89B54FE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24525" y="6237288"/>
            <a:ext cx="1296988" cy="1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z="700">
                <a:solidFill>
                  <a:srgbClr val="FFFFDD"/>
                </a:solidFill>
                <a:latin typeface="Arial" panose="020B0604020202020204" pitchFamily="34" charset="0"/>
              </a:rPr>
              <a:t>Lehrgangsablauf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/>
      <p:bldP spid="26636" grpId="0"/>
      <p:bldP spid="266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0150E13-9F6B-40DD-A33A-767EE8DB9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•"/>
            </a:pPr>
            <a:endParaRPr lang="de-DE" altLang="de-DE" sz="2400"/>
          </a:p>
        </p:txBody>
      </p:sp>
      <p:sp>
        <p:nvSpPr>
          <p:cNvPr id="8195" name="Text Box 8">
            <a:extLst>
              <a:ext uri="{FF2B5EF4-FFF2-40B4-BE49-F238E27FC236}">
                <a16:creationId xmlns:a16="http://schemas.microsoft.com/office/drawing/2014/main" id="{1CB7C98A-131A-4ACD-B8B1-001732B88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172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 b="1">
                <a:solidFill>
                  <a:schemeClr val="accent2"/>
                </a:solidFill>
              </a:rPr>
              <a:t>Lernziele</a:t>
            </a:r>
          </a:p>
        </p:txBody>
      </p:sp>
      <p:sp>
        <p:nvSpPr>
          <p:cNvPr id="8196" name="Text Box 9">
            <a:extLst>
              <a:ext uri="{FF2B5EF4-FFF2-40B4-BE49-F238E27FC236}">
                <a16:creationId xmlns:a16="http://schemas.microsoft.com/office/drawing/2014/main" id="{9FDF58F2-A4EB-4353-9362-1D346C311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181100"/>
            <a:ext cx="6245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b="1">
                <a:solidFill>
                  <a:srgbClr val="FF0000"/>
                </a:solidFill>
              </a:rPr>
              <a:t>Feuerwehrausbildung im Unterrichtsraum</a:t>
            </a:r>
          </a:p>
          <a:p>
            <a:r>
              <a:rPr lang="de-DE" altLang="de-DE" sz="2400" b="1">
                <a:solidFill>
                  <a:srgbClr val="FF0000"/>
                </a:solidFill>
              </a:rPr>
              <a:t>(20 Unterrichtsstunden):</a:t>
            </a:r>
          </a:p>
        </p:txBody>
      </p:sp>
      <p:graphicFrame>
        <p:nvGraphicFramePr>
          <p:cNvPr id="8197" name="Object 11">
            <a:extLst>
              <a:ext uri="{FF2B5EF4-FFF2-40B4-BE49-F238E27FC236}">
                <a16:creationId xmlns:a16="http://schemas.microsoft.com/office/drawing/2014/main" id="{84DA69C0-9619-408B-B4B7-30FD15F8A1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8125" y="1773238"/>
          <a:ext cx="1774825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lip" r:id="rId3" imgW="4006850" imgH="2857500" progId="MS_ClipArt_Gallery.5">
                  <p:embed/>
                </p:oleObj>
              </mc:Choice>
              <mc:Fallback>
                <p:oleObj name="Clip" r:id="rId3" imgW="4006850" imgH="2857500" progId="MS_ClipArt_Gallery.5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773238"/>
                        <a:ext cx="1774825" cy="126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4" name="Text Box 12">
            <a:extLst>
              <a:ext uri="{FF2B5EF4-FFF2-40B4-BE49-F238E27FC236}">
                <a16:creationId xmlns:a16="http://schemas.microsoft.com/office/drawing/2014/main" id="{7BD61CB3-2314-490C-B504-A75AE666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708275"/>
            <a:ext cx="7011987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Char char="•"/>
            </a:pPr>
            <a:r>
              <a:rPr lang="de-DE" altLang="de-DE" sz="2000" b="1"/>
              <a:t> Rechtsgrundlagen</a:t>
            </a:r>
            <a:r>
              <a:rPr lang="de-DE" altLang="de-DE" sz="2000"/>
              <a:t> (Aufgabenträger)</a:t>
            </a:r>
            <a:endParaRPr lang="de-DE" altLang="de-DE" sz="2000" b="1"/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altLang="de-DE" sz="2000" b="1"/>
              <a:t> Brennen und Löschen </a:t>
            </a:r>
            <a:r>
              <a:rPr lang="de-DE" altLang="de-DE" sz="2000"/>
              <a:t>(Löschmitteleigenschaften)</a:t>
            </a:r>
            <a:endParaRPr lang="de-DE" altLang="de-DE" sz="2000" b="1"/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altLang="de-DE" sz="2000" b="1"/>
              <a:t> Fahrzeugkunde </a:t>
            </a:r>
            <a:r>
              <a:rPr lang="de-DE" altLang="de-DE" sz="2000"/>
              <a:t>(Einteilung / Übersicht / Einsatzbereiche)</a:t>
            </a:r>
            <a:endParaRPr lang="de-DE" altLang="de-DE" sz="2000" b="1"/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altLang="de-DE" sz="2000" b="1"/>
              <a:t> ABC - Gefahrstoffe </a:t>
            </a:r>
            <a:r>
              <a:rPr lang="de-DE" altLang="de-DE" sz="2000"/>
              <a:t>(Gefahrstoffeigenschaften)</a:t>
            </a:r>
            <a:endParaRPr lang="de-DE" altLang="de-DE" sz="2000" b="1"/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altLang="de-DE" sz="2000" b="1"/>
              <a:t> Verhalten bei Gefahren </a:t>
            </a:r>
            <a:r>
              <a:rPr lang="de-DE" altLang="de-DE" sz="2000"/>
              <a:t>(Verantwortung des Truppführers)</a:t>
            </a:r>
            <a:endParaRPr lang="de-DE" altLang="de-DE" sz="2000" b="1"/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altLang="de-DE" sz="2000" b="1"/>
              <a:t> Löscheinsatz </a:t>
            </a:r>
            <a:r>
              <a:rPr lang="de-DE" altLang="de-DE" sz="2000"/>
              <a:t>(Aufgabenverteilung in der Staffel)</a:t>
            </a:r>
            <a:endParaRPr lang="de-DE" altLang="de-DE" sz="2000" b="1"/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altLang="de-DE" sz="2000" b="1"/>
              <a:t> Brandsicherheitswachdienst </a:t>
            </a:r>
            <a:r>
              <a:rPr lang="de-DE" altLang="de-DE" sz="2000"/>
              <a:t>(Aufgaben)</a:t>
            </a:r>
            <a:endParaRPr lang="de-DE" altLang="de-DE" sz="2000" b="1"/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altLang="de-DE" sz="2000" b="1"/>
              <a:t> Technische Hilfeleistung </a:t>
            </a:r>
            <a:r>
              <a:rPr lang="de-DE" altLang="de-DE" sz="2000"/>
              <a:t>(Aufgaben / Maßnahmen)</a:t>
            </a:r>
            <a:r>
              <a:rPr lang="de-DE" altLang="de-DE" sz="2000" b="1"/>
              <a:t> </a:t>
            </a:r>
          </a:p>
        </p:txBody>
      </p:sp>
      <p:sp>
        <p:nvSpPr>
          <p:cNvPr id="8199" name="Rectangle 13">
            <a:extLst>
              <a:ext uri="{FF2B5EF4-FFF2-40B4-BE49-F238E27FC236}">
                <a16:creationId xmlns:a16="http://schemas.microsoft.com/office/drawing/2014/main" id="{C3B728D5-A17D-438A-8EB5-405CDBB686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435600" y="6308725"/>
            <a:ext cx="13684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z="700">
                <a:solidFill>
                  <a:srgbClr val="FFFFDD"/>
                </a:solidFill>
                <a:latin typeface="Arial" panose="020B0604020202020204" pitchFamily="34" charset="0"/>
              </a:rPr>
              <a:t>Lernziele Unterrichtsraum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12AC17B-E2AA-42BF-9303-8AF6356C5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•"/>
            </a:pPr>
            <a:endParaRPr lang="de-DE" altLang="de-DE" sz="2400"/>
          </a:p>
        </p:txBody>
      </p:sp>
      <p:sp>
        <p:nvSpPr>
          <p:cNvPr id="9219" name="Text Box 9">
            <a:extLst>
              <a:ext uri="{FF2B5EF4-FFF2-40B4-BE49-F238E27FC236}">
                <a16:creationId xmlns:a16="http://schemas.microsoft.com/office/drawing/2014/main" id="{26787864-BCA8-4674-9E0B-55B84839B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31888"/>
            <a:ext cx="172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 b="1">
                <a:solidFill>
                  <a:schemeClr val="accent2"/>
                </a:solidFill>
              </a:rPr>
              <a:t>Lernziele</a:t>
            </a:r>
            <a:endParaRPr lang="de-DE" altLang="de-DE" sz="2800" b="1"/>
          </a:p>
        </p:txBody>
      </p:sp>
      <p:sp>
        <p:nvSpPr>
          <p:cNvPr id="9220" name="Text Box 10">
            <a:extLst>
              <a:ext uri="{FF2B5EF4-FFF2-40B4-BE49-F238E27FC236}">
                <a16:creationId xmlns:a16="http://schemas.microsoft.com/office/drawing/2014/main" id="{946ABA4C-20D8-4B5F-A883-B095D6AE7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1182688"/>
            <a:ext cx="5260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b="1">
                <a:solidFill>
                  <a:srgbClr val="FF0000"/>
                </a:solidFill>
              </a:rPr>
              <a:t>Feuerwehrausbildung in der Praxis</a:t>
            </a:r>
          </a:p>
          <a:p>
            <a:r>
              <a:rPr lang="de-DE" altLang="de-DE" sz="2400" b="1">
                <a:solidFill>
                  <a:srgbClr val="FF0000"/>
                </a:solidFill>
              </a:rPr>
              <a:t>(Stationsausbildung,</a:t>
            </a:r>
          </a:p>
          <a:p>
            <a:r>
              <a:rPr lang="de-DE" altLang="de-DE" sz="2400" b="1">
                <a:solidFill>
                  <a:srgbClr val="FF0000"/>
                </a:solidFill>
              </a:rPr>
              <a:t>14 Unterrichtsstunden):</a:t>
            </a:r>
          </a:p>
        </p:txBody>
      </p:sp>
      <p:graphicFrame>
        <p:nvGraphicFramePr>
          <p:cNvPr id="9221" name="Object 13">
            <a:extLst>
              <a:ext uri="{FF2B5EF4-FFF2-40B4-BE49-F238E27FC236}">
                <a16:creationId xmlns:a16="http://schemas.microsoft.com/office/drawing/2014/main" id="{E133E50B-42A7-47CF-AD2A-FECF1858B3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6688" y="2392363"/>
          <a:ext cx="2087562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kument" r:id="rId3" imgW="5463540" imgH="3973068" progId="Word.Document.8">
                  <p:embed/>
                </p:oleObj>
              </mc:Choice>
              <mc:Fallback>
                <p:oleObj name="Dokument" r:id="rId3" imgW="5463540" imgH="3973068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392363"/>
                        <a:ext cx="2087562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Text Box 14">
            <a:extLst>
              <a:ext uri="{FF2B5EF4-FFF2-40B4-BE49-F238E27FC236}">
                <a16:creationId xmlns:a16="http://schemas.microsoft.com/office/drawing/2014/main" id="{BA330EDC-CADE-4009-86F0-FFC524FE6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682875"/>
            <a:ext cx="80327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000" b="1"/>
              <a:t> Brennen und Löschen (Versuche)</a:t>
            </a:r>
          </a:p>
          <a:p>
            <a:pPr>
              <a:lnSpc>
                <a:spcPct val="110000"/>
              </a:lnSpc>
            </a:pPr>
            <a:r>
              <a:rPr lang="de-DE" altLang="de-DE" sz="2000"/>
              <a:t>  - Löschmitteleigenschaften / Löschwirkungen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000" b="1"/>
              <a:t> Fahrzeugkunde</a:t>
            </a:r>
          </a:p>
          <a:p>
            <a:pPr>
              <a:lnSpc>
                <a:spcPct val="110000"/>
              </a:lnSpc>
            </a:pPr>
            <a:r>
              <a:rPr lang="de-DE" altLang="de-DE" sz="2000"/>
              <a:t>  - Anwendungsbereich / Beladung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000" b="1"/>
              <a:t> Löscheinsatz</a:t>
            </a:r>
          </a:p>
          <a:p>
            <a:pPr>
              <a:lnSpc>
                <a:spcPct val="110000"/>
              </a:lnSpc>
            </a:pPr>
            <a:r>
              <a:rPr lang="de-DE" altLang="de-DE" sz="2000"/>
              <a:t>  - Taktisches Vorgehen bei unterschiedlichen Brandobjekten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000" b="1"/>
              <a:t> Technische Hilfeleistung</a:t>
            </a:r>
          </a:p>
          <a:p>
            <a:pPr>
              <a:lnSpc>
                <a:spcPct val="110000"/>
              </a:lnSpc>
            </a:pPr>
            <a:r>
              <a:rPr lang="de-DE" altLang="de-DE" sz="2000" b="1"/>
              <a:t>  </a:t>
            </a:r>
            <a:r>
              <a:rPr lang="de-DE" altLang="de-DE" sz="2000"/>
              <a:t>- Anwendung bei verschiedenen Arten der Technischen Hilfeleistung</a:t>
            </a:r>
            <a:endParaRPr lang="de-DE" altLang="de-DE" sz="2000" b="1"/>
          </a:p>
        </p:txBody>
      </p:sp>
      <p:sp>
        <p:nvSpPr>
          <p:cNvPr id="9223" name="Rectangle 15">
            <a:extLst>
              <a:ext uri="{FF2B5EF4-FFF2-40B4-BE49-F238E27FC236}">
                <a16:creationId xmlns:a16="http://schemas.microsoft.com/office/drawing/2014/main" id="{DFED2130-48EC-400B-8122-75B7481A9B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580063" y="6237288"/>
            <a:ext cx="1150937" cy="1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z="700">
                <a:solidFill>
                  <a:srgbClr val="FFFFDD"/>
                </a:solidFill>
                <a:latin typeface="Arial" panose="020B0604020202020204" pitchFamily="34" charset="0"/>
              </a:rPr>
              <a:t>Lernziele Praxis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DA90F4B-7DED-4470-BA41-FCB24BDF5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•"/>
            </a:pPr>
            <a:endParaRPr lang="de-DE" altLang="de-DE" sz="2400"/>
          </a:p>
        </p:txBody>
      </p:sp>
      <p:sp>
        <p:nvSpPr>
          <p:cNvPr id="10243" name="Text Box 9">
            <a:extLst>
              <a:ext uri="{FF2B5EF4-FFF2-40B4-BE49-F238E27FC236}">
                <a16:creationId xmlns:a16="http://schemas.microsoft.com/office/drawing/2014/main" id="{719470B1-26FE-4482-8DAC-D14D9F291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382713"/>
            <a:ext cx="273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Lernerfolgskontrolle:</a:t>
            </a: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ED6E88D1-387B-4C3E-A562-BA3BD50CA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989138"/>
            <a:ext cx="5962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Gemäß § 17 Absatz 1 der Feuerwehrverordnung (FwVO)</a:t>
            </a:r>
          </a:p>
          <a:p>
            <a:r>
              <a:rPr lang="de-DE" altLang="de-DE"/>
              <a:t>ist mit Abschluss jeder Ausbildung festzustellen, ob die</a:t>
            </a:r>
          </a:p>
          <a:p>
            <a:r>
              <a:rPr lang="de-DE" altLang="de-DE"/>
              <a:t>Teilnehmer das Ausbildungsziel erreicht haben.</a:t>
            </a:r>
          </a:p>
        </p:txBody>
      </p:sp>
      <p:sp>
        <p:nvSpPr>
          <p:cNvPr id="30734" name="Text Box 14">
            <a:extLst>
              <a:ext uri="{FF2B5EF4-FFF2-40B4-BE49-F238E27FC236}">
                <a16:creationId xmlns:a16="http://schemas.microsoft.com/office/drawing/2014/main" id="{A922C9F1-4A6E-425C-B8FD-00A20ABC4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2967038"/>
            <a:ext cx="58102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b="1"/>
              <a:t> Praktischer Teil: </a:t>
            </a:r>
          </a:p>
          <a:p>
            <a:r>
              <a:rPr lang="de-DE" altLang="de-DE"/>
              <a:t>  Die Überprüfung der praktischen Kenntnisse erfolgt im</a:t>
            </a:r>
          </a:p>
          <a:p>
            <a:r>
              <a:rPr lang="de-DE" altLang="de-DE"/>
              <a:t>  Rahmen der praktischen Unterweisung anhand der</a:t>
            </a:r>
          </a:p>
          <a:p>
            <a:r>
              <a:rPr lang="de-DE" altLang="de-DE"/>
              <a:t>  gezeigten Arbeitsergebnisse oder in Form einer prak-</a:t>
            </a:r>
          </a:p>
          <a:p>
            <a:r>
              <a:rPr lang="de-DE" altLang="de-DE"/>
              <a:t>  tischen Lernerfolgskontrolle.</a:t>
            </a:r>
          </a:p>
        </p:txBody>
      </p:sp>
      <p:sp>
        <p:nvSpPr>
          <p:cNvPr id="30735" name="Text Box 15">
            <a:extLst>
              <a:ext uri="{FF2B5EF4-FFF2-40B4-BE49-F238E27FC236}">
                <a16:creationId xmlns:a16="http://schemas.microsoft.com/office/drawing/2014/main" id="{053ED49C-FD37-4725-9A8E-9AACD077D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4681538"/>
            <a:ext cx="5708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b="1"/>
              <a:t> Schriftlicher Teil:</a:t>
            </a:r>
          </a:p>
          <a:p>
            <a:r>
              <a:rPr lang="de-DE" altLang="de-DE"/>
              <a:t> </a:t>
            </a:r>
            <a:r>
              <a:rPr lang="de-DE" altLang="de-DE" b="1"/>
              <a:t> </a:t>
            </a:r>
            <a:r>
              <a:rPr lang="de-DE" altLang="de-DE"/>
              <a:t>Die Überprüfung der theoretischen Kenntnisse erfolgt</a:t>
            </a:r>
          </a:p>
          <a:p>
            <a:r>
              <a:rPr lang="de-DE" altLang="de-DE"/>
              <a:t>  durch eine Lernerfolgskontrolle mit ca. 20 Fragen.</a:t>
            </a:r>
            <a:endParaRPr lang="de-DE" altLang="de-DE" b="1"/>
          </a:p>
        </p:txBody>
      </p:sp>
      <p:pic>
        <p:nvPicPr>
          <p:cNvPr id="10247" name="Picture 17" descr="truppfuehrer">
            <a:extLst>
              <a:ext uri="{FF2B5EF4-FFF2-40B4-BE49-F238E27FC236}">
                <a16:creationId xmlns:a16="http://schemas.microsoft.com/office/drawing/2014/main" id="{EE5787CC-7661-4A95-B873-3F15F132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781300"/>
            <a:ext cx="18716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9" descr="IMG_0001klein">
            <a:extLst>
              <a:ext uri="{FF2B5EF4-FFF2-40B4-BE49-F238E27FC236}">
                <a16:creationId xmlns:a16="http://schemas.microsoft.com/office/drawing/2014/main" id="{086111AE-6501-43DB-BDE5-E388FB49D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508500"/>
            <a:ext cx="1865313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21">
            <a:extLst>
              <a:ext uri="{FF2B5EF4-FFF2-40B4-BE49-F238E27FC236}">
                <a16:creationId xmlns:a16="http://schemas.microsoft.com/office/drawing/2014/main" id="{5F5889EC-F4CA-4C40-8D08-C12D79458BA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95963" y="6237288"/>
            <a:ext cx="1223962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z="800">
                <a:solidFill>
                  <a:srgbClr val="FFFFDD"/>
                </a:solidFill>
                <a:latin typeface="Arial" panose="020B0604020202020204" pitchFamily="34" charset="0"/>
              </a:rPr>
              <a:t>Lernerfolgskontrolle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  <p:bldP spid="30734" grpId="0"/>
      <p:bldP spid="307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D1D43A6-33A8-48EF-A26D-C378E3BED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•"/>
            </a:pPr>
            <a:endParaRPr lang="de-DE" altLang="de-DE" sz="2400"/>
          </a:p>
        </p:txBody>
      </p:sp>
      <p:sp>
        <p:nvSpPr>
          <p:cNvPr id="11267" name="Text Box 11">
            <a:extLst>
              <a:ext uri="{FF2B5EF4-FFF2-40B4-BE49-F238E27FC236}">
                <a16:creationId xmlns:a16="http://schemas.microsoft.com/office/drawing/2014/main" id="{E5AEF535-E7C4-4EB3-A324-B49A1BA00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71600"/>
            <a:ext cx="453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Erklärungen zum Lehrgangsverlauf:</a:t>
            </a:r>
            <a:endParaRPr lang="de-DE" altLang="de-DE" sz="2400" b="1">
              <a:solidFill>
                <a:schemeClr val="accent2"/>
              </a:solidFill>
            </a:endParaRPr>
          </a:p>
        </p:txBody>
      </p:sp>
      <p:sp>
        <p:nvSpPr>
          <p:cNvPr id="31764" name="Text Box 20">
            <a:extLst>
              <a:ext uri="{FF2B5EF4-FFF2-40B4-BE49-F238E27FC236}">
                <a16:creationId xmlns:a16="http://schemas.microsoft.com/office/drawing/2014/main" id="{2FB97FAF-1B95-445A-8546-65A2B465D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09800"/>
            <a:ext cx="3248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Lehrgangs- und Tagesablauf</a:t>
            </a:r>
          </a:p>
        </p:txBody>
      </p:sp>
      <p:sp>
        <p:nvSpPr>
          <p:cNvPr id="31765" name="Text Box 21">
            <a:extLst>
              <a:ext uri="{FF2B5EF4-FFF2-40B4-BE49-F238E27FC236}">
                <a16:creationId xmlns:a16="http://schemas.microsoft.com/office/drawing/2014/main" id="{E251A301-3B91-481E-9923-EB8487360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590800"/>
            <a:ext cx="2295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Stundenplanverlauf</a:t>
            </a:r>
          </a:p>
        </p:txBody>
      </p:sp>
      <p:sp>
        <p:nvSpPr>
          <p:cNvPr id="31766" name="Text Box 22">
            <a:extLst>
              <a:ext uri="{FF2B5EF4-FFF2-40B4-BE49-F238E27FC236}">
                <a16:creationId xmlns:a16="http://schemas.microsoft.com/office/drawing/2014/main" id="{E6FB647E-C665-4988-8F37-F813743E5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0"/>
            <a:ext cx="663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Unterrichtseinheiten mit Zeitangaben und Pausen</a:t>
            </a:r>
          </a:p>
          <a:p>
            <a:r>
              <a:rPr lang="de-DE" altLang="de-DE"/>
              <a:t>  (Feuerwehrausbildung im Unterrichtsraum sowie in der Praxis)</a:t>
            </a:r>
          </a:p>
        </p:txBody>
      </p:sp>
      <p:sp>
        <p:nvSpPr>
          <p:cNvPr id="31767" name="Text Box 23">
            <a:extLst>
              <a:ext uri="{FF2B5EF4-FFF2-40B4-BE49-F238E27FC236}">
                <a16:creationId xmlns:a16="http://schemas.microsoft.com/office/drawing/2014/main" id="{1DC1E925-7761-4713-B586-A8AA87470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3770313"/>
            <a:ext cx="5216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Verlauf der praktischen Ausbildung an Stationen</a:t>
            </a:r>
          </a:p>
        </p:txBody>
      </p:sp>
      <p:sp>
        <p:nvSpPr>
          <p:cNvPr id="31768" name="Text Box 24">
            <a:extLst>
              <a:ext uri="{FF2B5EF4-FFF2-40B4-BE49-F238E27FC236}">
                <a16:creationId xmlns:a16="http://schemas.microsoft.com/office/drawing/2014/main" id="{6C44685F-0FD6-4E93-B630-61A758385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227513"/>
            <a:ext cx="5267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Verfahrensweise mit Verpflegung und Getränken</a:t>
            </a:r>
          </a:p>
        </p:txBody>
      </p:sp>
      <p:sp>
        <p:nvSpPr>
          <p:cNvPr id="31769" name="Text Box 25">
            <a:extLst>
              <a:ext uri="{FF2B5EF4-FFF2-40B4-BE49-F238E27FC236}">
                <a16:creationId xmlns:a16="http://schemas.microsoft.com/office/drawing/2014/main" id="{8E44E068-53F1-4C3A-ABA5-AF5740698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684713"/>
            <a:ext cx="752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Verfahrensweise mit der Ausgabe von Lernunterlagen (Teilnehmerheft)</a:t>
            </a:r>
          </a:p>
        </p:txBody>
      </p:sp>
      <p:sp>
        <p:nvSpPr>
          <p:cNvPr id="31770" name="Text Box 26">
            <a:extLst>
              <a:ext uri="{FF2B5EF4-FFF2-40B4-BE49-F238E27FC236}">
                <a16:creationId xmlns:a16="http://schemas.microsoft.com/office/drawing/2014/main" id="{6EBC1B04-A225-441C-929D-711154240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141913"/>
            <a:ext cx="3438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Ablauf der Lernerfolgskontrolle</a:t>
            </a:r>
          </a:p>
        </p:txBody>
      </p:sp>
      <p:pic>
        <p:nvPicPr>
          <p:cNvPr id="11275" name="Picture 27" descr="IMG_0004">
            <a:extLst>
              <a:ext uri="{FF2B5EF4-FFF2-40B4-BE49-F238E27FC236}">
                <a16:creationId xmlns:a16="http://schemas.microsoft.com/office/drawing/2014/main" id="{473C3F01-6741-487D-B1F7-BEA34EE7C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84313"/>
            <a:ext cx="2335213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Rectangle 28">
            <a:extLst>
              <a:ext uri="{FF2B5EF4-FFF2-40B4-BE49-F238E27FC236}">
                <a16:creationId xmlns:a16="http://schemas.microsoft.com/office/drawing/2014/main" id="{20A71E3C-8D16-46FD-9908-1D3AF132B0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51500" y="6308725"/>
            <a:ext cx="1296988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z="700">
                <a:solidFill>
                  <a:srgbClr val="FFFFDD"/>
                </a:solidFill>
                <a:latin typeface="Arial" panose="020B0604020202020204" pitchFamily="34" charset="0"/>
              </a:rPr>
              <a:t>Lehrgangsverlauf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4" grpId="0"/>
      <p:bldP spid="31765" grpId="0"/>
      <p:bldP spid="31766" grpId="0"/>
      <p:bldP spid="31767" grpId="0"/>
      <p:bldP spid="31768" grpId="0"/>
      <p:bldP spid="31769" grpId="0"/>
      <p:bldP spid="317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69DAAD9-22BE-466B-BAA9-F3F23DDAC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0"/>
            <a:ext cx="9144000" cy="59436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•"/>
            </a:pPr>
            <a:endParaRPr lang="de-DE" altLang="de-DE" sz="2400"/>
          </a:p>
        </p:txBody>
      </p:sp>
      <p:sp>
        <p:nvSpPr>
          <p:cNvPr id="12291" name="Rectangle 13">
            <a:extLst>
              <a:ext uri="{FF2B5EF4-FFF2-40B4-BE49-F238E27FC236}">
                <a16:creationId xmlns:a16="http://schemas.microsoft.com/office/drawing/2014/main" id="{2EA364E7-FCCB-4224-A5FC-0AD9FBC64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371600"/>
            <a:ext cx="5092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Erklärungen zum allgemeinen Verhalten:</a:t>
            </a:r>
          </a:p>
        </p:txBody>
      </p:sp>
      <p:sp>
        <p:nvSpPr>
          <p:cNvPr id="32790" name="Text Box 22">
            <a:extLst>
              <a:ext uri="{FF2B5EF4-FFF2-40B4-BE49-F238E27FC236}">
                <a16:creationId xmlns:a16="http://schemas.microsoft.com/office/drawing/2014/main" id="{08134B59-720B-4497-A267-40CE409C6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2114550"/>
            <a:ext cx="4848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Maximale Fehlzeiten gemäß der Festlegung </a:t>
            </a:r>
          </a:p>
          <a:p>
            <a:r>
              <a:rPr lang="de-DE" altLang="de-DE"/>
              <a:t>  besprechen</a:t>
            </a:r>
          </a:p>
        </p:txBody>
      </p:sp>
      <p:sp>
        <p:nvSpPr>
          <p:cNvPr id="32791" name="Text Box 23">
            <a:extLst>
              <a:ext uri="{FF2B5EF4-FFF2-40B4-BE49-F238E27FC236}">
                <a16:creationId xmlns:a16="http://schemas.microsoft.com/office/drawing/2014/main" id="{202D52E6-5927-4829-81AE-ECDFB11C2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2743200"/>
            <a:ext cx="4416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Abschalten von Handys und Rufmeldern</a:t>
            </a:r>
          </a:p>
        </p:txBody>
      </p:sp>
      <p:sp>
        <p:nvSpPr>
          <p:cNvPr id="32792" name="Text Box 24">
            <a:extLst>
              <a:ext uri="{FF2B5EF4-FFF2-40B4-BE49-F238E27FC236}">
                <a16:creationId xmlns:a16="http://schemas.microsoft.com/office/drawing/2014/main" id="{BBADE8C2-0D7C-428D-A8F9-BC77C32D1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" y="3160713"/>
            <a:ext cx="728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pflegliche Benutzung des Ausbildungsortes (Hausordnung beachten)</a:t>
            </a:r>
          </a:p>
          <a:p>
            <a:r>
              <a:rPr lang="de-DE" altLang="de-DE"/>
              <a:t>  inklusive sanitärer Anlagen</a:t>
            </a:r>
          </a:p>
        </p:txBody>
      </p:sp>
      <p:sp>
        <p:nvSpPr>
          <p:cNvPr id="32793" name="Text Box 25">
            <a:extLst>
              <a:ext uri="{FF2B5EF4-FFF2-40B4-BE49-F238E27FC236}">
                <a16:creationId xmlns:a16="http://schemas.microsoft.com/office/drawing/2014/main" id="{D5645D2A-235B-456F-8A8A-0A8C7890F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3846513"/>
            <a:ext cx="4289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Rauchverbot während des Unterrichtes</a:t>
            </a:r>
          </a:p>
        </p:txBody>
      </p:sp>
      <p:sp>
        <p:nvSpPr>
          <p:cNvPr id="32794" name="Text Box 26">
            <a:extLst>
              <a:ext uri="{FF2B5EF4-FFF2-40B4-BE49-F238E27FC236}">
                <a16:creationId xmlns:a16="http://schemas.microsoft.com/office/drawing/2014/main" id="{BD87EC53-7786-4538-9B43-E6678CD14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4267200"/>
            <a:ext cx="7693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korrekte und einheitliche Dienstkleidung / Schutzausrüstung gemäß UVV</a:t>
            </a:r>
          </a:p>
        </p:txBody>
      </p:sp>
      <p:sp>
        <p:nvSpPr>
          <p:cNvPr id="32795" name="Text Box 27">
            <a:extLst>
              <a:ext uri="{FF2B5EF4-FFF2-40B4-BE49-F238E27FC236}">
                <a16:creationId xmlns:a16="http://schemas.microsoft.com/office/drawing/2014/main" id="{050C4BCF-5278-477E-A42F-E60ED5A91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4684713"/>
            <a:ext cx="4860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sofortige Meldung von Unfällen und Mängeln</a:t>
            </a:r>
          </a:p>
        </p:txBody>
      </p:sp>
      <p:sp>
        <p:nvSpPr>
          <p:cNvPr id="32796" name="Text Box 28">
            <a:extLst>
              <a:ext uri="{FF2B5EF4-FFF2-40B4-BE49-F238E27FC236}">
                <a16:creationId xmlns:a16="http://schemas.microsoft.com/office/drawing/2014/main" id="{4603143E-B818-4C4B-A986-725E010AD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5141913"/>
            <a:ext cx="6245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Fahrzeug-/ Gerätepflege nach Beendigung der Ausbildung</a:t>
            </a:r>
          </a:p>
        </p:txBody>
      </p:sp>
      <p:pic>
        <p:nvPicPr>
          <p:cNvPr id="12299" name="Picture 29" descr="IMG_0006">
            <a:extLst>
              <a:ext uri="{FF2B5EF4-FFF2-40B4-BE49-F238E27FC236}">
                <a16:creationId xmlns:a16="http://schemas.microsoft.com/office/drawing/2014/main" id="{1FBE0299-610C-47E6-8568-3B2996F49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68413"/>
            <a:ext cx="23050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30">
            <a:extLst>
              <a:ext uri="{FF2B5EF4-FFF2-40B4-BE49-F238E27FC236}">
                <a16:creationId xmlns:a16="http://schemas.microsoft.com/office/drawing/2014/main" id="{F08827CA-974F-4640-9DD3-0D8223159F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11863" y="6237288"/>
            <a:ext cx="136842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z="800">
                <a:solidFill>
                  <a:srgbClr val="FFFFDD"/>
                </a:solidFill>
                <a:latin typeface="Arial" panose="020B0604020202020204" pitchFamily="34" charset="0"/>
              </a:rPr>
              <a:t>Allgemeines Verhalten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0" grpId="0"/>
      <p:bldP spid="32791" grpId="0"/>
      <p:bldP spid="32792" grpId="0"/>
      <p:bldP spid="32793" grpId="0"/>
      <p:bldP spid="32794" grpId="0"/>
      <p:bldP spid="32795" grpId="0"/>
      <p:bldP spid="32796" grpId="0"/>
    </p:bldLst>
  </p:timing>
</p:sld>
</file>

<file path=ppt/theme/theme1.xml><?xml version="1.0" encoding="utf-8"?>
<a:theme xmlns:a="http://schemas.openxmlformats.org/drawingml/2006/main" name="_KAB-Folien-Layout-längsformat">
  <a:themeElements>
    <a:clrScheme name="_KAB-Folien-Layout-längs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_KAB-Folien-Layout-längsforma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_KAB-Folien-Layout-längs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KAB-Folien-Layout-längs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D:\Programme\Microsoft Office\Vorlagen\Präsentationen\_KAB-Folien-Layout-längsformat.pot</Template>
  <TotalTime>0</TotalTime>
  <Words>507</Words>
  <Application>Microsoft Office PowerPoint</Application>
  <PresentationFormat>Bildschirmpräsentation (4:3)</PresentationFormat>
  <Paragraphs>92</Paragraphs>
  <Slides>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_KAB-Folien-Layout-längsformat</vt:lpstr>
      <vt:lpstr>Microsoft Clip Gallery</vt:lpstr>
      <vt:lpstr>Microsoft Word-Dokument</vt:lpstr>
      <vt:lpstr>Deckblatt</vt:lpstr>
      <vt:lpstr>Gliederung Truppausbildung</vt:lpstr>
      <vt:lpstr>Voraussetzungen</vt:lpstr>
      <vt:lpstr>Lehrgangsablauf</vt:lpstr>
      <vt:lpstr>Lernziele Unterrichtsraum</vt:lpstr>
      <vt:lpstr>Lernziele Praxis</vt:lpstr>
      <vt:lpstr>Lernerfolgskontrolle</vt:lpstr>
      <vt:lpstr>Lehrgangsverlauf</vt:lpstr>
      <vt:lpstr>Allgemeines Verhalten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Dipl. Ing. Bernd Haupt</dc:creator>
  <cp:lastModifiedBy>Flemming Götz</cp:lastModifiedBy>
  <cp:revision>178</cp:revision>
  <cp:lastPrinted>2004-09-07T14:46:20Z</cp:lastPrinted>
  <dcterms:created xsi:type="dcterms:W3CDTF">2000-11-07T19:38:03Z</dcterms:created>
  <dcterms:modified xsi:type="dcterms:W3CDTF">2024-07-18T11:49:16Z</dcterms:modified>
</cp:coreProperties>
</file>