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7808469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57944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220455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08200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773217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9552269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040431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943500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33649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4962323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8152412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3"/>
          <p:cNvSpPr txBox="1">
            <a:spLocks noChangeArrowheads="1"/>
          </p:cNvSpPr>
          <p:nvPr/>
        </p:nvSpPr>
        <p:spPr bwMode="auto">
          <a:xfrm>
            <a:off x="1371600" y="304800"/>
            <a:ext cx="1858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000" b="1" smtClean="0">
                <a:solidFill>
                  <a:srgbClr val="000000"/>
                </a:solidFill>
                <a:latin typeface="Arial" pitchFamily="34" charset="0"/>
              </a:rPr>
              <a:t>Feuerwehr-Kreisausbildung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000" b="1" smtClean="0">
                <a:solidFill>
                  <a:srgbClr val="000000"/>
                </a:solidFill>
                <a:latin typeface="Arial" pitchFamily="34" charset="0"/>
              </a:rPr>
              <a:t>Rheinland-Pfalz</a:t>
            </a:r>
            <a:endParaRPr lang="de-DE" altLang="de-DE" sz="1600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096000" y="228600"/>
            <a:ext cx="1919288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800" b="1" dirty="0" smtClean="0">
                <a:solidFill>
                  <a:srgbClr val="000000"/>
                </a:solidFill>
                <a:latin typeface="Arial" pitchFamily="34" charset="0"/>
              </a:rPr>
              <a:t>Lehrgang: Truppführer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800" b="1" dirty="0" smtClean="0">
                <a:solidFill>
                  <a:srgbClr val="000000"/>
                </a:solidFill>
                <a:latin typeface="Arial" pitchFamily="34" charset="0"/>
              </a:rPr>
              <a:t>Thema:      Rechtsgrundlagen Teil 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800" b="1" dirty="0" smtClean="0">
                <a:solidFill>
                  <a:srgbClr val="000000"/>
                </a:solidFill>
                <a:latin typeface="Arial" pitchFamily="34" charset="0"/>
              </a:rPr>
              <a:t>Stand</a:t>
            </a:r>
            <a:r>
              <a:rPr lang="de-DE" altLang="de-DE" sz="800" b="1" smtClean="0">
                <a:solidFill>
                  <a:srgbClr val="000000"/>
                </a:solidFill>
                <a:latin typeface="Arial" pitchFamily="34" charset="0"/>
              </a:rPr>
              <a:t>:        </a:t>
            </a:r>
            <a:r>
              <a:rPr lang="de-DE" altLang="de-DE" sz="800" b="1" smtClean="0">
                <a:solidFill>
                  <a:srgbClr val="000000"/>
                </a:solidFill>
                <a:latin typeface="Arial" pitchFamily="34" charset="0"/>
              </a:rPr>
              <a:t>01/2023</a:t>
            </a:r>
            <a:endParaRPr lang="de-DE" altLang="de-DE" sz="8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z="1000" b="1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533400" y="990600"/>
            <a:ext cx="8001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533400" y="6096000"/>
            <a:ext cx="8001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</a:endParaRPr>
          </a:p>
        </p:txBody>
      </p:sp>
      <p:pic>
        <p:nvPicPr>
          <p:cNvPr id="1030" name="Picture 7" descr="Rplfarb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55086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609600" y="6172200"/>
            <a:ext cx="316304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800" dirty="0" smtClean="0">
                <a:solidFill>
                  <a:srgbClr val="000000"/>
                </a:solidFill>
                <a:latin typeface="Arial" pitchFamily="34" charset="0"/>
              </a:rPr>
              <a:t>© 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309345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3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0"/>
          <p:cNvSpPr>
            <a:spLocks noChangeArrowheads="1"/>
          </p:cNvSpPr>
          <p:nvPr/>
        </p:nvSpPr>
        <p:spPr bwMode="auto">
          <a:xfrm>
            <a:off x="1042988" y="1946275"/>
            <a:ext cx="69215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3315" name="Rectangle 21"/>
          <p:cNvSpPr>
            <a:spLocks noChangeArrowheads="1"/>
          </p:cNvSpPr>
          <p:nvPr/>
        </p:nvSpPr>
        <p:spPr bwMode="auto">
          <a:xfrm>
            <a:off x="1050925" y="2049463"/>
            <a:ext cx="191293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3316" name="Rectangle 23"/>
          <p:cNvSpPr>
            <a:spLocks noChangeArrowheads="1"/>
          </p:cNvSpPr>
          <p:nvPr/>
        </p:nvSpPr>
        <p:spPr bwMode="auto">
          <a:xfrm>
            <a:off x="2879725" y="2049463"/>
            <a:ext cx="503555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3318" name="Rectangle 2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04025" y="6308725"/>
            <a:ext cx="585788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700" smtClean="0">
                <a:solidFill>
                  <a:schemeClr val="bg1"/>
                </a:solidFill>
                <a:latin typeface="Arial" pitchFamily="34" charset="0"/>
              </a:rPr>
              <a:t>Deckblatt</a:t>
            </a:r>
          </a:p>
        </p:txBody>
      </p:sp>
      <p:sp>
        <p:nvSpPr>
          <p:cNvPr id="13319" name="Rechteck 2"/>
          <p:cNvSpPr>
            <a:spLocks noChangeArrowheads="1"/>
          </p:cNvSpPr>
          <p:nvPr/>
        </p:nvSpPr>
        <p:spPr bwMode="auto">
          <a:xfrm>
            <a:off x="971550" y="2078038"/>
            <a:ext cx="756126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800" b="1" dirty="0">
                <a:solidFill>
                  <a:srgbClr val="000000"/>
                </a:solidFill>
                <a:latin typeface="Helvetica-Bold"/>
              </a:rPr>
              <a:t>Lehrgang: Truppführer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800" b="1" dirty="0">
              <a:solidFill>
                <a:srgbClr val="000000"/>
              </a:solidFill>
              <a:latin typeface="Helvetica-Bold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b="1" dirty="0">
                <a:solidFill>
                  <a:srgbClr val="3333CD"/>
                </a:solidFill>
                <a:latin typeface="Helvetica-Bold"/>
              </a:rPr>
              <a:t>2. Rechtsgrundlagen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b="1" dirty="0">
              <a:solidFill>
                <a:srgbClr val="3333CD"/>
              </a:solidFill>
              <a:latin typeface="Helvetica-Bold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b="1" dirty="0" smtClean="0">
                <a:solidFill>
                  <a:srgbClr val="3333CD"/>
                </a:solidFill>
                <a:latin typeface="Helvetica-Bold"/>
              </a:rPr>
              <a:t>2.2 </a:t>
            </a:r>
            <a:r>
              <a:rPr lang="de-DE" sz="2000" b="1" dirty="0">
                <a:solidFill>
                  <a:srgbClr val="3333CD"/>
                </a:solidFill>
                <a:latin typeface="Helvetica-Bold"/>
              </a:rPr>
              <a:t>Gliederung und Ausstattung der Feuerwehren</a:t>
            </a:r>
            <a:endParaRPr lang="de-DE" altLang="de-D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78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6" t="28063" r="27252" b="16673"/>
          <a:stretch/>
        </p:blipFill>
        <p:spPr bwMode="auto">
          <a:xfrm>
            <a:off x="107504" y="1124744"/>
            <a:ext cx="8063167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72833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llipse 6"/>
          <p:cNvSpPr>
            <a:spLocks noChangeArrowheads="1"/>
          </p:cNvSpPr>
          <p:nvPr/>
        </p:nvSpPr>
        <p:spPr bwMode="auto">
          <a:xfrm>
            <a:off x="3059831" y="2852738"/>
            <a:ext cx="3100770" cy="1303337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solidFill>
                  <a:srgbClr val="000000"/>
                </a:solidFill>
                <a:latin typeface="Helvetica-Bold"/>
              </a:rPr>
              <a:t>Aufstellung der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solidFill>
                  <a:srgbClr val="000000"/>
                </a:solidFill>
                <a:latin typeface="Helvetica-Bold"/>
              </a:rPr>
              <a:t>Gemeindefeuerwehr</a:t>
            </a:r>
            <a:endParaRPr lang="de-DE" altLang="de-DE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llipse 12"/>
          <p:cNvSpPr>
            <a:spLocks noChangeArrowheads="1"/>
          </p:cNvSpPr>
          <p:nvPr/>
        </p:nvSpPr>
        <p:spPr bwMode="auto">
          <a:xfrm>
            <a:off x="6343874" y="1714500"/>
            <a:ext cx="2548606" cy="1282700"/>
          </a:xfrm>
          <a:prstGeom prst="ellipse">
            <a:avLst/>
          </a:prstGeom>
          <a:solidFill>
            <a:srgbClr val="BBF52B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0000"/>
                </a:solidFill>
                <a:latin typeface="Helvetica-Bold"/>
              </a:rPr>
              <a:t>Unterteilung des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 smtClean="0">
                <a:solidFill>
                  <a:srgbClr val="000000"/>
                </a:solidFill>
                <a:latin typeface="Helvetica-Bold"/>
              </a:rPr>
              <a:t>Zuständigkeitsbereiches in Ausrückebereiche</a:t>
            </a:r>
            <a:endParaRPr lang="de-DE" altLang="de-DE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llipse 13"/>
          <p:cNvSpPr>
            <a:spLocks noChangeArrowheads="1"/>
          </p:cNvSpPr>
          <p:nvPr/>
        </p:nvSpPr>
        <p:spPr bwMode="auto">
          <a:xfrm>
            <a:off x="323850" y="3941763"/>
            <a:ext cx="2571750" cy="1216025"/>
          </a:xfrm>
          <a:prstGeom prst="ellipse">
            <a:avLst/>
          </a:prstGeom>
          <a:solidFill>
            <a:srgbClr val="BBF52B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solidFill>
                  <a:srgbClr val="000000"/>
                </a:solidFill>
                <a:latin typeface="Helvetica-Bold"/>
              </a:rPr>
              <a:t>Erforderliche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solidFill>
                  <a:srgbClr val="000000"/>
                </a:solidFill>
                <a:latin typeface="Helvetica-Bold"/>
              </a:rPr>
              <a:t>Personalstärke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solidFill>
                  <a:srgbClr val="000000"/>
                </a:solidFill>
                <a:latin typeface="Helvetica-Bold"/>
              </a:rPr>
              <a:t>einer Feuerwehr</a:t>
            </a:r>
            <a:endParaRPr lang="de-DE" altLang="de-DE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Ellipse 15"/>
          <p:cNvSpPr>
            <a:spLocks noChangeArrowheads="1"/>
          </p:cNvSpPr>
          <p:nvPr/>
        </p:nvSpPr>
        <p:spPr bwMode="auto">
          <a:xfrm>
            <a:off x="6036624" y="4154159"/>
            <a:ext cx="3064544" cy="1335633"/>
          </a:xfrm>
          <a:prstGeom prst="ellipse">
            <a:avLst/>
          </a:prstGeom>
          <a:solidFill>
            <a:srgbClr val="BBF52B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 smtClean="0">
                <a:solidFill>
                  <a:srgbClr val="000000"/>
                </a:solidFill>
                <a:latin typeface="Helvetica-Bold"/>
              </a:rPr>
              <a:t>Sicherstellen der jederzeitigen</a:t>
            </a:r>
            <a:endParaRPr lang="de-DE" sz="1600" b="1" dirty="0">
              <a:solidFill>
                <a:srgbClr val="000000"/>
              </a:solidFill>
              <a:latin typeface="Helvetica-Bold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solidFill>
                  <a:srgbClr val="000000"/>
                </a:solidFill>
                <a:latin typeface="Helvetica-Bold"/>
              </a:rPr>
              <a:t>Einsatzbereitschaft</a:t>
            </a:r>
            <a:endParaRPr lang="de-DE" altLang="de-DE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Ellipse 16"/>
          <p:cNvSpPr>
            <a:spLocks noChangeArrowheads="1"/>
          </p:cNvSpPr>
          <p:nvPr/>
        </p:nvSpPr>
        <p:spPr bwMode="auto">
          <a:xfrm>
            <a:off x="179512" y="1663700"/>
            <a:ext cx="2880319" cy="1333500"/>
          </a:xfrm>
          <a:prstGeom prst="ellipse">
            <a:avLst/>
          </a:prstGeom>
          <a:solidFill>
            <a:srgbClr val="BBF52B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solidFill>
                  <a:srgbClr val="000000"/>
                </a:solidFill>
                <a:latin typeface="Helvetica-Bold"/>
              </a:rPr>
              <a:t>Gerätebezogene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solidFill>
                  <a:srgbClr val="000000"/>
                </a:solidFill>
                <a:latin typeface="Helvetica-Bold"/>
              </a:rPr>
              <a:t>Mannschaftsstärke</a:t>
            </a:r>
            <a:endParaRPr lang="de-DE" altLang="de-DE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Ellipse 17"/>
          <p:cNvSpPr>
            <a:spLocks noChangeArrowheads="1"/>
          </p:cNvSpPr>
          <p:nvPr/>
        </p:nvSpPr>
        <p:spPr bwMode="auto">
          <a:xfrm>
            <a:off x="3170085" y="1082675"/>
            <a:ext cx="2861777" cy="1128713"/>
          </a:xfrm>
          <a:prstGeom prst="ellipse">
            <a:avLst/>
          </a:prstGeom>
          <a:solidFill>
            <a:srgbClr val="BBF52B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solidFill>
                  <a:srgbClr val="000000"/>
                </a:solidFill>
                <a:latin typeface="Helvetica-Bold"/>
              </a:rPr>
              <a:t>Einsatzgrundzeit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solidFill>
                  <a:srgbClr val="000000"/>
                </a:solidFill>
                <a:latin typeface="Helvetica-Bold"/>
              </a:rPr>
              <a:t>innerhalb von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solidFill>
                  <a:srgbClr val="000000"/>
                </a:solidFill>
                <a:latin typeface="Helvetica-Bold"/>
              </a:rPr>
              <a:t>acht Minuten</a:t>
            </a:r>
            <a:endParaRPr lang="de-DE" altLang="de-DE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3" name="Pfeil nach rechts 18"/>
          <p:cNvSpPr>
            <a:spLocks noChangeArrowheads="1"/>
          </p:cNvSpPr>
          <p:nvPr/>
        </p:nvSpPr>
        <p:spPr bwMode="auto">
          <a:xfrm rot="-1926898">
            <a:off x="5908982" y="2715369"/>
            <a:ext cx="503238" cy="346075"/>
          </a:xfrm>
          <a:prstGeom prst="rightArrow">
            <a:avLst>
              <a:gd name="adj1" fmla="val 50000"/>
              <a:gd name="adj2" fmla="val 4989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6394" name="Pfeil nach rechts 19"/>
          <p:cNvSpPr>
            <a:spLocks noChangeArrowheads="1"/>
          </p:cNvSpPr>
          <p:nvPr/>
        </p:nvSpPr>
        <p:spPr bwMode="auto">
          <a:xfrm rot="1766204">
            <a:off x="5925406" y="3997652"/>
            <a:ext cx="504825" cy="346075"/>
          </a:xfrm>
          <a:prstGeom prst="rightArrow">
            <a:avLst>
              <a:gd name="adj1" fmla="val 50000"/>
              <a:gd name="adj2" fmla="val 5005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6396" name="Pfeil nach rechts 21"/>
          <p:cNvSpPr>
            <a:spLocks noChangeArrowheads="1"/>
          </p:cNvSpPr>
          <p:nvPr/>
        </p:nvSpPr>
        <p:spPr bwMode="auto">
          <a:xfrm rot="8515234">
            <a:off x="2807331" y="3983038"/>
            <a:ext cx="504825" cy="346075"/>
          </a:xfrm>
          <a:prstGeom prst="rightArrow">
            <a:avLst>
              <a:gd name="adj1" fmla="val 50000"/>
              <a:gd name="adj2" fmla="val 5005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6397" name="Pfeil nach rechts 22"/>
          <p:cNvSpPr>
            <a:spLocks noChangeArrowheads="1"/>
          </p:cNvSpPr>
          <p:nvPr/>
        </p:nvSpPr>
        <p:spPr bwMode="auto">
          <a:xfrm rot="-8500303">
            <a:off x="2807418" y="2679700"/>
            <a:ext cx="504825" cy="346075"/>
          </a:xfrm>
          <a:prstGeom prst="rightArrow">
            <a:avLst>
              <a:gd name="adj1" fmla="val 50000"/>
              <a:gd name="adj2" fmla="val 5005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6398" name="Pfeil nach rechts 23"/>
          <p:cNvSpPr>
            <a:spLocks noChangeArrowheads="1"/>
          </p:cNvSpPr>
          <p:nvPr/>
        </p:nvSpPr>
        <p:spPr bwMode="auto">
          <a:xfrm rot="-5400000">
            <a:off x="4249738" y="2344738"/>
            <a:ext cx="504825" cy="346075"/>
          </a:xfrm>
          <a:prstGeom prst="rightArrow">
            <a:avLst>
              <a:gd name="adj1" fmla="val 50000"/>
              <a:gd name="adj2" fmla="val 5005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0250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23528" y="1124744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srgbClr val="3333CD"/>
                </a:solidFill>
                <a:latin typeface="Helvetica-Bold"/>
              </a:rPr>
              <a:t>	Einsatzgrundzeit der Gemeindefeuerwehr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b="1" dirty="0">
              <a:solidFill>
                <a:srgbClr val="3333CD"/>
              </a:solidFill>
              <a:latin typeface="Helvetica-Bold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solidFill>
                  <a:srgbClr val="000000"/>
                </a:solidFill>
                <a:latin typeface="Helvetica-Bold"/>
              </a:rPr>
              <a:t>	Die Einsatzgrundzeit setzt sich im wesentlichen aus folgenden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solidFill>
                  <a:srgbClr val="000000"/>
                </a:solidFill>
                <a:latin typeface="Helvetica-Bold"/>
              </a:rPr>
              <a:t>			Phasen zusammen: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b="1" dirty="0">
              <a:solidFill>
                <a:srgbClr val="000000"/>
              </a:solidFill>
              <a:latin typeface="Helvetica-Bold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00000"/>
                </a:solidFill>
                <a:latin typeface="Helvetica"/>
              </a:rPr>
              <a:t>	• Alarmierung der Feuerwehrangehörigen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srgbClr val="000000"/>
              </a:solidFill>
              <a:latin typeface="Helvetica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00000"/>
                </a:solidFill>
                <a:latin typeface="Helvetica"/>
              </a:rPr>
              <a:t>	• Anfahrt der Feuerwehrangehörigen zum Feuerwehrhaus nach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00000"/>
                </a:solidFill>
                <a:latin typeface="Helvetica"/>
              </a:rPr>
              <a:t> 	 der Erstalarmierung über Funkmeldeempfänger oder Sirene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srgbClr val="000000"/>
              </a:solidFill>
              <a:latin typeface="Helvetica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00000"/>
                </a:solidFill>
                <a:latin typeface="Helvetica"/>
              </a:rPr>
              <a:t>	• Anlegen der Schutzkleidung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srgbClr val="000000"/>
              </a:solidFill>
              <a:latin typeface="Helvetica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00000"/>
                </a:solidFill>
                <a:latin typeface="Helvetica"/>
              </a:rPr>
              <a:t>	• Anfahrt zur Einsatzstelle mit so vielen Kräften, dass wirksame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00000"/>
                </a:solidFill>
                <a:latin typeface="Helvetica"/>
              </a:rPr>
              <a:t>  	  Hilfe eingeleitet werden kann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srgbClr val="000000"/>
              </a:solidFill>
              <a:latin typeface="Helvetica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00000"/>
                </a:solidFill>
                <a:latin typeface="Helvetica"/>
              </a:rPr>
              <a:t>	• Eintreffen an der Einsatzstelle.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63579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llipse 6"/>
          <p:cNvSpPr>
            <a:spLocks noChangeArrowheads="1"/>
          </p:cNvSpPr>
          <p:nvPr/>
        </p:nvSpPr>
        <p:spPr bwMode="auto">
          <a:xfrm>
            <a:off x="3059743" y="2708920"/>
            <a:ext cx="3100770" cy="863386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srgbClr val="000000"/>
                </a:solidFill>
                <a:latin typeface="Helvetica-Bold"/>
              </a:rPr>
              <a:t> </a:t>
            </a:r>
            <a:r>
              <a:rPr lang="de-DE" sz="2000" b="1" dirty="0" smtClean="0">
                <a:solidFill>
                  <a:srgbClr val="000000"/>
                </a:solidFill>
                <a:latin typeface="Helvetica-Bold"/>
              </a:rPr>
              <a:t> Facheinheiten</a:t>
            </a:r>
            <a:endParaRPr lang="de-DE" altLang="de-DE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3" name="Pfeil nach rechts 18"/>
          <p:cNvSpPr>
            <a:spLocks noChangeArrowheads="1"/>
          </p:cNvSpPr>
          <p:nvPr/>
        </p:nvSpPr>
        <p:spPr bwMode="auto">
          <a:xfrm rot="-1926898">
            <a:off x="6204135" y="2645773"/>
            <a:ext cx="503238" cy="346075"/>
          </a:xfrm>
          <a:prstGeom prst="rightArrow">
            <a:avLst>
              <a:gd name="adj1" fmla="val 50000"/>
              <a:gd name="adj2" fmla="val 4989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6394" name="Pfeil nach rechts 19"/>
          <p:cNvSpPr>
            <a:spLocks noChangeArrowheads="1"/>
          </p:cNvSpPr>
          <p:nvPr/>
        </p:nvSpPr>
        <p:spPr bwMode="auto">
          <a:xfrm rot="1766204">
            <a:off x="6223609" y="3761552"/>
            <a:ext cx="504825" cy="346075"/>
          </a:xfrm>
          <a:prstGeom prst="rightArrow">
            <a:avLst>
              <a:gd name="adj1" fmla="val 50000"/>
              <a:gd name="adj2" fmla="val 5005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6396" name="Pfeil nach rechts 21"/>
          <p:cNvSpPr>
            <a:spLocks noChangeArrowheads="1"/>
          </p:cNvSpPr>
          <p:nvPr/>
        </p:nvSpPr>
        <p:spPr bwMode="auto">
          <a:xfrm rot="8515234">
            <a:off x="2790497" y="3691153"/>
            <a:ext cx="504825" cy="346075"/>
          </a:xfrm>
          <a:prstGeom prst="rightArrow">
            <a:avLst>
              <a:gd name="adj1" fmla="val 50000"/>
              <a:gd name="adj2" fmla="val 5005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6397" name="Pfeil nach rechts 22"/>
          <p:cNvSpPr>
            <a:spLocks noChangeArrowheads="1"/>
          </p:cNvSpPr>
          <p:nvPr/>
        </p:nvSpPr>
        <p:spPr bwMode="auto">
          <a:xfrm rot="-8500303">
            <a:off x="2480355" y="2623471"/>
            <a:ext cx="504825" cy="346075"/>
          </a:xfrm>
          <a:prstGeom prst="rightArrow">
            <a:avLst>
              <a:gd name="adj1" fmla="val 50000"/>
              <a:gd name="adj2" fmla="val 5005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6398" name="Pfeil nach rechts 23"/>
          <p:cNvSpPr>
            <a:spLocks noChangeArrowheads="1"/>
          </p:cNvSpPr>
          <p:nvPr/>
        </p:nvSpPr>
        <p:spPr bwMode="auto">
          <a:xfrm rot="5400000">
            <a:off x="4326672" y="3886912"/>
            <a:ext cx="504825" cy="346075"/>
          </a:xfrm>
          <a:prstGeom prst="rightArrow">
            <a:avLst>
              <a:gd name="adj1" fmla="val 50000"/>
              <a:gd name="adj2" fmla="val 5005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57" y="1564499"/>
            <a:ext cx="86409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867" y="1735366"/>
            <a:ext cx="1863681" cy="138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69" y="4186291"/>
            <a:ext cx="1905577" cy="140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2" y="4653136"/>
            <a:ext cx="1791767" cy="142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501" y="4209340"/>
            <a:ext cx="1853222" cy="163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493167" y="1102834"/>
            <a:ext cx="19000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srgbClr val="000000"/>
                </a:solidFill>
                <a:latin typeface="Helvetica-Bold"/>
              </a:rPr>
              <a:t>Wasserschutz</a:t>
            </a:r>
          </a:p>
        </p:txBody>
      </p:sp>
      <p:sp>
        <p:nvSpPr>
          <p:cNvPr id="5" name="Rechteck 4"/>
          <p:cNvSpPr/>
          <p:nvPr/>
        </p:nvSpPr>
        <p:spPr>
          <a:xfrm>
            <a:off x="7106024" y="3659840"/>
            <a:ext cx="16690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srgbClr val="000000"/>
                </a:solidFill>
                <a:latin typeface="Helvetica-Bold"/>
              </a:rPr>
              <a:t>ABC-Schutz</a:t>
            </a:r>
          </a:p>
        </p:txBody>
      </p:sp>
      <p:sp>
        <p:nvSpPr>
          <p:cNvPr id="6" name="Rechteck 5"/>
          <p:cNvSpPr/>
          <p:nvPr/>
        </p:nvSpPr>
        <p:spPr>
          <a:xfrm>
            <a:off x="395536" y="3734534"/>
            <a:ext cx="223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srgbClr val="000000"/>
                </a:solidFill>
                <a:latin typeface="Helvetica-Bold"/>
              </a:rPr>
              <a:t>Technische Hilfe</a:t>
            </a:r>
          </a:p>
        </p:txBody>
      </p:sp>
      <p:sp>
        <p:nvSpPr>
          <p:cNvPr id="7" name="Rechteck 6"/>
          <p:cNvSpPr/>
          <p:nvPr/>
        </p:nvSpPr>
        <p:spPr>
          <a:xfrm>
            <a:off x="6084168" y="1289028"/>
            <a:ext cx="31670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srgbClr val="000000"/>
                </a:solidFill>
                <a:latin typeface="Helvetica-Bold"/>
              </a:rPr>
              <a:t>Führungsunterstützung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3794164" y="4286441"/>
            <a:ext cx="1739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srgbClr val="000000"/>
                </a:solidFill>
                <a:latin typeface="Helvetica-Bold"/>
              </a:rPr>
              <a:t>Brandschutz</a:t>
            </a:r>
          </a:p>
        </p:txBody>
      </p:sp>
    </p:spTree>
    <p:extLst>
      <p:ext uri="{BB962C8B-B14F-4D97-AF65-F5344CB8AC3E}">
        <p14:creationId xmlns:p14="http://schemas.microsoft.com/office/powerpoint/2010/main" val="30928660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28574" r="30219" b="17994"/>
          <a:stretch/>
        </p:blipFill>
        <p:spPr bwMode="auto">
          <a:xfrm>
            <a:off x="611560" y="1340768"/>
            <a:ext cx="798680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9962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5" t="28625" r="29482" b="16518"/>
          <a:stretch/>
        </p:blipFill>
        <p:spPr bwMode="auto">
          <a:xfrm>
            <a:off x="539552" y="1196752"/>
            <a:ext cx="814215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5108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9" t="27736" r="29882" b="16868"/>
          <a:stretch/>
        </p:blipFill>
        <p:spPr bwMode="auto">
          <a:xfrm>
            <a:off x="395536" y="1124744"/>
            <a:ext cx="8352928" cy="486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78485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1" t="9928" r="5248" b="48288"/>
          <a:stretch/>
        </p:blipFill>
        <p:spPr bwMode="auto">
          <a:xfrm>
            <a:off x="56753" y="2226592"/>
            <a:ext cx="8957064" cy="357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39552" y="1124744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Mindestbedarf an Fahrzeugen und Mindestausstattung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Brandgefahren</a:t>
            </a:r>
          </a:p>
        </p:txBody>
      </p:sp>
    </p:spTree>
    <p:extLst>
      <p:ext uri="{BB962C8B-B14F-4D97-AF65-F5344CB8AC3E}">
        <p14:creationId xmlns:p14="http://schemas.microsoft.com/office/powerpoint/2010/main" val="255088353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39552" y="112474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Mindestbedarf an Fahrzeugen und Mindestausstattung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Technische Gefahren und Gefahren durch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Naturereignisse (T)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8" t="38057" r="5130" b="33396"/>
          <a:stretch/>
        </p:blipFill>
        <p:spPr bwMode="auto">
          <a:xfrm>
            <a:off x="212574" y="2420888"/>
            <a:ext cx="876542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90974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_KAB-Folien-Layout-längsformat">
  <a:themeElements>
    <a:clrScheme name="_KAB-Folien-Layout-längs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_KAB-Folien-Layout-längsforma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_KAB-Folien-Layout-längs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KAB-Folien-Layout-längs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Bildschirmpräsentation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Helvetica</vt:lpstr>
      <vt:lpstr>Helvetica-Bold</vt:lpstr>
      <vt:lpstr>Times New Roman</vt:lpstr>
      <vt:lpstr>_KAB-Folien-Layout-längsformat</vt:lpstr>
      <vt:lpstr>Deckblatt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LFKS Rheinland-Pfalz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Deckblatt</dc:title>
  <dc:creator>Marc Ackermann</dc:creator>
  <cp:lastModifiedBy>Carsten Dames</cp:lastModifiedBy>
  <cp:revision>3</cp:revision>
  <dcterms:created xsi:type="dcterms:W3CDTF">2019-10-10T05:54:26Z</dcterms:created>
  <dcterms:modified xsi:type="dcterms:W3CDTF">2022-11-18T09:06:18Z</dcterms:modified>
</cp:coreProperties>
</file>