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</p:sldIdLst>
  <p:sldSz cx="9144000" cy="6858000" type="screen4x3"/>
  <p:notesSz cx="6858000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4660"/>
  </p:normalViewPr>
  <p:slideViewPr>
    <p:cSldViewPr>
      <p:cViewPr varScale="1">
        <p:scale>
          <a:sx n="156" d="100"/>
          <a:sy n="156" d="100"/>
        </p:scale>
        <p:origin x="204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76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67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81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3061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08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34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57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77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034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762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33400" y="228600"/>
            <a:ext cx="8235950" cy="6281738"/>
            <a:chOff x="336" y="144"/>
            <a:chExt cx="5188" cy="3957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864" y="192"/>
              <a:ext cx="11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Feuerwehr-Kreisausbildung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Rheinland-Pfalz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3840" y="144"/>
              <a:ext cx="168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dirty="0">
                  <a:solidFill>
                    <a:srgbClr val="000000"/>
                  </a:solidFill>
                </a:rPr>
                <a:t>Lehrgang: Truppführer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dirty="0">
                  <a:solidFill>
                    <a:srgbClr val="000000"/>
                  </a:solidFill>
                </a:rPr>
                <a:t>Thema:      Verhalten bei Gefahren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dirty="0">
                  <a:solidFill>
                    <a:srgbClr val="000000"/>
                  </a:solidFill>
                </a:rPr>
                <a:t>                   - Allgemeine Gefahren der Einsatzstelle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dirty="0">
                  <a:solidFill>
                    <a:srgbClr val="000000"/>
                  </a:solidFill>
                </a:rPr>
                <a:t>                     Aufgaben und Verantwortung des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dirty="0">
                  <a:solidFill>
                    <a:srgbClr val="000000"/>
                  </a:solidFill>
                </a:rPr>
                <a:t>                     Truppführers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dirty="0">
                  <a:solidFill>
                    <a:srgbClr val="000000"/>
                  </a:solidFill>
                </a:rPr>
                <a:t>Stand:         </a:t>
              </a:r>
              <a:r>
                <a:rPr lang="de-DE" altLang="de-DE" sz="800" dirty="0" smtClean="0">
                  <a:solidFill>
                    <a:srgbClr val="000000"/>
                  </a:solidFill>
                </a:rPr>
                <a:t>01/2023</a:t>
              </a:r>
              <a:endParaRPr lang="de-DE" altLang="de-DE" sz="1000" dirty="0">
                <a:solidFill>
                  <a:srgbClr val="000000"/>
                </a:solidFill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336" y="662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336" y="3840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031" name="Picture 7" descr="Rplfarb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4"/>
              <a:ext cx="34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384" y="3888"/>
              <a:ext cx="247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b="0" dirty="0">
                  <a:solidFill>
                    <a:srgbClr val="000000"/>
                  </a:solidFill>
                </a:rPr>
                <a:t>© Copyright </a:t>
              </a:r>
              <a:r>
                <a:rPr lang="de-DE" altLang="de-DE" sz="800" b="0" dirty="0" smtClean="0">
                  <a:solidFill>
                    <a:srgbClr val="000000"/>
                  </a:solidFill>
                </a:rPr>
                <a:t>2023: </a:t>
              </a:r>
              <a:r>
                <a:rPr lang="de-DE" altLang="de-DE" sz="800" b="0" dirty="0">
                  <a:solidFill>
                    <a:srgbClr val="000000"/>
                  </a:solidFill>
                </a:rPr>
                <a:t>Feuerwehr- und </a:t>
              </a:r>
              <a:r>
                <a:rPr lang="de-DE" altLang="de-DE" sz="800" b="0" dirty="0" smtClean="0">
                  <a:solidFill>
                    <a:srgbClr val="000000"/>
                  </a:solidFill>
                </a:rPr>
                <a:t>Katastrophenschutzakademie </a:t>
              </a:r>
              <a:r>
                <a:rPr lang="de-DE" altLang="de-DE" sz="800" b="0" dirty="0">
                  <a:solidFill>
                    <a:srgbClr val="000000"/>
                  </a:solidFill>
                </a:rPr>
                <a:t>Rheinland-Pfalz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b="0" dirty="0">
                  <a:solidFill>
                    <a:srgbClr val="000000"/>
                  </a:solidFill>
                </a:rPr>
                <a:t>Bildquelle: </a:t>
              </a:r>
              <a:r>
                <a:rPr lang="de-DE" altLang="de-DE" sz="800" b="0" dirty="0" smtClean="0">
                  <a:solidFill>
                    <a:srgbClr val="000000"/>
                  </a:solidFill>
                </a:rPr>
                <a:t>LFKA</a:t>
              </a:r>
              <a:endParaRPr lang="de-DE" altLang="de-DE" sz="800" b="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13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png"/><Relationship Id="rId18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9.png"/><Relationship Id="rId1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1"/>
          <p:cNvGrpSpPr>
            <a:grpSpLocks/>
          </p:cNvGrpSpPr>
          <p:nvPr/>
        </p:nvGrpSpPr>
        <p:grpSpPr bwMode="auto">
          <a:xfrm>
            <a:off x="1022350" y="2049463"/>
            <a:ext cx="3865563" cy="484187"/>
            <a:chOff x="662" y="1291"/>
            <a:chExt cx="2435" cy="305"/>
          </a:xfrm>
        </p:grpSpPr>
        <p:sp>
          <p:nvSpPr>
            <p:cNvPr id="2054" name="Rectangle 56"/>
            <p:cNvSpPr>
              <a:spLocks noChangeArrowheads="1"/>
            </p:cNvSpPr>
            <p:nvPr/>
          </p:nvSpPr>
          <p:spPr bwMode="auto">
            <a:xfrm>
              <a:off x="662" y="1291"/>
              <a:ext cx="12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2055" name="Rectangle 57"/>
            <p:cNvSpPr>
              <a:spLocks noChangeArrowheads="1"/>
            </p:cNvSpPr>
            <p:nvPr/>
          </p:nvSpPr>
          <p:spPr bwMode="auto">
            <a:xfrm>
              <a:off x="662" y="1301"/>
              <a:ext cx="10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800">
                  <a:solidFill>
                    <a:srgbClr val="000000"/>
                  </a:solidFill>
                </a:rPr>
                <a:t>Lehrgang: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2056" name="Rectangle 58"/>
            <p:cNvSpPr>
              <a:spLocks noChangeArrowheads="1"/>
            </p:cNvSpPr>
            <p:nvPr/>
          </p:nvSpPr>
          <p:spPr bwMode="auto">
            <a:xfrm>
              <a:off x="1814" y="1301"/>
              <a:ext cx="128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800">
                  <a:solidFill>
                    <a:srgbClr val="000000"/>
                  </a:solidFill>
                </a:rPr>
                <a:t>Truppführer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2051" name="Rectangle 59"/>
          <p:cNvSpPr>
            <a:spLocks noChangeArrowheads="1"/>
          </p:cNvSpPr>
          <p:nvPr/>
        </p:nvSpPr>
        <p:spPr bwMode="auto">
          <a:xfrm>
            <a:off x="2251075" y="3298825"/>
            <a:ext cx="4292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800">
                <a:solidFill>
                  <a:srgbClr val="0000CC"/>
                </a:solidFill>
              </a:rPr>
              <a:t>6. </a:t>
            </a:r>
            <a:r>
              <a:rPr lang="de-DE" altLang="de-DE" sz="2800">
                <a:solidFill>
                  <a:srgbClr val="3333CC"/>
                </a:solidFill>
              </a:rPr>
              <a:t>Verhalten bei Gefahren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52" name="Text Box 60"/>
          <p:cNvSpPr txBox="1">
            <a:spLocks noChangeArrowheads="1"/>
          </p:cNvSpPr>
          <p:nvPr/>
        </p:nvSpPr>
        <p:spPr bwMode="auto">
          <a:xfrm>
            <a:off x="2163763" y="3832225"/>
            <a:ext cx="51736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ts val="1600"/>
              <a:buFont typeface="Arial" charset="0"/>
              <a:buNone/>
            </a:pPr>
            <a:r>
              <a:rPr lang="de-DE" altLang="de-DE">
                <a:solidFill>
                  <a:srgbClr val="3333CC"/>
                </a:solidFill>
              </a:rPr>
              <a:t>6.1 Allgemeine Gefahren an der Einsatzstelle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ts val="1600"/>
              <a:buFont typeface="Arial" charset="0"/>
              <a:buNone/>
            </a:pPr>
            <a:r>
              <a:rPr lang="de-DE" altLang="de-DE">
                <a:solidFill>
                  <a:srgbClr val="3333CC"/>
                </a:solidFill>
              </a:rPr>
              <a:t>6.2 Aufgaben und Verantwortung des Truppführers 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53" name="Rectangle 62"/>
          <p:cNvSpPr>
            <a:spLocks noGrp="1" noChangeArrowheads="1"/>
          </p:cNvSpPr>
          <p:nvPr>
            <p:ph type="ctrTitle"/>
          </p:nvPr>
        </p:nvSpPr>
        <p:spPr bwMode="auto">
          <a:xfrm>
            <a:off x="6156325" y="6237288"/>
            <a:ext cx="717550" cy="144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Deckblatt</a:t>
            </a:r>
          </a:p>
        </p:txBody>
      </p:sp>
    </p:spTree>
    <p:extLst>
      <p:ext uri="{BB962C8B-B14F-4D97-AF65-F5344CB8AC3E}">
        <p14:creationId xmlns:p14="http://schemas.microsoft.com/office/powerpoint/2010/main" val="16903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971550" y="1116013"/>
            <a:ext cx="7758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Fortsetzung der Einsatzgrundsätze Atemschutz (Isoliergeräte):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866775" y="1566863"/>
            <a:ext cx="806132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Die Einsatzdauer richtet sich nach dem größten Atemluftverbrauch innerhalb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eines Trupps.</a:t>
            </a:r>
            <a:r>
              <a:rPr lang="de-DE" altLang="de-D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865188" y="2152650"/>
            <a:ext cx="77438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Für den Rückweg doppelte Atemluftmenge wie für Hinweg einplanen.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Truppführer muss vor und während des Einsatzes die Einsatzbereitschaft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sowie den Behälterdruck kontrollieren.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876300" y="3198813"/>
            <a:ext cx="698182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Jeder Atemschutztrupp muss ein Handsprechfunkgerät mitführen.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Anschluss des Atemanschlusses über Funk melden,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865188" y="3914775"/>
            <a:ext cx="82359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bricht die Funkverbindung ab, muss der Sicherheitstrupp soweit vorgehen,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 bis die Funkverbindung wieder besteht.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Wurde keine Schlauchleitung vorgenommen, muss der Rückweg gesichert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werden (Feuerwehrleine oder Leinensicherungssystem, eine Funkver-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bindung oder Wärmebildkamera ist kein Mittel zur Sicherung des Rückweges).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881063" y="5383213"/>
            <a:ext cx="771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Falls ein Unfall mit einem Atemschutzgerät eintritt, so ist der Zustand des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Gerätes zu erfassen und das Gerät laut FwDV 7 sicherzustellen.</a:t>
            </a:r>
          </a:p>
        </p:txBody>
      </p:sp>
      <p:sp>
        <p:nvSpPr>
          <p:cNvPr id="11272" name="Rectangle 15"/>
          <p:cNvSpPr>
            <a:spLocks noGrp="1" noChangeArrowheads="1"/>
          </p:cNvSpPr>
          <p:nvPr>
            <p:ph type="ctrTitle"/>
          </p:nvPr>
        </p:nvSpPr>
        <p:spPr bwMode="auto">
          <a:xfrm>
            <a:off x="4932363" y="6308725"/>
            <a:ext cx="1725612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Fortf E-grundsätze-Isoliergeräte</a:t>
            </a:r>
          </a:p>
        </p:txBody>
      </p:sp>
    </p:spTree>
    <p:extLst>
      <p:ext uri="{BB962C8B-B14F-4D97-AF65-F5344CB8AC3E}">
        <p14:creationId xmlns:p14="http://schemas.microsoft.com/office/powerpoint/2010/main" val="7920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/>
      <p:bldP spid="152583" grpId="0"/>
      <p:bldP spid="152584" grpId="0"/>
      <p:bldP spid="152585" grpId="0"/>
      <p:bldP spid="1525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979613" y="1106488"/>
            <a:ext cx="564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Einsatzgrundsätze Atemschutz (Filtergeräte):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865188" y="1790700"/>
            <a:ext cx="64865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Filtergeräte dürfen nur eingesetzt werden, wenn ausreichend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Luftsauerstoff vorhanden ist.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865188" y="2390775"/>
            <a:ext cx="74485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Filtergeräte dürfen nicht eingesetzt werden, wenn Art und Eigenschaft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der Atemgifte unbekannt sind oder das Filter nicht gegen die Atemgifte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schützt oder auch zu starke Flocken- bzw. Staubbildung vorliegt.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865188" y="3405188"/>
            <a:ext cx="7248525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Die Einsatzgrenzen der Atemfilter sind zu beachten.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Gasfilter dürfen nur gegen Gase und Dämpfe eingesetzt werden, die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der Träger bei Filterdurchbruch riechen oder schmecken kann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(Herstellerangaben sind zu beachten).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865188" y="4652963"/>
            <a:ext cx="71342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Es ist auf Funkenflug und offenes Feuer zu achten (Trennschleifen,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Brennschneiden).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Atemfilter sind nach dem Einsatz unbrauchbar zu machen.</a:t>
            </a:r>
          </a:p>
        </p:txBody>
      </p:sp>
      <p:sp>
        <p:nvSpPr>
          <p:cNvPr id="12295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5219700" y="6308725"/>
            <a:ext cx="1509713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E-grundsätze -Filtergeräte</a:t>
            </a:r>
          </a:p>
        </p:txBody>
      </p:sp>
    </p:spTree>
    <p:extLst>
      <p:ext uri="{BB962C8B-B14F-4D97-AF65-F5344CB8AC3E}">
        <p14:creationId xmlns:p14="http://schemas.microsoft.com/office/powerpoint/2010/main" val="25252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/>
      <p:bldP spid="151559" grpId="0"/>
      <p:bldP spid="151560" grpId="0"/>
      <p:bldP spid="1515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/>
          <p:cNvSpPr>
            <a:spLocks noChangeArrowheads="1"/>
          </p:cNvSpPr>
          <p:nvPr/>
        </p:nvSpPr>
        <p:spPr bwMode="auto">
          <a:xfrm>
            <a:off x="1619250" y="1700213"/>
            <a:ext cx="5329238" cy="4321175"/>
          </a:xfrm>
          <a:prstGeom prst="cloudCallout">
            <a:avLst>
              <a:gd name="adj1" fmla="val -23579"/>
              <a:gd name="adj2" fmla="val 24028"/>
            </a:avLst>
          </a:prstGeom>
          <a:gradFill rotWithShape="1">
            <a:gsLst>
              <a:gs pos="0">
                <a:srgbClr val="C0C0C0"/>
              </a:gs>
              <a:gs pos="100000">
                <a:srgbClr val="4D4D4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de-DE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2484438" y="4221163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>
                <a:solidFill>
                  <a:srgbClr val="000000"/>
                </a:solidFill>
              </a:rPr>
              <a:t>heiß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2411413" y="27813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>
                <a:solidFill>
                  <a:srgbClr val="000000"/>
                </a:solidFill>
              </a:rPr>
              <a:t>leichter als Luft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5435600" y="3716338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>
                <a:solidFill>
                  <a:srgbClr val="000000"/>
                </a:solidFill>
              </a:rPr>
              <a:t>giftig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3779838" y="2205038"/>
            <a:ext cx="140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>
                <a:solidFill>
                  <a:srgbClr val="FF6600"/>
                </a:solidFill>
              </a:rPr>
              <a:t>brennbar</a:t>
            </a:r>
            <a:endParaRPr lang="de-DE" altLang="de-DE" sz="2400" b="0">
              <a:solidFill>
                <a:srgbClr val="FFFF00"/>
              </a:solidFill>
            </a:endParaRP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5292725" y="2995613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>
                <a:solidFill>
                  <a:srgbClr val="000000"/>
                </a:solidFill>
              </a:rPr>
              <a:t>ätzend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3851275" y="4076700"/>
            <a:ext cx="118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>
                <a:solidFill>
                  <a:srgbClr val="000000"/>
                </a:solidFill>
              </a:rPr>
              <a:t>reizend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2411413" y="3500438"/>
            <a:ext cx="2560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>
                <a:solidFill>
                  <a:srgbClr val="000000"/>
                </a:solidFill>
              </a:rPr>
              <a:t>Sichtbehinderung</a:t>
            </a: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2339975" y="1106488"/>
            <a:ext cx="4208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Eigenschaften des Brandrauches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3276600" y="4724400"/>
            <a:ext cx="248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>
                <a:solidFill>
                  <a:srgbClr val="000000"/>
                </a:solidFill>
              </a:rPr>
              <a:t>schwerer als Luft</a:t>
            </a:r>
          </a:p>
        </p:txBody>
      </p:sp>
      <p:sp>
        <p:nvSpPr>
          <p:cNvPr id="13324" name="Rectangle 14"/>
          <p:cNvSpPr>
            <a:spLocks noGrp="1" noChangeArrowheads="1"/>
          </p:cNvSpPr>
          <p:nvPr>
            <p:ph type="ctrTitle"/>
          </p:nvPr>
        </p:nvSpPr>
        <p:spPr bwMode="auto">
          <a:xfrm>
            <a:off x="5148263" y="6308725"/>
            <a:ext cx="1438275" cy="290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Eigenschaften des Brandrauches</a:t>
            </a:r>
          </a:p>
        </p:txBody>
      </p:sp>
    </p:spTree>
    <p:extLst>
      <p:ext uri="{BB962C8B-B14F-4D97-AF65-F5344CB8AC3E}">
        <p14:creationId xmlns:p14="http://schemas.microsoft.com/office/powerpoint/2010/main" val="41922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/>
      <p:bldP spid="149510" grpId="0"/>
      <p:bldP spid="149511" grpId="0"/>
      <p:bldP spid="149512" grpId="0"/>
      <p:bldP spid="149513" grpId="0"/>
      <p:bldP spid="149514" grpId="0"/>
      <p:bldP spid="149515" grpId="0"/>
      <p:bldP spid="1495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619250" y="1106488"/>
            <a:ext cx="5900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Einsatzgrundsätze für den vorgehenden Trupp: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865188" y="1749425"/>
            <a:ext cx="69945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Komplette Ausrüstung, (Persönliche Schutzausrüstung, erweiterte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Schutzausrüstung des Trupps kontrollieren).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Befehle wiederholen und sinngemäß umsetzen,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871538" y="2640013"/>
            <a:ext cx="660082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geschlossenes Vorgehen sicherstellen,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Voraussetzungen für Atemschutzüberwachung gewährleisten,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871538" y="3405188"/>
            <a:ext cx="7820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ausreichende Schlauchreserve für den beauftragten Bereich sicherstellen,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nur mit Wasser am Strahlrohr in Brandbereich vorgehen,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871538" y="4116388"/>
            <a:ext cx="81248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geeignete Rückwegsicherung herstellen, wenn kein Strahlrohr vorgenommen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wird,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beim Vorgehen Abluftöffnungen nach Absprache mit Einsatzleiter herstellen.</a:t>
            </a:r>
          </a:p>
        </p:txBody>
      </p:sp>
      <p:sp>
        <p:nvSpPr>
          <p:cNvPr id="14343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5076825" y="6308725"/>
            <a:ext cx="1870075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Einsatzgrundsätze für den Trupp</a:t>
            </a:r>
          </a:p>
        </p:txBody>
      </p:sp>
    </p:spTree>
    <p:extLst>
      <p:ext uri="{BB962C8B-B14F-4D97-AF65-F5344CB8AC3E}">
        <p14:creationId xmlns:p14="http://schemas.microsoft.com/office/powerpoint/2010/main" val="1361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/>
      <p:bldP spid="147463" grpId="0"/>
      <p:bldP spid="147464" grpId="0"/>
      <p:bldP spid="1474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1106488"/>
            <a:ext cx="788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Fortsetzung der Einsatzgrundsätze für den vorgehenden Trupp: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55576" y="1749425"/>
            <a:ext cx="8074646" cy="2643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bei </a:t>
            </a:r>
            <a:r>
              <a:rPr lang="de-DE" altLang="de-DE" sz="1800" b="0" dirty="0">
                <a:solidFill>
                  <a:srgbClr val="000000"/>
                </a:solidFill>
              </a:rPr>
              <a:t>Sichtbeeinträchtigung in Bodennähe fortbewegen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(Bsp. Seitkriechgang</a:t>
            </a:r>
            <a:r>
              <a:rPr lang="de-DE" altLang="de-DE" sz="1800" b="0" dirty="0">
                <a:solidFill>
                  <a:srgbClr val="000000"/>
                </a:solidFill>
              </a:rPr>
              <a:t>),</a:t>
            </a:r>
          </a:p>
          <a:p>
            <a:pPr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beim Vorgehen zur Personensuche bzw. Rettung: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 smtClean="0">
                <a:solidFill>
                  <a:srgbClr val="000000"/>
                </a:solidFill>
              </a:rPr>
              <a:t>   - Suchverlauf </a:t>
            </a:r>
            <a:r>
              <a:rPr lang="de-DE" altLang="de-DE" sz="1800" b="0" dirty="0">
                <a:solidFill>
                  <a:srgbClr val="000000"/>
                </a:solidFill>
              </a:rPr>
              <a:t>festlegen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(Wer kontrolliert wo in welcher Richtung?)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  - Zur Personensuche Wärmebildkamera einsetzen; mit Belüftung und 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   Beleuchtung kombinieren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 smtClean="0">
                <a:solidFill>
                  <a:srgbClr val="000000"/>
                </a:solidFill>
              </a:rPr>
              <a:t>   - </a:t>
            </a:r>
            <a:r>
              <a:rPr lang="de-DE" altLang="de-DE" sz="1800" b="0" dirty="0">
                <a:solidFill>
                  <a:srgbClr val="000000"/>
                </a:solidFill>
              </a:rPr>
              <a:t>Räume zügig, aber vollständig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absuchen („Eingangstür = Ausgangstür“),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   keine </a:t>
            </a:r>
            <a:r>
              <a:rPr lang="de-DE" altLang="de-DE" sz="1800" b="0" dirty="0">
                <a:solidFill>
                  <a:srgbClr val="000000"/>
                </a:solidFill>
              </a:rPr>
              <a:t>Fläche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größer als </a:t>
            </a:r>
            <a:r>
              <a:rPr lang="de-DE" altLang="de-DE" sz="1800" b="0" dirty="0">
                <a:solidFill>
                  <a:srgbClr val="000000"/>
                </a:solidFill>
              </a:rPr>
              <a:t>eine Schuhschachtel unberücksichtigt lassen</a:t>
            </a:r>
            <a:br>
              <a:rPr lang="de-DE" altLang="de-DE" sz="1800" b="0" dirty="0">
                <a:solidFill>
                  <a:srgbClr val="000000"/>
                </a:solidFill>
              </a:rPr>
            </a:br>
            <a:r>
              <a:rPr lang="de-DE" altLang="de-DE" sz="1800" b="0" dirty="0">
                <a:solidFill>
                  <a:srgbClr val="000000"/>
                </a:solidFill>
              </a:rPr>
              <a:t>   - abgesuchte Räume sinnvoll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kennzeichnen</a:t>
            </a:r>
            <a:endParaRPr lang="de-DE" altLang="de-DE" sz="1800" b="0" dirty="0">
              <a:solidFill>
                <a:srgbClr val="000000"/>
              </a:solidFill>
            </a:endParaRP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755576" y="4427820"/>
            <a:ext cx="807887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Lage des Brandherdes unklar – dann immer mit Wasser am Rohr vorgehen !</a:t>
            </a:r>
            <a:endParaRPr lang="de-DE" altLang="de-DE" sz="1800" b="0" dirty="0">
              <a:solidFill>
                <a:srgbClr val="000000"/>
              </a:solidFill>
            </a:endParaRPr>
          </a:p>
        </p:txBody>
      </p:sp>
      <p:sp>
        <p:nvSpPr>
          <p:cNvPr id="15366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5148263" y="6308725"/>
            <a:ext cx="1725612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Forts-E-grundsätze für den Trupp</a:t>
            </a:r>
          </a:p>
        </p:txBody>
      </p:sp>
    </p:spTree>
    <p:extLst>
      <p:ext uri="{BB962C8B-B14F-4D97-AF65-F5344CB8AC3E}">
        <p14:creationId xmlns:p14="http://schemas.microsoft.com/office/powerpoint/2010/main" val="322254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nimBg="1"/>
      <p:bldP spid="1966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348038" y="1106488"/>
            <a:ext cx="2189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Angstreaktionen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258888" y="2060872"/>
            <a:ext cx="6553200" cy="280828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55876" y="2205335"/>
            <a:ext cx="3360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000000"/>
                </a:solidFill>
              </a:rPr>
              <a:t>Typische Angstreaktionen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403351" y="2781597"/>
            <a:ext cx="6008688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2000" b="0" dirty="0">
                <a:solidFill>
                  <a:srgbClr val="000000"/>
                </a:solidFill>
              </a:rPr>
              <a:t>    Lähmung, Regungslosigkeit,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2000" b="0" dirty="0">
                <a:solidFill>
                  <a:srgbClr val="000000"/>
                </a:solidFill>
              </a:rPr>
              <a:t>    planloses Handeln, (flüchten, hin- und herlaufen),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2000" b="0" dirty="0">
                <a:solidFill>
                  <a:srgbClr val="000000"/>
                </a:solidFill>
              </a:rPr>
              <a:t>    krampfhaftes Schreien, Lachen, Weinen,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2000" b="0" dirty="0">
                <a:solidFill>
                  <a:srgbClr val="000000"/>
                </a:solidFill>
              </a:rPr>
              <a:t>    panische Reaktion, Flucht.</a:t>
            </a:r>
          </a:p>
        </p:txBody>
      </p:sp>
      <p:sp>
        <p:nvSpPr>
          <p:cNvPr id="16388" name="Rectangle 10"/>
          <p:cNvSpPr>
            <a:spLocks noGrp="1" noChangeArrowheads="1"/>
          </p:cNvSpPr>
          <p:nvPr>
            <p:ph type="ctrTitle"/>
          </p:nvPr>
        </p:nvSpPr>
        <p:spPr bwMode="auto">
          <a:xfrm>
            <a:off x="5795963" y="6308725"/>
            <a:ext cx="1077912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Angstreaktionen</a:t>
            </a:r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6446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/>
      <p:bldP spid="163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384425" y="1106488"/>
            <a:ext cx="444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Auswirkungen bei Angstreaktionen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17411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4787900" y="6237288"/>
            <a:ext cx="1941513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Verhalten bei Gefahr durch Angstreaktionen</a:t>
            </a:r>
          </a:p>
        </p:txBody>
      </p:sp>
      <p:sp>
        <p:nvSpPr>
          <p:cNvPr id="17412" name="AutoShape 11"/>
          <p:cNvSpPr>
            <a:spLocks noChangeAspect="1" noChangeArrowheads="1" noTextEdit="1"/>
          </p:cNvSpPr>
          <p:nvPr/>
        </p:nvSpPr>
        <p:spPr bwMode="auto">
          <a:xfrm>
            <a:off x="1403350" y="1773238"/>
            <a:ext cx="63420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45440" name="Group 32"/>
          <p:cNvGrpSpPr>
            <a:grpSpLocks/>
          </p:cNvGrpSpPr>
          <p:nvPr/>
        </p:nvGrpSpPr>
        <p:grpSpPr bwMode="auto">
          <a:xfrm>
            <a:off x="2989263" y="4202113"/>
            <a:ext cx="3652837" cy="1773237"/>
            <a:chOff x="1883" y="2647"/>
            <a:chExt cx="2301" cy="1117"/>
          </a:xfrm>
        </p:grpSpPr>
        <p:sp>
          <p:nvSpPr>
            <p:cNvPr id="17428" name="Rectangle 17"/>
            <p:cNvSpPr>
              <a:spLocks noChangeArrowheads="1"/>
            </p:cNvSpPr>
            <p:nvPr/>
          </p:nvSpPr>
          <p:spPr bwMode="auto">
            <a:xfrm>
              <a:off x="3482" y="3001"/>
              <a:ext cx="70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 b="0">
                  <a:solidFill>
                    <a:srgbClr val="000000"/>
                  </a:solidFill>
                </a:rPr>
                <a:t>Auswirkungen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29" name="Rectangle 18"/>
            <p:cNvSpPr>
              <a:spLocks noChangeArrowheads="1"/>
            </p:cNvSpPr>
            <p:nvPr/>
          </p:nvSpPr>
          <p:spPr bwMode="auto">
            <a:xfrm>
              <a:off x="3482" y="3124"/>
              <a:ext cx="49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 b="0">
                  <a:solidFill>
                    <a:srgbClr val="000000"/>
                  </a:solidFill>
                </a:rPr>
                <a:t>von Angst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pic>
          <p:nvPicPr>
            <p:cNvPr id="17430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" y="2647"/>
              <a:ext cx="1491" cy="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1" name="Rectangle 26"/>
            <p:cNvSpPr>
              <a:spLocks noChangeArrowheads="1"/>
            </p:cNvSpPr>
            <p:nvPr/>
          </p:nvSpPr>
          <p:spPr bwMode="auto">
            <a:xfrm>
              <a:off x="3482" y="3001"/>
              <a:ext cx="70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 b="0">
                  <a:solidFill>
                    <a:srgbClr val="000000"/>
                  </a:solidFill>
                </a:rPr>
                <a:t>Auswirkungen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32" name="Rectangle 27"/>
            <p:cNvSpPr>
              <a:spLocks noChangeArrowheads="1"/>
            </p:cNvSpPr>
            <p:nvPr/>
          </p:nvSpPr>
          <p:spPr bwMode="auto">
            <a:xfrm>
              <a:off x="3482" y="3124"/>
              <a:ext cx="49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 b="0">
                  <a:solidFill>
                    <a:srgbClr val="000000"/>
                  </a:solidFill>
                </a:rPr>
                <a:t>von Angst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pic>
          <p:nvPicPr>
            <p:cNvPr id="17433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" y="2647"/>
              <a:ext cx="1491" cy="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5439" name="Group 31"/>
          <p:cNvGrpSpPr>
            <a:grpSpLocks/>
          </p:cNvGrpSpPr>
          <p:nvPr/>
        </p:nvGrpSpPr>
        <p:grpSpPr bwMode="auto">
          <a:xfrm>
            <a:off x="1493838" y="1778000"/>
            <a:ext cx="2525712" cy="2314575"/>
            <a:chOff x="941" y="1120"/>
            <a:chExt cx="1591" cy="1458"/>
          </a:xfrm>
        </p:grpSpPr>
        <p:sp>
          <p:nvSpPr>
            <p:cNvPr id="17422" name="Rectangle 13"/>
            <p:cNvSpPr>
              <a:spLocks noChangeArrowheads="1"/>
            </p:cNvSpPr>
            <p:nvPr/>
          </p:nvSpPr>
          <p:spPr bwMode="auto">
            <a:xfrm>
              <a:off x="942" y="2321"/>
              <a:ext cx="154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 b="0">
                  <a:solidFill>
                    <a:srgbClr val="000000"/>
                  </a:solidFill>
                </a:rPr>
                <a:t>Rettung einer Person aus einer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23" name="Rectangle 14"/>
            <p:cNvSpPr>
              <a:spLocks noChangeArrowheads="1"/>
            </p:cNvSpPr>
            <p:nvPr/>
          </p:nvSpPr>
          <p:spPr bwMode="auto">
            <a:xfrm>
              <a:off x="942" y="2444"/>
              <a:ext cx="11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 b="0">
                  <a:solidFill>
                    <a:srgbClr val="000000"/>
                  </a:solidFill>
                </a:rPr>
                <a:t>brennenden Wohnung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pic>
          <p:nvPicPr>
            <p:cNvPr id="17424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" y="1120"/>
              <a:ext cx="1591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Rectangle 22"/>
            <p:cNvSpPr>
              <a:spLocks noChangeArrowheads="1"/>
            </p:cNvSpPr>
            <p:nvPr/>
          </p:nvSpPr>
          <p:spPr bwMode="auto">
            <a:xfrm>
              <a:off x="942" y="2321"/>
              <a:ext cx="154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 b="0" dirty="0">
                  <a:solidFill>
                    <a:srgbClr val="000000"/>
                  </a:solidFill>
                </a:rPr>
                <a:t>Rettung einer Person aus einer</a:t>
              </a:r>
              <a:endParaRPr lang="de-DE" altLang="de-DE" dirty="0">
                <a:solidFill>
                  <a:srgbClr val="000000"/>
                </a:solidFill>
              </a:endParaRPr>
            </a:p>
          </p:txBody>
        </p:sp>
        <p:sp>
          <p:nvSpPr>
            <p:cNvPr id="17426" name="Rectangle 23"/>
            <p:cNvSpPr>
              <a:spLocks noChangeArrowheads="1"/>
            </p:cNvSpPr>
            <p:nvPr/>
          </p:nvSpPr>
          <p:spPr bwMode="auto">
            <a:xfrm>
              <a:off x="942" y="2444"/>
              <a:ext cx="11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 b="0">
                  <a:solidFill>
                    <a:srgbClr val="000000"/>
                  </a:solidFill>
                </a:rPr>
                <a:t>brennenden Wohnung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pic>
          <p:nvPicPr>
            <p:cNvPr id="17427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" y="1120"/>
              <a:ext cx="1591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5441" name="Group 33"/>
          <p:cNvGrpSpPr>
            <a:grpSpLocks/>
          </p:cNvGrpSpPr>
          <p:nvPr/>
        </p:nvGrpSpPr>
        <p:grpSpPr bwMode="auto">
          <a:xfrm>
            <a:off x="5057775" y="1773238"/>
            <a:ext cx="2600325" cy="2360612"/>
            <a:chOff x="3186" y="1117"/>
            <a:chExt cx="1638" cy="1487"/>
          </a:xfrm>
        </p:grpSpPr>
        <p:sp>
          <p:nvSpPr>
            <p:cNvPr id="17416" name="Rectangle 15"/>
            <p:cNvSpPr>
              <a:spLocks noChangeArrowheads="1"/>
            </p:cNvSpPr>
            <p:nvPr/>
          </p:nvSpPr>
          <p:spPr bwMode="auto">
            <a:xfrm>
              <a:off x="3186" y="2336"/>
              <a:ext cx="16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 b="0">
                  <a:solidFill>
                    <a:srgbClr val="000000"/>
                  </a:solidFill>
                </a:rPr>
                <a:t>Angstreaktion beim Anblick einer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17" name="Rectangle 16"/>
            <p:cNvSpPr>
              <a:spLocks noChangeArrowheads="1"/>
            </p:cNvSpPr>
            <p:nvPr/>
          </p:nvSpPr>
          <p:spPr bwMode="auto">
            <a:xfrm>
              <a:off x="3186" y="2470"/>
              <a:ext cx="70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 b="0">
                  <a:solidFill>
                    <a:srgbClr val="000000"/>
                  </a:solidFill>
                </a:rPr>
                <a:t>Schadenslage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pic>
          <p:nvPicPr>
            <p:cNvPr id="17418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" y="1117"/>
              <a:ext cx="1627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Rectangle 24"/>
            <p:cNvSpPr>
              <a:spLocks noChangeArrowheads="1"/>
            </p:cNvSpPr>
            <p:nvPr/>
          </p:nvSpPr>
          <p:spPr bwMode="auto">
            <a:xfrm>
              <a:off x="3186" y="2336"/>
              <a:ext cx="16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 b="0">
                  <a:solidFill>
                    <a:srgbClr val="000000"/>
                  </a:solidFill>
                </a:rPr>
                <a:t>Angstreaktion beim Anblick einer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17420" name="Rectangle 25"/>
            <p:cNvSpPr>
              <a:spLocks noChangeArrowheads="1"/>
            </p:cNvSpPr>
            <p:nvPr/>
          </p:nvSpPr>
          <p:spPr bwMode="auto">
            <a:xfrm>
              <a:off x="3186" y="2470"/>
              <a:ext cx="70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 b="0">
                  <a:solidFill>
                    <a:srgbClr val="000000"/>
                  </a:solidFill>
                </a:rPr>
                <a:t>Schadenslage</a:t>
              </a:r>
              <a:endParaRPr lang="de-DE" altLang="de-DE">
                <a:solidFill>
                  <a:srgbClr val="000000"/>
                </a:solidFill>
              </a:endParaRPr>
            </a:p>
          </p:txBody>
        </p:sp>
        <p:pic>
          <p:nvPicPr>
            <p:cNvPr id="17421" name="Picture 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" y="1117"/>
              <a:ext cx="1627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249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08175" y="1106488"/>
            <a:ext cx="520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Verhalten bei Gefahr einer Angstreaktion: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865188" y="1792288"/>
            <a:ext cx="7715574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Personen, die an Fenstern oder auf Balkonen stehen, sofort ansprechen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  und auf Antwort warten, bis zur Rettung betreuen.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 smtClean="0">
                <a:solidFill>
                  <a:srgbClr val="000000"/>
                </a:solidFill>
              </a:rPr>
              <a:t> Offen </a:t>
            </a:r>
            <a:r>
              <a:rPr lang="de-DE" altLang="de-DE" sz="1800" b="0" dirty="0">
                <a:solidFill>
                  <a:srgbClr val="000000"/>
                </a:solidFill>
              </a:rPr>
              <a:t>vorgefundene Dachflächenfenster kontrollieren mit Blick auf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 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die Dachfläche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Bei Brandeinsatz Räume vollständig, lückenlos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kontrollieren</a:t>
            </a:r>
            <a:endParaRPr lang="de-DE" altLang="de-DE" sz="1800" b="0" dirty="0">
              <a:solidFill>
                <a:srgbClr val="000000"/>
              </a:solidFill>
            </a:endParaRP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865188" y="3497237"/>
            <a:ext cx="6956425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Läuft eine beteiligte Person ziellos von der Unfallstelle weg, muss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diese „eingefangen“, angesprochen und betreut werden.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Auf schreiende oder weinende Personen beruhigend einwirken,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865188" y="4587850"/>
            <a:ext cx="7540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bei der Betreuung im Gespräch die vorhandene Situation weder extrem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„herunterspielen“ noch „aufbauschen“.</a:t>
            </a:r>
          </a:p>
        </p:txBody>
      </p:sp>
      <p:sp>
        <p:nvSpPr>
          <p:cNvPr id="18438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4787900" y="6237288"/>
            <a:ext cx="1941513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Verhalten bei Gefahr durch Angstreaktionen</a:t>
            </a:r>
            <a:endParaRPr lang="de-DE" altLang="de-DE" sz="80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0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build="p"/>
      <p:bldP spid="205829" grpId="0" build="p"/>
      <p:bldP spid="20583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548062" y="1115558"/>
            <a:ext cx="168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3333CC"/>
                </a:solidFill>
              </a:rPr>
              <a:t>Ausbreitung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19460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6516688" y="6237288"/>
            <a:ext cx="900112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Ausbreitung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48038" y="5373688"/>
            <a:ext cx="26340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C00000"/>
                </a:solidFill>
              </a:rPr>
              <a:t>…bedeuten Gefahr !</a:t>
            </a:r>
            <a:endParaRPr lang="de-DE" altLang="de-DE" sz="2000" dirty="0">
              <a:solidFill>
                <a:srgbClr val="C00000"/>
              </a:solidFill>
            </a:endParaRPr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920750" y="1663700"/>
            <a:ext cx="7142163" cy="356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971550" y="1663700"/>
            <a:ext cx="7127876" cy="3490150"/>
          </a:xfrm>
          <a:custGeom>
            <a:avLst/>
            <a:gdLst>
              <a:gd name="T0" fmla="*/ 0 w 4490"/>
              <a:gd name="T1" fmla="*/ 0 h 2177"/>
              <a:gd name="T2" fmla="*/ 4490 w 4490"/>
              <a:gd name="T3" fmla="*/ 0 h 2177"/>
              <a:gd name="T4" fmla="*/ 4490 w 4490"/>
              <a:gd name="T5" fmla="*/ 1451 h 2177"/>
              <a:gd name="T6" fmla="*/ 2806 w 4490"/>
              <a:gd name="T7" fmla="*/ 1451 h 2177"/>
              <a:gd name="T8" fmla="*/ 2806 w 4490"/>
              <a:gd name="T9" fmla="*/ 1814 h 2177"/>
              <a:gd name="T10" fmla="*/ 3368 w 4490"/>
              <a:gd name="T11" fmla="*/ 1814 h 2177"/>
              <a:gd name="T12" fmla="*/ 2245 w 4490"/>
              <a:gd name="T13" fmla="*/ 2177 h 2177"/>
              <a:gd name="T14" fmla="*/ 1123 w 4490"/>
              <a:gd name="T15" fmla="*/ 1814 h 2177"/>
              <a:gd name="T16" fmla="*/ 1684 w 4490"/>
              <a:gd name="T17" fmla="*/ 1814 h 2177"/>
              <a:gd name="T18" fmla="*/ 1684 w 4490"/>
              <a:gd name="T19" fmla="*/ 1451 h 2177"/>
              <a:gd name="T20" fmla="*/ 0 w 4490"/>
              <a:gd name="T21" fmla="*/ 1451 h 2177"/>
              <a:gd name="T22" fmla="*/ 0 w 4490"/>
              <a:gd name="T23" fmla="*/ 0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90" h="2177">
                <a:moveTo>
                  <a:pt x="0" y="0"/>
                </a:moveTo>
                <a:lnTo>
                  <a:pt x="4490" y="0"/>
                </a:lnTo>
                <a:lnTo>
                  <a:pt x="4490" y="1451"/>
                </a:lnTo>
                <a:lnTo>
                  <a:pt x="2806" y="1451"/>
                </a:lnTo>
                <a:lnTo>
                  <a:pt x="2806" y="1814"/>
                </a:lnTo>
                <a:lnTo>
                  <a:pt x="3368" y="1814"/>
                </a:lnTo>
                <a:lnTo>
                  <a:pt x="2245" y="2177"/>
                </a:lnTo>
                <a:lnTo>
                  <a:pt x="1123" y="1814"/>
                </a:lnTo>
                <a:lnTo>
                  <a:pt x="1684" y="1814"/>
                </a:lnTo>
                <a:lnTo>
                  <a:pt x="1684" y="1451"/>
                </a:lnTo>
                <a:lnTo>
                  <a:pt x="0" y="1451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78138" y="2093356"/>
            <a:ext cx="2755900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Brandausbreitung, Durchz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530851" y="2093356"/>
            <a:ext cx="227013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ü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659438" y="2093356"/>
            <a:ext cx="798513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ndung,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376488" y="2393153"/>
            <a:ext cx="673100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Abflie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946400" y="2393153"/>
            <a:ext cx="241300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ß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086100" y="2393153"/>
            <a:ext cx="2605088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von kontaminiertem L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588001" y="2393153"/>
            <a:ext cx="227013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ö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715001" y="2393153"/>
            <a:ext cx="1243013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schwasser,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116138" y="2697759"/>
            <a:ext cx="5105401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Ausweitung durch Kontaminationsverschleppung,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716088" y="3002366"/>
            <a:ext cx="2986088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Ausbreitung von Rauch und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598988" y="3002366"/>
            <a:ext cx="1560513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luftgetragenen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121401" y="3002366"/>
            <a:ext cx="1498600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Schadstoffen,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423988" y="3306972"/>
            <a:ext cx="3506788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Auslaufen von Gefahrstoffen und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829176" y="3306972"/>
            <a:ext cx="1139825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wassergef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868988" y="3306972"/>
            <a:ext cx="227013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ä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995988" y="3306972"/>
            <a:ext cx="1065213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hrdenden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024688" y="3306972"/>
            <a:ext cx="889000" cy="3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Stoffen.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971550" y="1663700"/>
            <a:ext cx="7127876" cy="3490150"/>
          </a:xfrm>
          <a:custGeom>
            <a:avLst/>
            <a:gdLst>
              <a:gd name="T0" fmla="*/ 0 w 4490"/>
              <a:gd name="T1" fmla="*/ 0 h 2177"/>
              <a:gd name="T2" fmla="*/ 4490 w 4490"/>
              <a:gd name="T3" fmla="*/ 0 h 2177"/>
              <a:gd name="T4" fmla="*/ 4490 w 4490"/>
              <a:gd name="T5" fmla="*/ 1451 h 2177"/>
              <a:gd name="T6" fmla="*/ 2806 w 4490"/>
              <a:gd name="T7" fmla="*/ 1451 h 2177"/>
              <a:gd name="T8" fmla="*/ 2806 w 4490"/>
              <a:gd name="T9" fmla="*/ 1814 h 2177"/>
              <a:gd name="T10" fmla="*/ 3368 w 4490"/>
              <a:gd name="T11" fmla="*/ 1814 h 2177"/>
              <a:gd name="T12" fmla="*/ 2245 w 4490"/>
              <a:gd name="T13" fmla="*/ 2177 h 2177"/>
              <a:gd name="T14" fmla="*/ 1123 w 4490"/>
              <a:gd name="T15" fmla="*/ 1814 h 2177"/>
              <a:gd name="T16" fmla="*/ 1684 w 4490"/>
              <a:gd name="T17" fmla="*/ 1814 h 2177"/>
              <a:gd name="T18" fmla="*/ 1684 w 4490"/>
              <a:gd name="T19" fmla="*/ 1451 h 2177"/>
              <a:gd name="T20" fmla="*/ 0 w 4490"/>
              <a:gd name="T21" fmla="*/ 1451 h 2177"/>
              <a:gd name="T22" fmla="*/ 0 w 4490"/>
              <a:gd name="T23" fmla="*/ 0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90" h="2177">
                <a:moveTo>
                  <a:pt x="0" y="0"/>
                </a:moveTo>
                <a:lnTo>
                  <a:pt x="4490" y="0"/>
                </a:lnTo>
                <a:lnTo>
                  <a:pt x="4490" y="1451"/>
                </a:lnTo>
                <a:lnTo>
                  <a:pt x="2806" y="1451"/>
                </a:lnTo>
                <a:lnTo>
                  <a:pt x="2806" y="1814"/>
                </a:lnTo>
                <a:lnTo>
                  <a:pt x="3368" y="1814"/>
                </a:lnTo>
                <a:lnTo>
                  <a:pt x="2245" y="2177"/>
                </a:lnTo>
                <a:lnTo>
                  <a:pt x="1123" y="1814"/>
                </a:lnTo>
                <a:lnTo>
                  <a:pt x="1684" y="1814"/>
                </a:lnTo>
                <a:lnTo>
                  <a:pt x="1684" y="1451"/>
                </a:lnTo>
                <a:lnTo>
                  <a:pt x="0" y="1451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268538" y="2093356"/>
            <a:ext cx="4933951" cy="2789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Brandausbreitung, Durchzündung, Explosion,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309813" y="2753871"/>
            <a:ext cx="4462463" cy="2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Abfließen von kontaminiertem Löschwasser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849" name="Rectangle 33"/>
          <p:cNvSpPr>
            <a:spLocks noChangeArrowheads="1"/>
          </p:cNvSpPr>
          <p:nvPr/>
        </p:nvSpPr>
        <p:spPr bwMode="auto">
          <a:xfrm>
            <a:off x="1989138" y="3438434"/>
            <a:ext cx="5116513" cy="2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Ausweitung durch Kontaminationsverschleppung.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850" name="Rectangle 34"/>
          <p:cNvSpPr>
            <a:spLocks noChangeArrowheads="1"/>
          </p:cNvSpPr>
          <p:nvPr/>
        </p:nvSpPr>
        <p:spPr bwMode="auto">
          <a:xfrm>
            <a:off x="1736725" y="2423613"/>
            <a:ext cx="5856288" cy="2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Ausbreitung von Rauch und luftgetragenen Schadstoffen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853" name="Rectangle 37"/>
          <p:cNvSpPr>
            <a:spLocks noChangeArrowheads="1"/>
          </p:cNvSpPr>
          <p:nvPr/>
        </p:nvSpPr>
        <p:spPr bwMode="auto">
          <a:xfrm>
            <a:off x="1474788" y="3079319"/>
            <a:ext cx="6442076" cy="2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Auslaufen von Gefahrstoffen und wassergefährdenden Stoffen,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25" grpId="0"/>
      <p:bldP spid="28" grpId="0"/>
      <p:bldP spid="206849" grpId="0"/>
      <p:bldP spid="206850" grpId="0"/>
      <p:bldP spid="2068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2488374" y="1772816"/>
            <a:ext cx="3854068" cy="33609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2400" b="0" dirty="0">
                <a:solidFill>
                  <a:srgbClr val="000000"/>
                </a:solidFill>
                <a:latin typeface="Tahoma" pitchFamily="34" charset="0"/>
              </a:rPr>
              <a:t> Wärmestrahlung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2400" b="0" dirty="0">
                <a:solidFill>
                  <a:srgbClr val="000000"/>
                </a:solidFill>
                <a:latin typeface="Tahoma" pitchFamily="34" charset="0"/>
              </a:rPr>
              <a:t> Wärmeleitung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2400" b="0" dirty="0">
                <a:solidFill>
                  <a:srgbClr val="000000"/>
                </a:solidFill>
                <a:latin typeface="Tahoma" pitchFamily="34" charset="0"/>
              </a:rPr>
              <a:t> Wärmeströmung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2400" b="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de-DE" altLang="de-DE" sz="2400" b="0" dirty="0" smtClean="0">
                <a:solidFill>
                  <a:srgbClr val="000000"/>
                </a:solidFill>
                <a:latin typeface="Tahoma" pitchFamily="34" charset="0"/>
              </a:rPr>
              <a:t>Funkenflug, Flugfeuer </a:t>
            </a:r>
            <a:endParaRPr lang="de-DE" altLang="de-DE" sz="2400" b="0" dirty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2400" b="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de-DE" altLang="de-DE" sz="2400" b="0" dirty="0" smtClean="0">
                <a:solidFill>
                  <a:srgbClr val="000000"/>
                </a:solidFill>
                <a:latin typeface="Tahoma" pitchFamily="34" charset="0"/>
              </a:rPr>
              <a:t>Durchzündung, Explosion</a:t>
            </a:r>
            <a:endParaRPr lang="de-DE" altLang="de-DE" sz="2400" b="0" dirty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2400" b="0" dirty="0">
                <a:solidFill>
                  <a:srgbClr val="000000"/>
                </a:solidFill>
                <a:latin typeface="Tahoma" pitchFamily="34" charset="0"/>
              </a:rPr>
              <a:t> bauliche Mängel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2400" b="0" dirty="0">
                <a:solidFill>
                  <a:srgbClr val="000000"/>
                </a:solidFill>
                <a:latin typeface="Tahoma" pitchFamily="34" charset="0"/>
              </a:rPr>
              <a:t> falsche Löschtaktik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339752" y="1159917"/>
            <a:ext cx="4151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3333CC"/>
                </a:solidFill>
              </a:rPr>
              <a:t>Ursachen der Brandausbreitung: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4932363" y="6308725"/>
            <a:ext cx="201453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Ursachen der Brandausbreitung</a:t>
            </a:r>
          </a:p>
        </p:txBody>
      </p:sp>
    </p:spTree>
    <p:extLst>
      <p:ext uri="{BB962C8B-B14F-4D97-AF65-F5344CB8AC3E}">
        <p14:creationId xmlns:p14="http://schemas.microsoft.com/office/powerpoint/2010/main" val="321252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55875" y="1116013"/>
            <a:ext cx="3960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Objektive / subjektive Gefahren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204811" name="AutoShape 11"/>
          <p:cNvSpPr>
            <a:spLocks noChangeArrowheads="1"/>
          </p:cNvSpPr>
          <p:nvPr/>
        </p:nvSpPr>
        <p:spPr bwMode="auto">
          <a:xfrm>
            <a:off x="684213" y="1773238"/>
            <a:ext cx="4105275" cy="13906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>
                <a:solidFill>
                  <a:srgbClr val="000000"/>
                </a:solidFill>
              </a:rPr>
              <a:t>Gefahren 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>
                <a:solidFill>
                  <a:srgbClr val="000000"/>
                </a:solidFill>
              </a:rPr>
              <a:t>der Einsatzstelle</a:t>
            </a:r>
          </a:p>
        </p:txBody>
      </p:sp>
      <p:grpSp>
        <p:nvGrpSpPr>
          <p:cNvPr id="204837" name="Group 37"/>
          <p:cNvGrpSpPr>
            <a:grpSpLocks/>
          </p:cNvGrpSpPr>
          <p:nvPr/>
        </p:nvGrpSpPr>
        <p:grpSpPr bwMode="auto">
          <a:xfrm>
            <a:off x="684213" y="3163888"/>
            <a:ext cx="2052637" cy="1214437"/>
            <a:chOff x="431" y="1993"/>
            <a:chExt cx="1293" cy="765"/>
          </a:xfrm>
        </p:grpSpPr>
        <p:sp>
          <p:nvSpPr>
            <p:cNvPr id="3102" name="Rectangle 5"/>
            <p:cNvSpPr>
              <a:spLocks noChangeArrowheads="1"/>
            </p:cNvSpPr>
            <p:nvPr/>
          </p:nvSpPr>
          <p:spPr bwMode="auto">
            <a:xfrm>
              <a:off x="431" y="1993"/>
              <a:ext cx="1293" cy="765"/>
            </a:xfrm>
            <a:prstGeom prst="rect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 b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03" name="Text Box 12"/>
            <p:cNvSpPr txBox="1">
              <a:spLocks noChangeArrowheads="1"/>
            </p:cNvSpPr>
            <p:nvPr/>
          </p:nvSpPr>
          <p:spPr bwMode="auto">
            <a:xfrm>
              <a:off x="434" y="2135"/>
              <a:ext cx="1282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>
                  <a:solidFill>
                    <a:srgbClr val="000000"/>
                  </a:solidFill>
                </a:rPr>
                <a:t>Objektive Gefahren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>
                  <a:solidFill>
                    <a:srgbClr val="000000"/>
                  </a:solidFill>
                </a:rPr>
                <a:t>durch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>
                  <a:solidFill>
                    <a:srgbClr val="000000"/>
                  </a:solidFill>
                </a:rPr>
                <a:t>Einsatzstelle</a:t>
              </a:r>
            </a:p>
          </p:txBody>
        </p:sp>
      </p:grpSp>
      <p:grpSp>
        <p:nvGrpSpPr>
          <p:cNvPr id="204832" name="Group 32"/>
          <p:cNvGrpSpPr>
            <a:grpSpLocks/>
          </p:cNvGrpSpPr>
          <p:nvPr/>
        </p:nvGrpSpPr>
        <p:grpSpPr bwMode="auto">
          <a:xfrm>
            <a:off x="684213" y="4378325"/>
            <a:ext cx="1027112" cy="1211263"/>
            <a:chOff x="431" y="2758"/>
            <a:chExt cx="647" cy="763"/>
          </a:xfrm>
        </p:grpSpPr>
        <p:sp>
          <p:nvSpPr>
            <p:cNvPr id="3100" name="Rectangle 7"/>
            <p:cNvSpPr>
              <a:spLocks noChangeArrowheads="1"/>
            </p:cNvSpPr>
            <p:nvPr/>
          </p:nvSpPr>
          <p:spPr bwMode="auto">
            <a:xfrm>
              <a:off x="431" y="2758"/>
              <a:ext cx="647" cy="7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3101" name="Text Box 13"/>
            <p:cNvSpPr txBox="1">
              <a:spLocks noChangeArrowheads="1"/>
            </p:cNvSpPr>
            <p:nvPr/>
          </p:nvSpPr>
          <p:spPr bwMode="auto">
            <a:xfrm>
              <a:off x="485" y="2885"/>
              <a:ext cx="56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Abwägbare,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erkennbare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Gefahren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204833" name="Group 33"/>
          <p:cNvGrpSpPr>
            <a:grpSpLocks/>
          </p:cNvGrpSpPr>
          <p:nvPr/>
        </p:nvGrpSpPr>
        <p:grpSpPr bwMode="auto">
          <a:xfrm>
            <a:off x="1711325" y="4378325"/>
            <a:ext cx="1025525" cy="1211263"/>
            <a:chOff x="1078" y="2758"/>
            <a:chExt cx="646" cy="763"/>
          </a:xfrm>
        </p:grpSpPr>
        <p:sp>
          <p:nvSpPr>
            <p:cNvPr id="3098" name="Rectangle 8"/>
            <p:cNvSpPr>
              <a:spLocks noChangeArrowheads="1"/>
            </p:cNvSpPr>
            <p:nvPr/>
          </p:nvSpPr>
          <p:spPr bwMode="auto">
            <a:xfrm>
              <a:off x="1078" y="2758"/>
              <a:ext cx="646" cy="76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3099" name="Text Box 14"/>
            <p:cNvSpPr txBox="1">
              <a:spLocks noChangeArrowheads="1"/>
            </p:cNvSpPr>
            <p:nvPr/>
          </p:nvSpPr>
          <p:spPr bwMode="auto">
            <a:xfrm>
              <a:off x="1130" y="2847"/>
              <a:ext cx="55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Nicht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abwägbare,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nicht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erkennbare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Gefahren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204836" name="Group 36"/>
          <p:cNvGrpSpPr>
            <a:grpSpLocks/>
          </p:cNvGrpSpPr>
          <p:nvPr/>
        </p:nvGrpSpPr>
        <p:grpSpPr bwMode="auto">
          <a:xfrm>
            <a:off x="3763963" y="4378325"/>
            <a:ext cx="1033462" cy="1211263"/>
            <a:chOff x="2371" y="2758"/>
            <a:chExt cx="651" cy="763"/>
          </a:xfrm>
        </p:grpSpPr>
        <p:sp>
          <p:nvSpPr>
            <p:cNvPr id="3096" name="Rectangle 9"/>
            <p:cNvSpPr>
              <a:spLocks noChangeArrowheads="1"/>
            </p:cNvSpPr>
            <p:nvPr/>
          </p:nvSpPr>
          <p:spPr bwMode="auto">
            <a:xfrm>
              <a:off x="2371" y="2758"/>
              <a:ext cx="646" cy="76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3097" name="Text Box 15"/>
            <p:cNvSpPr txBox="1">
              <a:spLocks noChangeArrowheads="1"/>
            </p:cNvSpPr>
            <p:nvPr/>
          </p:nvSpPr>
          <p:spPr bwMode="auto">
            <a:xfrm>
              <a:off x="2383" y="2809"/>
              <a:ext cx="63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Für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Einsatzkräfte: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Teilweise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 durch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Ausbildung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reduzierbar</a:t>
              </a:r>
            </a:p>
          </p:txBody>
        </p:sp>
      </p:grpSp>
      <p:grpSp>
        <p:nvGrpSpPr>
          <p:cNvPr id="204835" name="Group 35"/>
          <p:cNvGrpSpPr>
            <a:grpSpLocks/>
          </p:cNvGrpSpPr>
          <p:nvPr/>
        </p:nvGrpSpPr>
        <p:grpSpPr bwMode="auto">
          <a:xfrm>
            <a:off x="2736850" y="4378325"/>
            <a:ext cx="1027113" cy="1211263"/>
            <a:chOff x="1724" y="2758"/>
            <a:chExt cx="647" cy="763"/>
          </a:xfrm>
        </p:grpSpPr>
        <p:sp>
          <p:nvSpPr>
            <p:cNvPr id="3094" name="Rectangle 10"/>
            <p:cNvSpPr>
              <a:spLocks noChangeArrowheads="1"/>
            </p:cNvSpPr>
            <p:nvPr/>
          </p:nvSpPr>
          <p:spPr bwMode="auto">
            <a:xfrm>
              <a:off x="1724" y="2758"/>
              <a:ext cx="647" cy="763"/>
            </a:xfrm>
            <a:prstGeom prst="rect">
              <a:avLst/>
            </a:prstGeom>
            <a:solidFill>
              <a:srgbClr val="FF33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3095" name="Text Box 16"/>
            <p:cNvSpPr txBox="1">
              <a:spLocks noChangeArrowheads="1"/>
            </p:cNvSpPr>
            <p:nvPr/>
          </p:nvSpPr>
          <p:spPr bwMode="auto">
            <a:xfrm>
              <a:off x="1728" y="2871"/>
              <a:ext cx="634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Fehlverhalten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von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sonstigen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Personen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204834" name="Group 34"/>
          <p:cNvGrpSpPr>
            <a:grpSpLocks/>
          </p:cNvGrpSpPr>
          <p:nvPr/>
        </p:nvGrpSpPr>
        <p:grpSpPr bwMode="auto">
          <a:xfrm>
            <a:off x="2736850" y="3163888"/>
            <a:ext cx="2052638" cy="1214437"/>
            <a:chOff x="1724" y="1993"/>
            <a:chExt cx="1293" cy="765"/>
          </a:xfrm>
        </p:grpSpPr>
        <p:sp>
          <p:nvSpPr>
            <p:cNvPr id="3092" name="Rectangle 6"/>
            <p:cNvSpPr>
              <a:spLocks noChangeArrowheads="1"/>
            </p:cNvSpPr>
            <p:nvPr/>
          </p:nvSpPr>
          <p:spPr bwMode="auto">
            <a:xfrm>
              <a:off x="1724" y="1993"/>
              <a:ext cx="1293" cy="765"/>
            </a:xfrm>
            <a:prstGeom prst="rect">
              <a:avLst/>
            </a:prstGeom>
            <a:gradFill rotWithShape="1">
              <a:gsLst>
                <a:gs pos="0">
                  <a:srgbClr val="FF33CC"/>
                </a:gs>
                <a:gs pos="100000">
                  <a:srgbClr val="CC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3093" name="Text Box 17"/>
            <p:cNvSpPr txBox="1">
              <a:spLocks noChangeArrowheads="1"/>
            </p:cNvSpPr>
            <p:nvPr/>
          </p:nvSpPr>
          <p:spPr bwMode="auto">
            <a:xfrm>
              <a:off x="1762" y="2024"/>
              <a:ext cx="119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>
                  <a:solidFill>
                    <a:srgbClr val="000000"/>
                  </a:solidFill>
                </a:rPr>
                <a:t>Subjektive Gefahren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>
                  <a:solidFill>
                    <a:srgbClr val="000000"/>
                  </a:solidFill>
                </a:rPr>
                <a:t>durch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>
                  <a:solidFill>
                    <a:srgbClr val="000000"/>
                  </a:solidFill>
                </a:rPr>
                <a:t>Einsatzkräfte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>
                  <a:solidFill>
                    <a:srgbClr val="000000"/>
                  </a:solidFill>
                </a:rPr>
                <a:t>und sonstige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>
                  <a:solidFill>
                    <a:srgbClr val="000000"/>
                  </a:solidFill>
                </a:rPr>
                <a:t>Personen</a:t>
              </a:r>
            </a:p>
          </p:txBody>
        </p:sp>
      </p:grpSp>
      <p:grpSp>
        <p:nvGrpSpPr>
          <p:cNvPr id="204831" name="Group 31"/>
          <p:cNvGrpSpPr>
            <a:grpSpLocks/>
          </p:cNvGrpSpPr>
          <p:nvPr/>
        </p:nvGrpSpPr>
        <p:grpSpPr bwMode="auto">
          <a:xfrm>
            <a:off x="7018338" y="4591050"/>
            <a:ext cx="1081087" cy="1316038"/>
            <a:chOff x="4421" y="2892"/>
            <a:chExt cx="681" cy="829"/>
          </a:xfrm>
        </p:grpSpPr>
        <p:sp>
          <p:nvSpPr>
            <p:cNvPr id="3090" name="Rectangle 21"/>
            <p:cNvSpPr>
              <a:spLocks noChangeArrowheads="1"/>
            </p:cNvSpPr>
            <p:nvPr/>
          </p:nvSpPr>
          <p:spPr bwMode="auto">
            <a:xfrm>
              <a:off x="4421" y="2892"/>
              <a:ext cx="681" cy="829"/>
            </a:xfrm>
            <a:prstGeom prst="rect">
              <a:avLst/>
            </a:prstGeom>
            <a:solidFill>
              <a:srgbClr val="FF33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3091" name="Text Box 22"/>
            <p:cNvSpPr txBox="1">
              <a:spLocks noChangeArrowheads="1"/>
            </p:cNvSpPr>
            <p:nvPr/>
          </p:nvSpPr>
          <p:spPr bwMode="auto">
            <a:xfrm>
              <a:off x="4450" y="3092"/>
              <a:ext cx="634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Fehlverhalten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von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weiteren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Personen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204830" name="Group 30"/>
          <p:cNvGrpSpPr>
            <a:grpSpLocks/>
          </p:cNvGrpSpPr>
          <p:nvPr/>
        </p:nvGrpSpPr>
        <p:grpSpPr bwMode="auto">
          <a:xfrm>
            <a:off x="5940425" y="3789363"/>
            <a:ext cx="2159000" cy="788987"/>
            <a:chOff x="3742" y="2387"/>
            <a:chExt cx="1360" cy="497"/>
          </a:xfrm>
        </p:grpSpPr>
        <p:sp>
          <p:nvSpPr>
            <p:cNvPr id="3088" name="AutoShape 20"/>
            <p:cNvSpPr>
              <a:spLocks noChangeArrowheads="1"/>
            </p:cNvSpPr>
            <p:nvPr/>
          </p:nvSpPr>
          <p:spPr bwMode="auto">
            <a:xfrm>
              <a:off x="3742" y="2387"/>
              <a:ext cx="1360" cy="49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3089" name="Text Box 23"/>
            <p:cNvSpPr txBox="1">
              <a:spLocks noChangeArrowheads="1"/>
            </p:cNvSpPr>
            <p:nvPr/>
          </p:nvSpPr>
          <p:spPr bwMode="auto">
            <a:xfrm>
              <a:off x="4034" y="2602"/>
              <a:ext cx="7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 b="0">
                  <a:solidFill>
                    <a:srgbClr val="000000"/>
                  </a:solidFill>
                </a:rPr>
                <a:t>Restrisiko</a:t>
              </a:r>
            </a:p>
          </p:txBody>
        </p:sp>
      </p:grpSp>
      <p:grpSp>
        <p:nvGrpSpPr>
          <p:cNvPr id="204829" name="Group 29"/>
          <p:cNvGrpSpPr>
            <a:grpSpLocks/>
          </p:cNvGrpSpPr>
          <p:nvPr/>
        </p:nvGrpSpPr>
        <p:grpSpPr bwMode="auto">
          <a:xfrm>
            <a:off x="5940425" y="4591050"/>
            <a:ext cx="1077913" cy="1316038"/>
            <a:chOff x="3742" y="2892"/>
            <a:chExt cx="679" cy="829"/>
          </a:xfrm>
        </p:grpSpPr>
        <p:sp>
          <p:nvSpPr>
            <p:cNvPr id="3086" name="Rectangle 19"/>
            <p:cNvSpPr>
              <a:spLocks noChangeArrowheads="1"/>
            </p:cNvSpPr>
            <p:nvPr/>
          </p:nvSpPr>
          <p:spPr bwMode="auto">
            <a:xfrm>
              <a:off x="3742" y="2892"/>
              <a:ext cx="679" cy="829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3087" name="Text Box 24"/>
            <p:cNvSpPr txBox="1">
              <a:spLocks noChangeArrowheads="1"/>
            </p:cNvSpPr>
            <p:nvPr/>
          </p:nvSpPr>
          <p:spPr bwMode="auto">
            <a:xfrm>
              <a:off x="3772" y="2998"/>
              <a:ext cx="55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Nicht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abwägbare,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nicht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erkennbare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Gefahren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1000">
                <a:solidFill>
                  <a:srgbClr val="000000"/>
                </a:solidFill>
              </a:endParaRPr>
            </a:p>
          </p:txBody>
        </p:sp>
      </p:grpSp>
      <p:sp>
        <p:nvSpPr>
          <p:cNvPr id="3085" name="Rectangle 26"/>
          <p:cNvSpPr>
            <a:spLocks noGrp="1" noChangeArrowheads="1"/>
          </p:cNvSpPr>
          <p:nvPr>
            <p:ph type="ctrTitle"/>
          </p:nvPr>
        </p:nvSpPr>
        <p:spPr bwMode="auto">
          <a:xfrm>
            <a:off x="5867400" y="6308725"/>
            <a:ext cx="1222375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Objektive / subjektive Gefahren</a:t>
            </a:r>
          </a:p>
        </p:txBody>
      </p:sp>
    </p:spTree>
    <p:extLst>
      <p:ext uri="{BB962C8B-B14F-4D97-AF65-F5344CB8AC3E}">
        <p14:creationId xmlns:p14="http://schemas.microsoft.com/office/powerpoint/2010/main" val="14334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259632" y="1109663"/>
            <a:ext cx="668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3333CC"/>
                </a:solidFill>
              </a:rPr>
              <a:t>Brandausbreitung durch Wärmestrahlung verhindern: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403648" y="1796224"/>
            <a:ext cx="385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u="sng" dirty="0">
                <a:solidFill>
                  <a:srgbClr val="000000"/>
                </a:solidFill>
              </a:rPr>
              <a:t>Gefährdete Objekte schützen durch</a:t>
            </a:r>
            <a:r>
              <a:rPr lang="de-DE" altLang="de-DE" sz="1800" b="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1403648" y="3278312"/>
            <a:ext cx="2676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Abdecken mit Schaum,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403648" y="3831672"/>
            <a:ext cx="710592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Abschirmen mit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Wasserschleier in Form von 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fein verteiltem Sprühstrahl/Sprühnebel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>
                <a:solidFill>
                  <a:srgbClr val="000000"/>
                </a:solidFill>
              </a:rPr>
              <a:t> 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(</a:t>
            </a:r>
            <a:r>
              <a:rPr lang="de-DE" altLang="de-DE" b="0" dirty="0" smtClean="0">
                <a:solidFill>
                  <a:srgbClr val="000000"/>
                </a:solidFill>
              </a:rPr>
              <a:t>Hohlstrahlrohre, Monitore/Werfer mit Hohlstrahldüsen, Düsenschlauch…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)</a:t>
            </a:r>
            <a:endParaRPr lang="de-DE" altLang="de-DE" sz="1800" b="0" dirty="0">
              <a:solidFill>
                <a:srgbClr val="000000"/>
              </a:solidFill>
            </a:endParaRPr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1403648" y="2468276"/>
            <a:ext cx="5422382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Kühlen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von Oberflächen mit </a:t>
            </a:r>
            <a:r>
              <a:rPr lang="de-DE" altLang="de-DE" sz="1800" b="0" dirty="0">
                <a:solidFill>
                  <a:srgbClr val="000000"/>
                </a:solidFill>
              </a:rPr>
              <a:t>Wasser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>
                <a:solidFill>
                  <a:srgbClr val="000000"/>
                </a:solidFill>
              </a:rPr>
              <a:t> 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(</a:t>
            </a:r>
            <a:r>
              <a:rPr lang="de-DE" altLang="de-DE" b="0" dirty="0" smtClean="0">
                <a:solidFill>
                  <a:srgbClr val="000000"/>
                </a:solidFill>
              </a:rPr>
              <a:t>bspw. mit Strahlrohr</a:t>
            </a:r>
            <a:r>
              <a:rPr lang="de-DE" altLang="de-DE" b="0" dirty="0">
                <a:solidFill>
                  <a:srgbClr val="000000"/>
                </a:solidFill>
              </a:rPr>
              <a:t>, </a:t>
            </a:r>
            <a:r>
              <a:rPr lang="de-DE" altLang="de-DE" b="0" dirty="0" smtClean="0">
                <a:solidFill>
                  <a:srgbClr val="000000"/>
                </a:solidFill>
              </a:rPr>
              <a:t>Monitore/Werfer, </a:t>
            </a:r>
            <a:r>
              <a:rPr lang="de-DE" altLang="de-DE" b="0" dirty="0">
                <a:solidFill>
                  <a:srgbClr val="000000"/>
                </a:solidFill>
              </a:rPr>
              <a:t>Düsenschlauch</a:t>
            </a:r>
            <a:r>
              <a:rPr lang="de-DE" altLang="de-DE" sz="1800" b="0" dirty="0">
                <a:solidFill>
                  <a:srgbClr val="000000"/>
                </a:solidFill>
              </a:rPr>
              <a:t>),</a:t>
            </a:r>
          </a:p>
        </p:txBody>
      </p:sp>
      <p:grpSp>
        <p:nvGrpSpPr>
          <p:cNvPr id="21514" name="Group 12"/>
          <p:cNvGrpSpPr>
            <a:grpSpLocks/>
          </p:cNvGrpSpPr>
          <p:nvPr/>
        </p:nvGrpSpPr>
        <p:grpSpPr bwMode="auto">
          <a:xfrm>
            <a:off x="5652120" y="1623511"/>
            <a:ext cx="3105150" cy="1041400"/>
            <a:chOff x="3599" y="1165"/>
            <a:chExt cx="1855" cy="565"/>
          </a:xfrm>
        </p:grpSpPr>
        <p:pic>
          <p:nvPicPr>
            <p:cNvPr id="21515" name="Picture 10" descr="A08-003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" y="1165"/>
              <a:ext cx="549" cy="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11" descr="A08-113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1292"/>
              <a:ext cx="131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2349" name="Picture 13" descr="A08-115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93" y="2846396"/>
            <a:ext cx="1484313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5"/>
          <p:cNvSpPr>
            <a:spLocks noGrp="1" noChangeArrowheads="1"/>
          </p:cNvSpPr>
          <p:nvPr>
            <p:ph type="ctrTitle"/>
          </p:nvPr>
        </p:nvSpPr>
        <p:spPr bwMode="auto">
          <a:xfrm>
            <a:off x="5148263" y="6308725"/>
            <a:ext cx="2300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Brandausbreitung Wärmestrahlung verhindern</a:t>
            </a:r>
          </a:p>
        </p:txBody>
      </p:sp>
    </p:spTree>
    <p:extLst>
      <p:ext uri="{BB962C8B-B14F-4D97-AF65-F5344CB8AC3E}">
        <p14:creationId xmlns:p14="http://schemas.microsoft.com/office/powerpoint/2010/main" val="5556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/>
      <p:bldP spid="1423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1403350" y="1159917"/>
            <a:ext cx="6364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Brandausbreitung durch Wärmeleitung verhindern: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1619672" y="2906167"/>
            <a:ext cx="4007828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angrenzende Räume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kontrollieren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(„darüber </a:t>
            </a:r>
            <a:r>
              <a:rPr lang="de-DE" altLang="de-DE" sz="1800" b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 daneben </a:t>
            </a:r>
            <a:r>
              <a:rPr lang="de-DE" altLang="de-DE" sz="1800" b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 darunter“)</a:t>
            </a:r>
            <a:endParaRPr lang="de-DE" altLang="de-DE" sz="1800" b="0" dirty="0">
              <a:solidFill>
                <a:srgbClr val="000000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619672" y="1988840"/>
            <a:ext cx="6912049" cy="1761192"/>
            <a:chOff x="1619672" y="1988840"/>
            <a:chExt cx="6912049" cy="1761192"/>
          </a:xfrm>
        </p:grpSpPr>
        <p:sp>
          <p:nvSpPr>
            <p:cNvPr id="22534" name="Text Box 7"/>
            <p:cNvSpPr txBox="1">
              <a:spLocks noChangeArrowheads="1"/>
            </p:cNvSpPr>
            <p:nvPr/>
          </p:nvSpPr>
          <p:spPr bwMode="auto">
            <a:xfrm>
              <a:off x="1619672" y="1988840"/>
              <a:ext cx="608807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 sz="1800" b="0" dirty="0">
                  <a:solidFill>
                    <a:srgbClr val="000000"/>
                  </a:solidFill>
                </a:rPr>
                <a:t> Bauteile aus Metall zuerst kühlen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de-DE" altLang="de-DE" sz="1800" b="0" dirty="0">
                  <a:solidFill>
                    <a:srgbClr val="000000"/>
                  </a:solidFill>
                </a:rPr>
                <a:t>  (Träger, Pfeiler, Pfosten, Rohre</a:t>
              </a:r>
              <a:r>
                <a:rPr lang="de-DE" altLang="de-DE" sz="1800" b="0" dirty="0" smtClean="0">
                  <a:solidFill>
                    <a:srgbClr val="000000"/>
                  </a:solidFill>
                </a:rPr>
                <a:t>, aussteifende </a:t>
              </a:r>
              <a:r>
                <a:rPr lang="de-DE" altLang="de-DE" sz="1800" b="0" dirty="0">
                  <a:solidFill>
                    <a:srgbClr val="000000"/>
                  </a:solidFill>
                </a:rPr>
                <a:t>Bauteile),</a:t>
              </a:r>
            </a:p>
          </p:txBody>
        </p:sp>
        <p:grpSp>
          <p:nvGrpSpPr>
            <p:cNvPr id="22535" name="Group 10"/>
            <p:cNvGrpSpPr>
              <a:grpSpLocks/>
            </p:cNvGrpSpPr>
            <p:nvPr/>
          </p:nvGrpSpPr>
          <p:grpSpPr bwMode="auto">
            <a:xfrm>
              <a:off x="5436096" y="2708632"/>
              <a:ext cx="3095625" cy="1041400"/>
              <a:chOff x="3470" y="1344"/>
              <a:chExt cx="1849" cy="565"/>
            </a:xfrm>
          </p:grpSpPr>
          <p:pic>
            <p:nvPicPr>
              <p:cNvPr id="22536" name="Picture 11" descr="A08-003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" y="1344"/>
                <a:ext cx="549" cy="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12" descr="A08-113h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" y="1498"/>
                <a:ext cx="131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533" name="Rectangle 14"/>
          <p:cNvSpPr>
            <a:spLocks noGrp="1" noChangeArrowheads="1"/>
          </p:cNvSpPr>
          <p:nvPr>
            <p:ph type="ctrTitle"/>
          </p:nvPr>
        </p:nvSpPr>
        <p:spPr bwMode="auto">
          <a:xfrm>
            <a:off x="5292725" y="6237288"/>
            <a:ext cx="1797050" cy="36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Brandausbreitung Wärmeleitung verhindern</a:t>
            </a:r>
          </a:p>
        </p:txBody>
      </p:sp>
    </p:spTree>
    <p:extLst>
      <p:ext uri="{BB962C8B-B14F-4D97-AF65-F5344CB8AC3E}">
        <p14:creationId xmlns:p14="http://schemas.microsoft.com/office/powerpoint/2010/main" val="15896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403350" y="1109663"/>
            <a:ext cx="670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Brandausbreitung durch Wärmeströmung verhindern: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1870075" y="1989138"/>
            <a:ext cx="2917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Abluftöffnungen schaffen,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1879600" y="2492375"/>
            <a:ext cx="22013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</a:t>
            </a:r>
            <a:r>
              <a:rPr lang="de-DE" altLang="de-DE" sz="1800" b="0" dirty="0" err="1" smtClean="0">
                <a:solidFill>
                  <a:srgbClr val="000000"/>
                </a:solidFill>
              </a:rPr>
              <a:t>be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- </a:t>
            </a:r>
            <a:r>
              <a:rPr lang="de-DE" altLang="de-DE" sz="1800" b="0" dirty="0">
                <a:solidFill>
                  <a:srgbClr val="000000"/>
                </a:solidFill>
              </a:rPr>
              <a:t>bzw.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entlüften</a:t>
            </a:r>
            <a:r>
              <a:rPr lang="de-DE" altLang="de-DE" sz="1800" b="0" dirty="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879600" y="2990279"/>
            <a:ext cx="32528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Hohlräume und abgehängte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/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Decken </a:t>
            </a:r>
            <a:r>
              <a:rPr lang="de-DE" altLang="de-DE" sz="1800" b="0" dirty="0">
                <a:solidFill>
                  <a:srgbClr val="000000"/>
                </a:solidFill>
              </a:rPr>
              <a:t>beachten.</a:t>
            </a:r>
          </a:p>
        </p:txBody>
      </p:sp>
      <p:pic>
        <p:nvPicPr>
          <p:cNvPr id="140297" name="Picture 9" descr="A05-2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00213"/>
            <a:ext cx="1656109" cy="181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4932363" y="6308725"/>
            <a:ext cx="2517775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Brandausbreitung Wärmeströmung verhindern</a:t>
            </a:r>
          </a:p>
        </p:txBody>
      </p:sp>
    </p:spTree>
    <p:extLst>
      <p:ext uri="{BB962C8B-B14F-4D97-AF65-F5344CB8AC3E}">
        <p14:creationId xmlns:p14="http://schemas.microsoft.com/office/powerpoint/2010/main" val="28050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/>
      <p:bldP spid="140295" grpId="0"/>
      <p:bldP spid="1402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908175" y="1106488"/>
            <a:ext cx="5278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Brandausbreitung durch bauliche Mängel: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374775" y="1792288"/>
            <a:ext cx="580479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Verwendung leicht brennbarer Baustoffe,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Bauteile mit unzureichender Feuerwiderstandsklasse,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384300" y="2565400"/>
            <a:ext cx="4047903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Öffnungen in Brandwänden,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ungesicherte Mauerdurchführungen,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371600" y="3284538"/>
            <a:ext cx="4945649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nicht zulässige An- oder Umbaumaßnahmen,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Fehlen von Brandabschnitten,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374775" y="4005263"/>
            <a:ext cx="4619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zu geringe Abstände zwischen Gebäuden.</a:t>
            </a:r>
          </a:p>
        </p:txBody>
      </p:sp>
      <p:pic>
        <p:nvPicPr>
          <p:cNvPr id="139274" name="Picture 10" descr="A07-0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2420938"/>
            <a:ext cx="16383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4859338" y="6381750"/>
            <a:ext cx="1870075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Brandausbreitung durch bauliche Mängel</a:t>
            </a:r>
          </a:p>
        </p:txBody>
      </p:sp>
    </p:spTree>
    <p:extLst>
      <p:ext uri="{BB962C8B-B14F-4D97-AF65-F5344CB8AC3E}">
        <p14:creationId xmlns:p14="http://schemas.microsoft.com/office/powerpoint/2010/main" val="289755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9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9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9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9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build="p"/>
      <p:bldP spid="139271" grpId="0" build="p"/>
      <p:bldP spid="139272" grpId="0" build="p"/>
      <p:bldP spid="1392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365250" y="1106488"/>
            <a:ext cx="629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Brandausbreitung durch organisatorische Mängel: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374775" y="1792288"/>
            <a:ext cx="5279009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unzulässige Nutzungsänderung,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unzulässige Lagerung von brennbarem Material,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1384300" y="2565400"/>
            <a:ext cx="550573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Offenhalten von Rauch- und Feuerschutztüren,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Weiternutzung von defekten Geräten und Anlagen,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371600" y="3284538"/>
            <a:ext cx="5163593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abgeschaltete Brandmelde- und Löschanlagen,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mangelnde Reinigung und Wartung.</a:t>
            </a:r>
          </a:p>
        </p:txBody>
      </p:sp>
      <p:pic>
        <p:nvPicPr>
          <p:cNvPr id="138250" name="Picture 10" descr="A07-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557338"/>
            <a:ext cx="18716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4787900" y="6308725"/>
            <a:ext cx="2517775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Brandausbreitung durch organis. Mängel</a:t>
            </a:r>
          </a:p>
        </p:txBody>
      </p:sp>
    </p:spTree>
    <p:extLst>
      <p:ext uri="{BB962C8B-B14F-4D97-AF65-F5344CB8AC3E}">
        <p14:creationId xmlns:p14="http://schemas.microsoft.com/office/powerpoint/2010/main" val="10425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8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8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build="p"/>
      <p:bldP spid="138247" grpId="0" build="p"/>
      <p:bldP spid="13824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3471375" y="1153458"/>
            <a:ext cx="272061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3333CC"/>
                </a:solidFill>
              </a:rPr>
              <a:t>Falsche Löschtaktik</a:t>
            </a:r>
            <a:r>
              <a:rPr lang="de-DE" altLang="de-DE" sz="2000" dirty="0">
                <a:solidFill>
                  <a:srgbClr val="3333CC"/>
                </a:solidFill>
              </a:rPr>
              <a:t>: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1571625" y="1628775"/>
            <a:ext cx="652011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>
                <a:solidFill>
                  <a:srgbClr val="FF0000"/>
                </a:solidFill>
              </a:rPr>
              <a:t>Kein Wasser</a:t>
            </a:r>
          </a:p>
          <a:p>
            <a:pPr defTabSz="72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FF0000"/>
                </a:solidFill>
              </a:rPr>
              <a:t>	</a:t>
            </a:r>
            <a:r>
              <a:rPr lang="de-DE" altLang="de-DE" sz="1800" b="0" dirty="0" smtClean="0">
                <a:solidFill>
                  <a:srgbClr val="FF0000"/>
                </a:solidFill>
              </a:rPr>
              <a:t>- </a:t>
            </a:r>
            <a:r>
              <a:rPr lang="de-DE" altLang="de-DE" sz="1800" b="0" dirty="0">
                <a:solidFill>
                  <a:srgbClr val="FF0000"/>
                </a:solidFill>
              </a:rPr>
              <a:t>auf brennendes Öl, Fett, Teer,</a:t>
            </a:r>
          </a:p>
          <a:p>
            <a:pPr defTabSz="72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FF0000"/>
                </a:solidFill>
              </a:rPr>
              <a:t>	- auf brennendes Metall,</a:t>
            </a:r>
          </a:p>
          <a:p>
            <a:pPr defTabSz="72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FF0000"/>
                </a:solidFill>
              </a:rPr>
              <a:t>	- auf Chemikalien, die gefährlich mit Wasser reagieren,</a:t>
            </a:r>
          </a:p>
          <a:p>
            <a:pPr defTabSz="72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FF0000"/>
                </a:solidFill>
              </a:rPr>
              <a:t>	- auf </a:t>
            </a:r>
            <a:r>
              <a:rPr lang="de-DE" altLang="de-DE" sz="1800" b="0" dirty="0" smtClean="0">
                <a:solidFill>
                  <a:srgbClr val="FF0000"/>
                </a:solidFill>
              </a:rPr>
              <a:t>quell- oder saugfähige </a:t>
            </a:r>
            <a:r>
              <a:rPr lang="de-DE" altLang="de-DE" sz="1800" b="0" dirty="0">
                <a:solidFill>
                  <a:srgbClr val="FF0000"/>
                </a:solidFill>
              </a:rPr>
              <a:t>Stoffe,</a:t>
            </a:r>
          </a:p>
          <a:p>
            <a:pPr defTabSz="72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FF0000"/>
                </a:solidFill>
              </a:rPr>
              <a:t> 	</a:t>
            </a:r>
            <a:r>
              <a:rPr lang="de-DE" altLang="de-DE" sz="1800" b="0" dirty="0" smtClean="0">
                <a:solidFill>
                  <a:srgbClr val="FF0000"/>
                </a:solidFill>
              </a:rPr>
              <a:t>- in </a:t>
            </a:r>
            <a:r>
              <a:rPr lang="de-DE" altLang="de-DE" sz="1800" b="0" dirty="0">
                <a:solidFill>
                  <a:srgbClr val="FF0000"/>
                </a:solidFill>
              </a:rPr>
              <a:t>brennende Kamine,</a:t>
            </a:r>
            <a:br>
              <a:rPr lang="de-DE" altLang="de-DE" sz="1800" b="0" dirty="0">
                <a:solidFill>
                  <a:srgbClr val="FF0000"/>
                </a:solidFill>
              </a:rPr>
            </a:br>
            <a:r>
              <a:rPr lang="de-DE" altLang="de-DE" sz="1800" b="0" dirty="0">
                <a:solidFill>
                  <a:srgbClr val="FF0000"/>
                </a:solidFill>
              </a:rPr>
              <a:t>	</a:t>
            </a:r>
            <a:r>
              <a:rPr lang="de-DE" altLang="de-DE" sz="1800" b="0" dirty="0" smtClean="0">
                <a:solidFill>
                  <a:srgbClr val="FF0000"/>
                </a:solidFill>
                <a:effectLst>
                  <a:glow rad="127000">
                    <a:schemeClr val="accent1"/>
                  </a:glow>
                </a:effectLst>
              </a:rPr>
              <a:t>(- </a:t>
            </a:r>
            <a:r>
              <a:rPr lang="de-DE" altLang="de-DE" sz="1800" b="0" dirty="0">
                <a:solidFill>
                  <a:srgbClr val="FF0000"/>
                </a:solidFill>
                <a:effectLst>
                  <a:glow rad="127000">
                    <a:schemeClr val="accent1"/>
                  </a:glow>
                </a:effectLst>
              </a:rPr>
              <a:t>in elektrischen </a:t>
            </a:r>
            <a:r>
              <a:rPr lang="de-DE" altLang="de-DE" sz="1800" b="0" dirty="0" smtClean="0">
                <a:solidFill>
                  <a:srgbClr val="FF0000"/>
                </a:solidFill>
                <a:effectLst>
                  <a:glow rad="127000">
                    <a:schemeClr val="accent1"/>
                  </a:glow>
                </a:effectLst>
              </a:rPr>
              <a:t>Anlagen)</a:t>
            </a:r>
            <a:r>
              <a:rPr lang="de-DE" altLang="de-DE" sz="1800" b="0" dirty="0" smtClean="0">
                <a:solidFill>
                  <a:srgbClr val="FF0000"/>
                </a:solidFill>
              </a:rPr>
              <a:t>.</a:t>
            </a:r>
            <a:endParaRPr lang="de-DE" altLang="de-DE" sz="1800" b="0" dirty="0">
              <a:solidFill>
                <a:srgbClr val="FF0000"/>
              </a:solidFill>
            </a:endParaRP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1587500" y="3716338"/>
            <a:ext cx="36475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>
                <a:solidFill>
                  <a:srgbClr val="0000FF"/>
                </a:solidFill>
              </a:rPr>
              <a:t>Sprühstrahl verhindert</a:t>
            </a:r>
          </a:p>
          <a:p>
            <a:pPr defTabSz="72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>
                <a:solidFill>
                  <a:srgbClr val="0000FF"/>
                </a:solidFill>
              </a:rPr>
              <a:t>	</a:t>
            </a:r>
            <a:r>
              <a:rPr lang="de-DE" altLang="de-DE" sz="1800" b="0" dirty="0">
                <a:solidFill>
                  <a:srgbClr val="0000FF"/>
                </a:solidFill>
              </a:rPr>
              <a:t>- Staubexplosionen,</a:t>
            </a:r>
          </a:p>
          <a:p>
            <a:pPr defTabSz="72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FF"/>
                </a:solidFill>
              </a:rPr>
              <a:t>	- zu hohe Wasserschäden.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587500" y="4714875"/>
            <a:ext cx="465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>
                <a:solidFill>
                  <a:srgbClr val="000000"/>
                </a:solidFill>
              </a:rPr>
              <a:t>Rauchgaskühlung nur mit Hohlstrahlrohr</a:t>
            </a:r>
          </a:p>
        </p:txBody>
      </p:sp>
      <p:sp>
        <p:nvSpPr>
          <p:cNvPr id="26630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5003800" y="6381750"/>
            <a:ext cx="1004888" cy="144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Löschtaktik</a:t>
            </a:r>
          </a:p>
        </p:txBody>
      </p:sp>
    </p:spTree>
    <p:extLst>
      <p:ext uri="{BB962C8B-B14F-4D97-AF65-F5344CB8AC3E}">
        <p14:creationId xmlns:p14="http://schemas.microsoft.com/office/powerpoint/2010/main" val="4479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/>
      <p:bldP spid="137223" grpId="0"/>
      <p:bldP spid="1372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3132138" y="1109663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Atomare Strahlung</a:t>
            </a:r>
          </a:p>
        </p:txBody>
      </p:sp>
      <p:sp>
        <p:nvSpPr>
          <p:cNvPr id="27653" name="AutoShape 3"/>
          <p:cNvSpPr>
            <a:spLocks noChangeArrowheads="1"/>
          </p:cNvSpPr>
          <p:nvPr/>
        </p:nvSpPr>
        <p:spPr bwMode="auto">
          <a:xfrm>
            <a:off x="971550" y="1700808"/>
            <a:ext cx="7129463" cy="3653830"/>
          </a:xfrm>
          <a:prstGeom prst="downArrowCallout">
            <a:avLst>
              <a:gd name="adj1" fmla="val 51573"/>
              <a:gd name="adj2" fmla="val 51573"/>
              <a:gd name="adj3" fmla="val 16667"/>
              <a:gd name="adj4" fmla="val 6666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42988" y="1773238"/>
            <a:ext cx="698500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Atomare, ionisierende Strahlung: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                             </a:t>
            </a:r>
            <a:r>
              <a:rPr lang="de-DE" altLang="de-DE" sz="1800" b="0" u="sng" dirty="0">
                <a:solidFill>
                  <a:srgbClr val="000000"/>
                </a:solidFill>
              </a:rPr>
              <a:t>Teilchen - Strahlung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	                  </a:t>
            </a:r>
            <a:r>
              <a:rPr lang="el-GR" altLang="de-DE" sz="1800" b="0" dirty="0">
                <a:solidFill>
                  <a:srgbClr val="000000"/>
                </a:solidFill>
                <a:cs typeface="Arial" charset="0"/>
              </a:rPr>
              <a:t>α</a:t>
            </a:r>
            <a:r>
              <a:rPr lang="de-DE" altLang="de-DE" sz="1800" b="0" dirty="0">
                <a:solidFill>
                  <a:srgbClr val="000000"/>
                </a:solidFill>
              </a:rPr>
              <a:t> </a:t>
            </a:r>
            <a:r>
              <a:rPr lang="de-DE" altLang="de-DE" sz="1800" b="0" dirty="0">
                <a:solidFill>
                  <a:srgbClr val="000000"/>
                </a:solidFill>
                <a:latin typeface="Symbol" pitchFamily="18" charset="2"/>
              </a:rPr>
              <a:t>- </a:t>
            </a:r>
            <a:r>
              <a:rPr lang="de-DE" altLang="de-DE" sz="1800" b="0" dirty="0">
                <a:solidFill>
                  <a:srgbClr val="000000"/>
                </a:solidFill>
              </a:rPr>
              <a:t>Strahlung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  <a:cs typeface="Arial" charset="0"/>
              </a:rPr>
              <a:t>                                </a:t>
            </a:r>
            <a:r>
              <a:rPr lang="el-GR" altLang="de-DE" sz="1800" b="0" dirty="0">
                <a:solidFill>
                  <a:srgbClr val="000000"/>
                </a:solidFill>
                <a:cs typeface="Arial" charset="0"/>
              </a:rPr>
              <a:t>β</a:t>
            </a:r>
            <a:r>
              <a:rPr lang="de-DE" altLang="de-DE" sz="1800" b="0" dirty="0">
                <a:solidFill>
                  <a:srgbClr val="000000"/>
                </a:solidFill>
                <a:latin typeface="Symbol" pitchFamily="18" charset="2"/>
              </a:rPr>
              <a:t> -</a:t>
            </a:r>
            <a:r>
              <a:rPr lang="de-DE" altLang="de-DE" sz="1800" b="0" dirty="0">
                <a:solidFill>
                  <a:srgbClr val="000000"/>
                </a:solidFill>
              </a:rPr>
              <a:t> Strahlung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	                        Neutronenstrahlung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                           </a:t>
            </a:r>
            <a:r>
              <a:rPr lang="de-DE" altLang="de-DE" sz="1800" b="0" u="sng" dirty="0">
                <a:solidFill>
                  <a:srgbClr val="000000"/>
                </a:solidFill>
              </a:rPr>
              <a:t>elektromagnetische Wellenstrahlung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	                  </a:t>
            </a:r>
            <a:r>
              <a:rPr lang="de-DE" altLang="de-DE" sz="2400" b="0" dirty="0">
                <a:solidFill>
                  <a:srgbClr val="000000"/>
                </a:solidFill>
                <a:latin typeface="Symbol" pitchFamily="18" charset="2"/>
              </a:rPr>
              <a:t>g </a:t>
            </a:r>
            <a:r>
              <a:rPr lang="de-DE" altLang="de-DE" sz="1800" b="0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de-DE" altLang="de-DE" sz="2400" b="0" dirty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de-DE" altLang="de-DE" sz="1800" b="0" dirty="0">
                <a:solidFill>
                  <a:srgbClr val="000000"/>
                </a:solidFill>
              </a:rPr>
              <a:t>Strahlung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	                        Röntgenstrahlung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2771775" y="5354638"/>
            <a:ext cx="3701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C00000"/>
                </a:solidFill>
              </a:rPr>
              <a:t>…bedeuten </a:t>
            </a:r>
            <a:r>
              <a:rPr lang="de-DE" altLang="de-DE" sz="2000" dirty="0">
                <a:solidFill>
                  <a:srgbClr val="C00000"/>
                </a:solidFill>
              </a:rPr>
              <a:t>atomare </a:t>
            </a:r>
            <a:r>
              <a:rPr lang="de-DE" altLang="de-DE" sz="2000" dirty="0" smtClean="0">
                <a:solidFill>
                  <a:srgbClr val="C00000"/>
                </a:solidFill>
              </a:rPr>
              <a:t>Gefahr !</a:t>
            </a:r>
            <a:endParaRPr lang="de-DE" altLang="de-DE" sz="2000" dirty="0">
              <a:solidFill>
                <a:srgbClr val="C00000"/>
              </a:solidFill>
            </a:endParaRPr>
          </a:p>
        </p:txBody>
      </p:sp>
      <p:sp>
        <p:nvSpPr>
          <p:cNvPr id="27652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5219700" y="6308725"/>
            <a:ext cx="158115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Atomare Strahlung</a:t>
            </a:r>
          </a:p>
        </p:txBody>
      </p:sp>
    </p:spTree>
    <p:extLst>
      <p:ext uri="{BB962C8B-B14F-4D97-AF65-F5344CB8AC3E}">
        <p14:creationId xmlns:p14="http://schemas.microsoft.com/office/powerpoint/2010/main" val="16162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445521" y="1111250"/>
            <a:ext cx="2354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3333CC"/>
                </a:solidFill>
              </a:rPr>
              <a:t>Reichweite in Luft</a:t>
            </a:r>
          </a:p>
        </p:txBody>
      </p:sp>
      <p:grpSp>
        <p:nvGrpSpPr>
          <p:cNvPr id="135197" name="Group 29"/>
          <p:cNvGrpSpPr>
            <a:grpSpLocks/>
          </p:cNvGrpSpPr>
          <p:nvPr/>
        </p:nvGrpSpPr>
        <p:grpSpPr bwMode="auto">
          <a:xfrm>
            <a:off x="971550" y="1716088"/>
            <a:ext cx="6632575" cy="3257550"/>
            <a:chOff x="612" y="1081"/>
            <a:chExt cx="4178" cy="2052"/>
          </a:xfrm>
        </p:grpSpPr>
        <p:sp>
          <p:nvSpPr>
            <p:cNvPr id="28688" name="Line 5"/>
            <p:cNvSpPr>
              <a:spLocks noChangeShapeType="1"/>
            </p:cNvSpPr>
            <p:nvPr/>
          </p:nvSpPr>
          <p:spPr bwMode="auto">
            <a:xfrm>
              <a:off x="2018" y="15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8689" name="Picture 6" descr="B01-00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" y="1723"/>
              <a:ext cx="665" cy="5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8690" name="Object 7"/>
            <p:cNvGraphicFramePr>
              <a:graphicFrameLocks noChangeAspect="1"/>
            </p:cNvGraphicFramePr>
            <p:nvPr/>
          </p:nvGraphicFramePr>
          <p:xfrm>
            <a:off x="1032" y="1081"/>
            <a:ext cx="795" cy="2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Bitmap" r:id="rId4" imgW="1181265" imgH="3514286" progId="Paint.Picture">
                    <p:embed/>
                  </p:oleObj>
                </mc:Choice>
                <mc:Fallback>
                  <p:oleObj name="Bitmap" r:id="rId4" imgW="1181265" imgH="351428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2" y="1081"/>
                          <a:ext cx="795" cy="20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1" name="Line 8"/>
            <p:cNvSpPr>
              <a:spLocks noChangeShapeType="1"/>
            </p:cNvSpPr>
            <p:nvPr/>
          </p:nvSpPr>
          <p:spPr bwMode="auto">
            <a:xfrm flipH="1">
              <a:off x="3570" y="1723"/>
              <a:ext cx="4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692" name="Line 9"/>
            <p:cNvSpPr>
              <a:spLocks noChangeShapeType="1"/>
            </p:cNvSpPr>
            <p:nvPr/>
          </p:nvSpPr>
          <p:spPr bwMode="auto">
            <a:xfrm flipH="1">
              <a:off x="2387" y="1947"/>
              <a:ext cx="16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8693" name="Group 10"/>
            <p:cNvGrpSpPr>
              <a:grpSpLocks/>
            </p:cNvGrpSpPr>
            <p:nvPr/>
          </p:nvGrpSpPr>
          <p:grpSpPr bwMode="auto">
            <a:xfrm>
              <a:off x="723" y="2171"/>
              <a:ext cx="3365" cy="64"/>
              <a:chOff x="521" y="2251"/>
              <a:chExt cx="4128" cy="91"/>
            </a:xfrm>
          </p:grpSpPr>
          <p:sp>
            <p:nvSpPr>
              <p:cNvPr id="28700" name="Freeform 11"/>
              <p:cNvSpPr>
                <a:spLocks/>
              </p:cNvSpPr>
              <p:nvPr/>
            </p:nvSpPr>
            <p:spPr bwMode="auto">
              <a:xfrm>
                <a:off x="567" y="2251"/>
                <a:ext cx="4082" cy="91"/>
              </a:xfrm>
              <a:custGeom>
                <a:avLst/>
                <a:gdLst>
                  <a:gd name="T0" fmla="*/ 0 w 4990"/>
                  <a:gd name="T1" fmla="*/ 4 h 190"/>
                  <a:gd name="T2" fmla="*/ 371 w 4990"/>
                  <a:gd name="T3" fmla="*/ 91 h 190"/>
                  <a:gd name="T4" fmla="*/ 742 w 4990"/>
                  <a:gd name="T5" fmla="*/ 4 h 190"/>
                  <a:gd name="T6" fmla="*/ 1113 w 4990"/>
                  <a:gd name="T7" fmla="*/ 91 h 190"/>
                  <a:gd name="T8" fmla="*/ 1484 w 4990"/>
                  <a:gd name="T9" fmla="*/ 4 h 190"/>
                  <a:gd name="T10" fmla="*/ 1855 w 4990"/>
                  <a:gd name="T11" fmla="*/ 91 h 190"/>
                  <a:gd name="T12" fmla="*/ 2227 w 4990"/>
                  <a:gd name="T13" fmla="*/ 4 h 190"/>
                  <a:gd name="T14" fmla="*/ 2597 w 4990"/>
                  <a:gd name="T15" fmla="*/ 91 h 190"/>
                  <a:gd name="T16" fmla="*/ 2969 w 4990"/>
                  <a:gd name="T17" fmla="*/ 4 h 190"/>
                  <a:gd name="T18" fmla="*/ 3339 w 4990"/>
                  <a:gd name="T19" fmla="*/ 91 h 190"/>
                  <a:gd name="T20" fmla="*/ 3711 w 4990"/>
                  <a:gd name="T21" fmla="*/ 4 h 190"/>
                  <a:gd name="T22" fmla="*/ 4082 w 4990"/>
                  <a:gd name="T23" fmla="*/ 69 h 1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990" h="190">
                    <a:moveTo>
                      <a:pt x="0" y="8"/>
                    </a:moveTo>
                    <a:cubicBezTo>
                      <a:pt x="151" y="99"/>
                      <a:pt x="303" y="190"/>
                      <a:pt x="454" y="190"/>
                    </a:cubicBezTo>
                    <a:cubicBezTo>
                      <a:pt x="605" y="190"/>
                      <a:pt x="756" y="8"/>
                      <a:pt x="907" y="8"/>
                    </a:cubicBezTo>
                    <a:cubicBezTo>
                      <a:pt x="1058" y="8"/>
                      <a:pt x="1210" y="190"/>
                      <a:pt x="1361" y="190"/>
                    </a:cubicBezTo>
                    <a:cubicBezTo>
                      <a:pt x="1512" y="190"/>
                      <a:pt x="1663" y="8"/>
                      <a:pt x="1814" y="8"/>
                    </a:cubicBezTo>
                    <a:cubicBezTo>
                      <a:pt x="1965" y="8"/>
                      <a:pt x="2117" y="190"/>
                      <a:pt x="2268" y="190"/>
                    </a:cubicBezTo>
                    <a:cubicBezTo>
                      <a:pt x="2419" y="190"/>
                      <a:pt x="2571" y="8"/>
                      <a:pt x="2722" y="8"/>
                    </a:cubicBezTo>
                    <a:cubicBezTo>
                      <a:pt x="2873" y="8"/>
                      <a:pt x="3024" y="190"/>
                      <a:pt x="3175" y="190"/>
                    </a:cubicBezTo>
                    <a:cubicBezTo>
                      <a:pt x="3326" y="190"/>
                      <a:pt x="3478" y="8"/>
                      <a:pt x="3629" y="8"/>
                    </a:cubicBezTo>
                    <a:cubicBezTo>
                      <a:pt x="3780" y="8"/>
                      <a:pt x="3931" y="190"/>
                      <a:pt x="4082" y="190"/>
                    </a:cubicBezTo>
                    <a:cubicBezTo>
                      <a:pt x="4233" y="190"/>
                      <a:pt x="4385" y="16"/>
                      <a:pt x="4536" y="8"/>
                    </a:cubicBezTo>
                    <a:cubicBezTo>
                      <a:pt x="4687" y="0"/>
                      <a:pt x="4838" y="72"/>
                      <a:pt x="4990" y="144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701" name="Line 12"/>
              <p:cNvSpPr>
                <a:spLocks noChangeShapeType="1"/>
              </p:cNvSpPr>
              <p:nvPr/>
            </p:nvSpPr>
            <p:spPr bwMode="auto">
              <a:xfrm flipH="1">
                <a:off x="521" y="2260"/>
                <a:ext cx="4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8694" name="Text Box 13"/>
            <p:cNvSpPr txBox="1">
              <a:spLocks noChangeArrowheads="1"/>
            </p:cNvSpPr>
            <p:nvPr/>
          </p:nvSpPr>
          <p:spPr bwMode="auto">
            <a:xfrm>
              <a:off x="3681" y="1468"/>
              <a:ext cx="2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400">
                  <a:solidFill>
                    <a:srgbClr val="000000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695" name="Text Box 14"/>
            <p:cNvSpPr txBox="1">
              <a:spLocks noChangeArrowheads="1"/>
            </p:cNvSpPr>
            <p:nvPr/>
          </p:nvSpPr>
          <p:spPr bwMode="auto">
            <a:xfrm>
              <a:off x="2942" y="1657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400">
                  <a:solidFill>
                    <a:srgbClr val="000000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8696" name="Text Box 15"/>
            <p:cNvSpPr txBox="1">
              <a:spLocks noChangeArrowheads="1"/>
            </p:cNvSpPr>
            <p:nvPr/>
          </p:nvSpPr>
          <p:spPr bwMode="auto">
            <a:xfrm>
              <a:off x="1981" y="1893"/>
              <a:ext cx="1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400">
                  <a:solidFill>
                    <a:srgbClr val="000000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28697" name="Text Box 16"/>
            <p:cNvSpPr txBox="1">
              <a:spLocks noChangeArrowheads="1"/>
            </p:cNvSpPr>
            <p:nvPr/>
          </p:nvSpPr>
          <p:spPr bwMode="auto">
            <a:xfrm>
              <a:off x="3311" y="1531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 b="0">
                  <a:solidFill>
                    <a:srgbClr val="000000"/>
                  </a:solidFill>
                </a:rPr>
                <a:t>cm</a:t>
              </a:r>
            </a:p>
          </p:txBody>
        </p:sp>
        <p:sp>
          <p:nvSpPr>
            <p:cNvPr id="28698" name="Text Box 17"/>
            <p:cNvSpPr txBox="1">
              <a:spLocks noChangeArrowheads="1"/>
            </p:cNvSpPr>
            <p:nvPr/>
          </p:nvSpPr>
          <p:spPr bwMode="auto">
            <a:xfrm>
              <a:off x="2313" y="172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 b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28699" name="Text Box 18"/>
            <p:cNvSpPr txBox="1">
              <a:spLocks noChangeArrowheads="1"/>
            </p:cNvSpPr>
            <p:nvPr/>
          </p:nvSpPr>
          <p:spPr bwMode="auto">
            <a:xfrm>
              <a:off x="612" y="1949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000000"/>
                  </a:solidFill>
                </a:rPr>
                <a:t>km</a:t>
              </a:r>
            </a:p>
          </p:txBody>
        </p:sp>
      </p:grp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992438" y="4086225"/>
            <a:ext cx="5181600" cy="18637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3690938" y="4025900"/>
            <a:ext cx="204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b="0">
                <a:solidFill>
                  <a:srgbClr val="000000"/>
                </a:solidFill>
              </a:rPr>
              <a:t>Abschirmung:</a:t>
            </a:r>
          </a:p>
        </p:txBody>
      </p:sp>
      <p:grpSp>
        <p:nvGrpSpPr>
          <p:cNvPr id="135198" name="Group 30"/>
          <p:cNvGrpSpPr>
            <a:grpSpLocks/>
          </p:cNvGrpSpPr>
          <p:nvPr/>
        </p:nvGrpSpPr>
        <p:grpSpPr bwMode="auto">
          <a:xfrm>
            <a:off x="3055938" y="4440238"/>
            <a:ext cx="4598987" cy="457200"/>
            <a:chOff x="1925" y="2797"/>
            <a:chExt cx="2897" cy="288"/>
          </a:xfrm>
        </p:grpSpPr>
        <p:sp>
          <p:nvSpPr>
            <p:cNvPr id="28686" name="Text Box 20"/>
            <p:cNvSpPr txBox="1">
              <a:spLocks noChangeArrowheads="1"/>
            </p:cNvSpPr>
            <p:nvPr/>
          </p:nvSpPr>
          <p:spPr bwMode="auto">
            <a:xfrm>
              <a:off x="1925" y="2797"/>
              <a:ext cx="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400">
                  <a:solidFill>
                    <a:srgbClr val="000000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28687" name="Text Box 23"/>
            <p:cNvSpPr txBox="1">
              <a:spLocks noChangeArrowheads="1"/>
            </p:cNvSpPr>
            <p:nvPr/>
          </p:nvSpPr>
          <p:spPr bwMode="auto">
            <a:xfrm>
              <a:off x="2323" y="2871"/>
              <a:ext cx="2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0">
                  <a:solidFill>
                    <a:srgbClr val="000000"/>
                  </a:solidFill>
                </a:rPr>
                <a:t>dünnes Material  z.B.:  Papier, Bekleidung</a:t>
              </a:r>
            </a:p>
          </p:txBody>
        </p:sp>
      </p:grpSp>
      <p:grpSp>
        <p:nvGrpSpPr>
          <p:cNvPr id="135199" name="Group 31"/>
          <p:cNvGrpSpPr>
            <a:grpSpLocks/>
          </p:cNvGrpSpPr>
          <p:nvPr/>
        </p:nvGrpSpPr>
        <p:grpSpPr bwMode="auto">
          <a:xfrm>
            <a:off x="3055938" y="4854575"/>
            <a:ext cx="5084762" cy="457200"/>
            <a:chOff x="1925" y="3058"/>
            <a:chExt cx="3203" cy="288"/>
          </a:xfrm>
        </p:grpSpPr>
        <p:sp>
          <p:nvSpPr>
            <p:cNvPr id="28684" name="Text Box 21"/>
            <p:cNvSpPr txBox="1">
              <a:spLocks noChangeArrowheads="1"/>
            </p:cNvSpPr>
            <p:nvPr/>
          </p:nvSpPr>
          <p:spPr bwMode="auto">
            <a:xfrm>
              <a:off x="1925" y="3058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400">
                  <a:solidFill>
                    <a:srgbClr val="000000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8685" name="Text Box 24"/>
            <p:cNvSpPr txBox="1">
              <a:spLocks noChangeArrowheads="1"/>
            </p:cNvSpPr>
            <p:nvPr/>
          </p:nvSpPr>
          <p:spPr bwMode="auto">
            <a:xfrm>
              <a:off x="2323" y="3096"/>
              <a:ext cx="2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0">
                  <a:solidFill>
                    <a:srgbClr val="000000"/>
                  </a:solidFill>
                </a:rPr>
                <a:t>dünnes, dichtes  Material z.B.:  Aluminiumblech</a:t>
              </a:r>
            </a:p>
          </p:txBody>
        </p:sp>
      </p:grpSp>
      <p:grpSp>
        <p:nvGrpSpPr>
          <p:cNvPr id="135200" name="Group 32"/>
          <p:cNvGrpSpPr>
            <a:grpSpLocks/>
          </p:cNvGrpSpPr>
          <p:nvPr/>
        </p:nvGrpSpPr>
        <p:grpSpPr bwMode="auto">
          <a:xfrm>
            <a:off x="3055938" y="5208588"/>
            <a:ext cx="4624387" cy="700087"/>
            <a:chOff x="1925" y="3281"/>
            <a:chExt cx="2913" cy="441"/>
          </a:xfrm>
        </p:grpSpPr>
        <p:sp>
          <p:nvSpPr>
            <p:cNvPr id="28682" name="Text Box 22"/>
            <p:cNvSpPr txBox="1">
              <a:spLocks noChangeArrowheads="1"/>
            </p:cNvSpPr>
            <p:nvPr/>
          </p:nvSpPr>
          <p:spPr bwMode="auto">
            <a:xfrm>
              <a:off x="1925" y="3281"/>
              <a:ext cx="1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400">
                  <a:solidFill>
                    <a:srgbClr val="000000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28683" name="Text Box 25"/>
            <p:cNvSpPr txBox="1">
              <a:spLocks noChangeArrowheads="1"/>
            </p:cNvSpPr>
            <p:nvPr/>
          </p:nvSpPr>
          <p:spPr bwMode="auto">
            <a:xfrm>
              <a:off x="2323" y="3356"/>
              <a:ext cx="251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0">
                  <a:solidFill>
                    <a:srgbClr val="000000"/>
                  </a:solidFill>
                </a:rPr>
                <a:t>dickes, dichtes  Material z.B.:  Bleiplatten,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0">
                  <a:solidFill>
                    <a:srgbClr val="000000"/>
                  </a:solidFill>
                </a:rPr>
                <a:t>Betonwände schirmen relativ gut ab.</a:t>
              </a:r>
            </a:p>
          </p:txBody>
        </p:sp>
      </p:grpSp>
      <p:sp>
        <p:nvSpPr>
          <p:cNvPr id="28681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5076825" y="6381750"/>
            <a:ext cx="1150938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Reichweite in Luft</a:t>
            </a:r>
          </a:p>
        </p:txBody>
      </p:sp>
    </p:spTree>
    <p:extLst>
      <p:ext uri="{BB962C8B-B14F-4D97-AF65-F5344CB8AC3E}">
        <p14:creationId xmlns:p14="http://schemas.microsoft.com/office/powerpoint/2010/main" val="379664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475656" y="1146690"/>
            <a:ext cx="64107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3333CC"/>
                </a:solidFill>
              </a:rPr>
              <a:t>Atomare Strahlung </a:t>
            </a:r>
            <a:r>
              <a:rPr lang="de-DE" altLang="de-DE" sz="2000" dirty="0" smtClean="0">
                <a:solidFill>
                  <a:srgbClr val="3333CC"/>
                </a:solidFill>
              </a:rPr>
              <a:t>auf </a:t>
            </a:r>
            <a:r>
              <a:rPr lang="de-DE" altLang="de-DE" sz="2000" dirty="0">
                <a:solidFill>
                  <a:srgbClr val="3333CC"/>
                </a:solidFill>
              </a:rPr>
              <a:t>den menschlichen </a:t>
            </a:r>
            <a:r>
              <a:rPr lang="de-DE" altLang="de-DE" sz="2000" dirty="0" smtClean="0">
                <a:solidFill>
                  <a:srgbClr val="3333CC"/>
                </a:solidFill>
              </a:rPr>
              <a:t>Körper</a:t>
            </a:r>
            <a:endParaRPr lang="de-DE" altLang="de-DE" sz="2000" dirty="0">
              <a:solidFill>
                <a:srgbClr val="3333CC"/>
              </a:solidFill>
            </a:endParaRP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3336925" y="2722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149" name="AutoShape 5"/>
          <p:cNvSpPr>
            <a:spLocks noChangeArrowheads="1"/>
          </p:cNvSpPr>
          <p:nvPr/>
        </p:nvSpPr>
        <p:spPr bwMode="auto">
          <a:xfrm>
            <a:off x="3594100" y="2420888"/>
            <a:ext cx="2708275" cy="515938"/>
          </a:xfrm>
          <a:prstGeom prst="leftArrow">
            <a:avLst>
              <a:gd name="adj1" fmla="val 50000"/>
              <a:gd name="adj2" fmla="val 131231"/>
            </a:avLst>
          </a:prstGeom>
          <a:gradFill rotWithShape="1">
            <a:gsLst>
              <a:gs pos="0">
                <a:schemeClr val="tx2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äußere Bestrahlung</a:t>
            </a:r>
          </a:p>
        </p:txBody>
      </p:sp>
      <p:pic>
        <p:nvPicPr>
          <p:cNvPr id="134152" name="Picture 8" descr="B01-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08325"/>
            <a:ext cx="1160463" cy="1039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4158" name="Group 14"/>
          <p:cNvGrpSpPr>
            <a:grpSpLocks/>
          </p:cNvGrpSpPr>
          <p:nvPr/>
        </p:nvGrpSpPr>
        <p:grpSpPr bwMode="auto">
          <a:xfrm>
            <a:off x="3594100" y="3343200"/>
            <a:ext cx="3252788" cy="877888"/>
            <a:chOff x="2264" y="2122"/>
            <a:chExt cx="2049" cy="553"/>
          </a:xfrm>
        </p:grpSpPr>
        <p:sp>
          <p:nvSpPr>
            <p:cNvPr id="29708" name="AutoShape 6"/>
            <p:cNvSpPr>
              <a:spLocks noChangeArrowheads="1"/>
            </p:cNvSpPr>
            <p:nvPr/>
          </p:nvSpPr>
          <p:spPr bwMode="auto">
            <a:xfrm>
              <a:off x="2264" y="2122"/>
              <a:ext cx="1706" cy="324"/>
            </a:xfrm>
            <a:prstGeom prst="leftArrow">
              <a:avLst>
                <a:gd name="adj1" fmla="val 50000"/>
                <a:gd name="adj2" fmla="val 131636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 b="0">
                  <a:solidFill>
                    <a:srgbClr val="000000"/>
                  </a:solidFill>
                </a:rPr>
                <a:t>Kontamination</a:t>
              </a:r>
            </a:p>
          </p:txBody>
        </p:sp>
        <p:sp>
          <p:nvSpPr>
            <p:cNvPr id="29709" name="Text Box 9"/>
            <p:cNvSpPr txBox="1">
              <a:spLocks noChangeArrowheads="1"/>
            </p:cNvSpPr>
            <p:nvPr/>
          </p:nvSpPr>
          <p:spPr bwMode="auto">
            <a:xfrm>
              <a:off x="2789" y="2387"/>
              <a:ext cx="15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200">
                  <a:solidFill>
                    <a:srgbClr val="FF3300"/>
                  </a:solidFill>
                </a:rPr>
                <a:t>Verunreinigung der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200">
                  <a:solidFill>
                    <a:srgbClr val="FF3300"/>
                  </a:solidFill>
                </a:rPr>
                <a:t> Körperoberfläche verhindern !</a:t>
              </a:r>
            </a:p>
          </p:txBody>
        </p:sp>
      </p:grpSp>
      <p:grpSp>
        <p:nvGrpSpPr>
          <p:cNvPr id="134159" name="Group 15"/>
          <p:cNvGrpSpPr>
            <a:grpSpLocks/>
          </p:cNvGrpSpPr>
          <p:nvPr/>
        </p:nvGrpSpPr>
        <p:grpSpPr bwMode="auto">
          <a:xfrm>
            <a:off x="3594100" y="4286101"/>
            <a:ext cx="3840163" cy="727075"/>
            <a:chOff x="2264" y="2609"/>
            <a:chExt cx="2419" cy="458"/>
          </a:xfrm>
        </p:grpSpPr>
        <p:sp>
          <p:nvSpPr>
            <p:cNvPr id="29706" name="AutoShape 7"/>
            <p:cNvSpPr>
              <a:spLocks noChangeArrowheads="1"/>
            </p:cNvSpPr>
            <p:nvPr/>
          </p:nvSpPr>
          <p:spPr bwMode="auto">
            <a:xfrm>
              <a:off x="2264" y="2609"/>
              <a:ext cx="1706" cy="324"/>
            </a:xfrm>
            <a:prstGeom prst="leftArrow">
              <a:avLst>
                <a:gd name="adj1" fmla="val 50000"/>
                <a:gd name="adj2" fmla="val 131636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 b="0">
                  <a:solidFill>
                    <a:srgbClr val="000000"/>
                  </a:solidFill>
                </a:rPr>
                <a:t>Inkorporation</a:t>
              </a:r>
            </a:p>
          </p:txBody>
        </p:sp>
        <p:sp>
          <p:nvSpPr>
            <p:cNvPr id="29707" name="Text Box 10"/>
            <p:cNvSpPr txBox="1">
              <a:spLocks noChangeArrowheads="1"/>
            </p:cNvSpPr>
            <p:nvPr/>
          </p:nvSpPr>
          <p:spPr bwMode="auto">
            <a:xfrm>
              <a:off x="2752" y="2894"/>
              <a:ext cx="19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200">
                  <a:solidFill>
                    <a:srgbClr val="FF3300"/>
                  </a:solidFill>
                </a:rPr>
                <a:t>Aufnahme in den Körper ausschließen !</a:t>
              </a:r>
            </a:p>
          </p:txBody>
        </p:sp>
      </p:grpSp>
      <p:graphicFrame>
        <p:nvGraphicFramePr>
          <p:cNvPr id="29704" name="Object 11"/>
          <p:cNvGraphicFramePr>
            <a:graphicFrameLocks noChangeAspect="1"/>
          </p:cNvGraphicFramePr>
          <p:nvPr/>
        </p:nvGraphicFramePr>
        <p:xfrm>
          <a:off x="1619250" y="1819275"/>
          <a:ext cx="138747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Bitmap" r:id="rId4" imgW="1181265" imgH="3514286" progId="Paint.Picture">
                  <p:embed/>
                </p:oleObj>
              </mc:Choice>
              <mc:Fallback>
                <p:oleObj name="Bitmap" r:id="rId4" imgW="1181265" imgH="35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819275"/>
                        <a:ext cx="1387475" cy="412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Rectangle 13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0" y="6308725"/>
            <a:ext cx="2303463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Atomare Strahlung auf den menschlichen Körper</a:t>
            </a:r>
          </a:p>
        </p:txBody>
      </p:sp>
    </p:spTree>
    <p:extLst>
      <p:ext uri="{BB962C8B-B14F-4D97-AF65-F5344CB8AC3E}">
        <p14:creationId xmlns:p14="http://schemas.microsoft.com/office/powerpoint/2010/main" val="26889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7" name="Group 47"/>
          <p:cNvGrpSpPr>
            <a:grpSpLocks/>
          </p:cNvGrpSpPr>
          <p:nvPr/>
        </p:nvGrpSpPr>
        <p:grpSpPr bwMode="auto">
          <a:xfrm>
            <a:off x="963613" y="2905125"/>
            <a:ext cx="7280275" cy="882650"/>
            <a:chOff x="607" y="1830"/>
            <a:chExt cx="4586" cy="556"/>
          </a:xfrm>
        </p:grpSpPr>
        <p:pic>
          <p:nvPicPr>
            <p:cNvPr id="3076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" y="1830"/>
              <a:ext cx="439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4" name="AutoShape 23"/>
            <p:cNvSpPr>
              <a:spLocks noChangeArrowheads="1"/>
            </p:cNvSpPr>
            <p:nvPr/>
          </p:nvSpPr>
          <p:spPr bwMode="auto">
            <a:xfrm>
              <a:off x="1087" y="1946"/>
              <a:ext cx="1560" cy="116"/>
            </a:xfrm>
            <a:prstGeom prst="rightArrow">
              <a:avLst>
                <a:gd name="adj1" fmla="val 50000"/>
                <a:gd name="adj2" fmla="val 336207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pic>
          <p:nvPicPr>
            <p:cNvPr id="30765" name="Picture 25" descr="B01-00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" y="1830"/>
              <a:ext cx="400" cy="3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6" name="Text Box 26"/>
            <p:cNvSpPr txBox="1">
              <a:spLocks noChangeArrowheads="1"/>
            </p:cNvSpPr>
            <p:nvPr/>
          </p:nvSpPr>
          <p:spPr bwMode="auto">
            <a:xfrm>
              <a:off x="3560" y="1868"/>
              <a:ext cx="163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400">
                  <a:solidFill>
                    <a:srgbClr val="3333CC"/>
                  </a:solidFill>
                </a:rPr>
                <a:t>A</a:t>
              </a:r>
              <a:r>
                <a:rPr lang="de-DE" altLang="de-DE" sz="2400" b="0">
                  <a:solidFill>
                    <a:srgbClr val="000000"/>
                  </a:solidFill>
                </a:rPr>
                <a:t>ufenthaltsdauer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400" b="0">
                  <a:solidFill>
                    <a:srgbClr val="000000"/>
                  </a:solidFill>
                </a:rPr>
                <a:t>   begrenzen</a:t>
              </a:r>
            </a:p>
          </p:txBody>
        </p:sp>
      </p:grpSp>
      <p:grpSp>
        <p:nvGrpSpPr>
          <p:cNvPr id="133168" name="Group 48"/>
          <p:cNvGrpSpPr>
            <a:grpSpLocks/>
          </p:cNvGrpSpPr>
          <p:nvPr/>
        </p:nvGrpSpPr>
        <p:grpSpPr bwMode="auto">
          <a:xfrm>
            <a:off x="963613" y="3825875"/>
            <a:ext cx="7667625" cy="858838"/>
            <a:chOff x="607" y="2410"/>
            <a:chExt cx="4830" cy="541"/>
          </a:xfrm>
        </p:grpSpPr>
        <p:sp>
          <p:nvSpPr>
            <p:cNvPr id="30759" name="Rectangle 4" descr="Horizontale Steine"/>
            <p:cNvSpPr>
              <a:spLocks noChangeArrowheads="1"/>
            </p:cNvSpPr>
            <p:nvPr/>
          </p:nvSpPr>
          <p:spPr bwMode="auto">
            <a:xfrm>
              <a:off x="2806" y="2410"/>
              <a:ext cx="120" cy="541"/>
            </a:xfrm>
            <a:prstGeom prst="rect">
              <a:avLst/>
            </a:prstGeom>
            <a:pattFill prst="horzBrick">
              <a:fgClr>
                <a:srgbClr val="CC9900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pic>
          <p:nvPicPr>
            <p:cNvPr id="30760" name="Picture 27" descr="B01-00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" y="2487"/>
              <a:ext cx="400" cy="3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1" name="AutoShape 28"/>
            <p:cNvSpPr>
              <a:spLocks noChangeArrowheads="1"/>
            </p:cNvSpPr>
            <p:nvPr/>
          </p:nvSpPr>
          <p:spPr bwMode="auto">
            <a:xfrm>
              <a:off x="1087" y="2603"/>
              <a:ext cx="1560" cy="116"/>
            </a:xfrm>
            <a:prstGeom prst="rightArrow">
              <a:avLst>
                <a:gd name="adj1" fmla="val 50000"/>
                <a:gd name="adj2" fmla="val 336207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30762" name="Text Box 29"/>
            <p:cNvSpPr txBox="1">
              <a:spLocks noChangeArrowheads="1"/>
            </p:cNvSpPr>
            <p:nvPr/>
          </p:nvSpPr>
          <p:spPr bwMode="auto">
            <a:xfrm>
              <a:off x="3558" y="2565"/>
              <a:ext cx="18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400">
                  <a:solidFill>
                    <a:srgbClr val="3333CC"/>
                  </a:solidFill>
                </a:rPr>
                <a:t>A</a:t>
              </a:r>
              <a:r>
                <a:rPr lang="de-DE" altLang="de-DE" sz="2400" b="0">
                  <a:solidFill>
                    <a:srgbClr val="000000"/>
                  </a:solidFill>
                </a:rPr>
                <a:t>bschirmung nutzen</a:t>
              </a:r>
            </a:p>
          </p:txBody>
        </p:sp>
      </p:grpSp>
      <p:grpSp>
        <p:nvGrpSpPr>
          <p:cNvPr id="133169" name="Group 49"/>
          <p:cNvGrpSpPr>
            <a:grpSpLocks/>
          </p:cNvGrpSpPr>
          <p:nvPr/>
        </p:nvGrpSpPr>
        <p:grpSpPr bwMode="auto">
          <a:xfrm>
            <a:off x="900113" y="4930775"/>
            <a:ext cx="6450012" cy="1195388"/>
            <a:chOff x="567" y="3106"/>
            <a:chExt cx="4063" cy="753"/>
          </a:xfrm>
        </p:grpSpPr>
        <p:grpSp>
          <p:nvGrpSpPr>
            <p:cNvPr id="30742" name="Group 6"/>
            <p:cNvGrpSpPr>
              <a:grpSpLocks/>
            </p:cNvGrpSpPr>
            <p:nvPr/>
          </p:nvGrpSpPr>
          <p:grpSpPr bwMode="auto">
            <a:xfrm>
              <a:off x="567" y="3106"/>
              <a:ext cx="1040" cy="753"/>
              <a:chOff x="2607" y="3158"/>
              <a:chExt cx="1180" cy="883"/>
            </a:xfrm>
          </p:grpSpPr>
          <p:pic>
            <p:nvPicPr>
              <p:cNvPr id="30748" name="Picture 7" descr="B01-00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1" y="3158"/>
                <a:ext cx="454" cy="40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49" name="Line 8"/>
              <p:cNvSpPr>
                <a:spLocks noChangeShapeType="1"/>
              </p:cNvSpPr>
              <p:nvPr/>
            </p:nvSpPr>
            <p:spPr bwMode="auto">
              <a:xfrm flipH="1">
                <a:off x="2744" y="333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50" name="Line 9"/>
              <p:cNvSpPr>
                <a:spLocks noChangeShapeType="1"/>
              </p:cNvSpPr>
              <p:nvPr/>
            </p:nvSpPr>
            <p:spPr bwMode="auto">
              <a:xfrm flipH="1">
                <a:off x="2743" y="3339"/>
                <a:ext cx="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51" name="Line 10"/>
              <p:cNvSpPr>
                <a:spLocks noChangeShapeType="1"/>
              </p:cNvSpPr>
              <p:nvPr/>
            </p:nvSpPr>
            <p:spPr bwMode="auto">
              <a:xfrm>
                <a:off x="2744" y="3793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52" name="Line 11"/>
              <p:cNvSpPr>
                <a:spLocks noChangeShapeType="1"/>
              </p:cNvSpPr>
              <p:nvPr/>
            </p:nvSpPr>
            <p:spPr bwMode="auto">
              <a:xfrm>
                <a:off x="3424" y="3793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53" name="Line 12"/>
              <p:cNvSpPr>
                <a:spLocks noChangeShapeType="1"/>
              </p:cNvSpPr>
              <p:nvPr/>
            </p:nvSpPr>
            <p:spPr bwMode="auto">
              <a:xfrm>
                <a:off x="3515" y="3339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54" name="Line 13"/>
              <p:cNvSpPr>
                <a:spLocks noChangeShapeType="1"/>
              </p:cNvSpPr>
              <p:nvPr/>
            </p:nvSpPr>
            <p:spPr bwMode="auto">
              <a:xfrm>
                <a:off x="3787" y="3339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134" name="Text Box 14"/>
              <p:cNvSpPr txBox="1">
                <a:spLocks noChangeArrowheads="1"/>
              </p:cNvSpPr>
              <p:nvPr/>
            </p:nvSpPr>
            <p:spPr bwMode="auto">
              <a:xfrm>
                <a:off x="3107" y="3613"/>
                <a:ext cx="266" cy="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de-DE" sz="3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~</a:t>
                </a:r>
              </a:p>
            </p:txBody>
          </p:sp>
          <p:sp>
            <p:nvSpPr>
              <p:cNvPr id="30756" name="Line 15"/>
              <p:cNvSpPr>
                <a:spLocks noChangeShapeType="1"/>
              </p:cNvSpPr>
              <p:nvPr/>
            </p:nvSpPr>
            <p:spPr bwMode="auto">
              <a:xfrm>
                <a:off x="2743" y="370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57" name="Line 16"/>
              <p:cNvSpPr>
                <a:spLocks noChangeShapeType="1"/>
              </p:cNvSpPr>
              <p:nvPr/>
            </p:nvSpPr>
            <p:spPr bwMode="auto">
              <a:xfrm flipH="1">
                <a:off x="2607" y="3566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58" name="Line 17"/>
              <p:cNvSpPr>
                <a:spLocks noChangeShapeType="1"/>
              </p:cNvSpPr>
              <p:nvPr/>
            </p:nvSpPr>
            <p:spPr bwMode="auto">
              <a:xfrm>
                <a:off x="2698" y="3702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0743" name="Group 18"/>
            <p:cNvGrpSpPr>
              <a:grpSpLocks/>
            </p:cNvGrpSpPr>
            <p:nvPr/>
          </p:nvGrpSpPr>
          <p:grpSpPr bwMode="auto">
            <a:xfrm>
              <a:off x="2046" y="3184"/>
              <a:ext cx="572" cy="410"/>
              <a:chOff x="1564" y="3720"/>
              <a:chExt cx="648" cy="481"/>
            </a:xfrm>
          </p:grpSpPr>
          <p:sp>
            <p:nvSpPr>
              <p:cNvPr id="30745" name="Rectangle 19"/>
              <p:cNvSpPr>
                <a:spLocks noChangeArrowheads="1"/>
              </p:cNvSpPr>
              <p:nvPr/>
            </p:nvSpPr>
            <p:spPr bwMode="auto">
              <a:xfrm rot="10800000" flipV="1">
                <a:off x="2140" y="3721"/>
                <a:ext cx="72" cy="480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6" name="AutoShape 20"/>
              <p:cNvSpPr>
                <a:spLocks noChangeArrowheads="1"/>
              </p:cNvSpPr>
              <p:nvPr/>
            </p:nvSpPr>
            <p:spPr bwMode="auto">
              <a:xfrm rot="16200000" flipV="1">
                <a:off x="1612" y="3672"/>
                <a:ext cx="480" cy="575"/>
              </a:xfrm>
              <a:custGeom>
                <a:avLst/>
                <a:gdLst>
                  <a:gd name="T0" fmla="*/ 386 w 21600"/>
                  <a:gd name="T1" fmla="*/ 288 h 21600"/>
                  <a:gd name="T2" fmla="*/ 240 w 21600"/>
                  <a:gd name="T3" fmla="*/ 575 h 21600"/>
                  <a:gd name="T4" fmla="*/ 94 w 21600"/>
                  <a:gd name="T5" fmla="*/ 288 h 21600"/>
                  <a:gd name="T6" fmla="*/ 24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030 w 21600"/>
                  <a:gd name="T13" fmla="*/ 6010 h 21600"/>
                  <a:gd name="T14" fmla="*/ 15570 w 21600"/>
                  <a:gd name="T15" fmla="*/ 1559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433" y="21600"/>
                    </a:lnTo>
                    <a:lnTo>
                      <a:pt x="131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30747" name="Picture 21" descr="B01-00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1882" y="3838"/>
                <a:ext cx="233" cy="21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44" name="Text Box 30"/>
            <p:cNvSpPr txBox="1">
              <a:spLocks noChangeArrowheads="1"/>
            </p:cNvSpPr>
            <p:nvPr/>
          </p:nvSpPr>
          <p:spPr bwMode="auto">
            <a:xfrm>
              <a:off x="3552" y="3222"/>
              <a:ext cx="10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400">
                  <a:solidFill>
                    <a:srgbClr val="3333CC"/>
                  </a:solidFill>
                </a:rPr>
                <a:t>A</a:t>
              </a:r>
              <a:r>
                <a:rPr lang="de-DE" altLang="de-DE" sz="2400" b="0">
                  <a:solidFill>
                    <a:srgbClr val="000000"/>
                  </a:solidFill>
                </a:rPr>
                <a:t>bschalten</a:t>
              </a:r>
            </a:p>
          </p:txBody>
        </p:sp>
      </p:grpSp>
      <p:grpSp>
        <p:nvGrpSpPr>
          <p:cNvPr id="133166" name="Group 46"/>
          <p:cNvGrpSpPr>
            <a:grpSpLocks/>
          </p:cNvGrpSpPr>
          <p:nvPr/>
        </p:nvGrpSpPr>
        <p:grpSpPr bwMode="auto">
          <a:xfrm>
            <a:off x="963613" y="1862138"/>
            <a:ext cx="6924675" cy="863600"/>
            <a:chOff x="607" y="1173"/>
            <a:chExt cx="4362" cy="544"/>
          </a:xfrm>
        </p:grpSpPr>
        <p:pic>
          <p:nvPicPr>
            <p:cNvPr id="30728" name="Picture 5" descr="B01-00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" y="1173"/>
              <a:ext cx="400" cy="3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AutoShape 22"/>
            <p:cNvSpPr>
              <a:spLocks noChangeArrowheads="1"/>
            </p:cNvSpPr>
            <p:nvPr/>
          </p:nvSpPr>
          <p:spPr bwMode="auto">
            <a:xfrm>
              <a:off x="1087" y="1259"/>
              <a:ext cx="1560" cy="116"/>
            </a:xfrm>
            <a:prstGeom prst="rightArrow">
              <a:avLst>
                <a:gd name="adj1" fmla="val 50000"/>
                <a:gd name="adj2" fmla="val 336207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30730" name="Text Box 24"/>
            <p:cNvSpPr txBox="1">
              <a:spLocks noChangeArrowheads="1"/>
            </p:cNvSpPr>
            <p:nvPr/>
          </p:nvSpPr>
          <p:spPr bwMode="auto">
            <a:xfrm>
              <a:off x="3560" y="1344"/>
              <a:ext cx="1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400">
                  <a:solidFill>
                    <a:srgbClr val="3333CC"/>
                  </a:solidFill>
                </a:rPr>
                <a:t>A</a:t>
              </a:r>
              <a:r>
                <a:rPr lang="de-DE" altLang="de-DE" sz="2400" b="0">
                  <a:solidFill>
                    <a:srgbClr val="000000"/>
                  </a:solidFill>
                </a:rPr>
                <a:t>bstand halten</a:t>
              </a:r>
            </a:p>
          </p:txBody>
        </p:sp>
        <p:sp>
          <p:nvSpPr>
            <p:cNvPr id="30731" name="Line 32"/>
            <p:cNvSpPr>
              <a:spLocks noChangeShapeType="1"/>
            </p:cNvSpPr>
            <p:nvPr/>
          </p:nvSpPr>
          <p:spPr bwMode="auto">
            <a:xfrm>
              <a:off x="1047" y="1521"/>
              <a:ext cx="20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2" name="Text Box 33"/>
            <p:cNvSpPr txBox="1">
              <a:spLocks noChangeArrowheads="1"/>
            </p:cNvSpPr>
            <p:nvPr/>
          </p:nvSpPr>
          <p:spPr bwMode="auto">
            <a:xfrm>
              <a:off x="1472" y="1544"/>
              <a:ext cx="2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200">
                  <a:solidFill>
                    <a:srgbClr val="000000"/>
                  </a:solidFill>
                </a:rPr>
                <a:t>2m</a:t>
              </a:r>
            </a:p>
          </p:txBody>
        </p:sp>
        <p:sp>
          <p:nvSpPr>
            <p:cNvPr id="30733" name="Text Box 34"/>
            <p:cNvSpPr txBox="1">
              <a:spLocks noChangeArrowheads="1"/>
            </p:cNvSpPr>
            <p:nvPr/>
          </p:nvSpPr>
          <p:spPr bwMode="auto">
            <a:xfrm>
              <a:off x="1479" y="1342"/>
              <a:ext cx="3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200">
                  <a:solidFill>
                    <a:srgbClr val="000000"/>
                  </a:solidFill>
                </a:rPr>
                <a:t>1/4</a:t>
              </a:r>
            </a:p>
          </p:txBody>
        </p:sp>
        <p:sp>
          <p:nvSpPr>
            <p:cNvPr id="30734" name="Text Box 35"/>
            <p:cNvSpPr txBox="1">
              <a:spLocks noChangeArrowheads="1"/>
            </p:cNvSpPr>
            <p:nvPr/>
          </p:nvSpPr>
          <p:spPr bwMode="auto">
            <a:xfrm>
              <a:off x="1981" y="1544"/>
              <a:ext cx="2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200">
                  <a:solidFill>
                    <a:srgbClr val="000000"/>
                  </a:solidFill>
                </a:rPr>
                <a:t>4m</a:t>
              </a:r>
            </a:p>
          </p:txBody>
        </p:sp>
        <p:sp>
          <p:nvSpPr>
            <p:cNvPr id="30735" name="Text Box 36"/>
            <p:cNvSpPr txBox="1">
              <a:spLocks noChangeArrowheads="1"/>
            </p:cNvSpPr>
            <p:nvPr/>
          </p:nvSpPr>
          <p:spPr bwMode="auto">
            <a:xfrm>
              <a:off x="2998" y="1544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200">
                  <a:solidFill>
                    <a:srgbClr val="000000"/>
                  </a:solidFill>
                </a:rPr>
                <a:t>25m</a:t>
              </a:r>
            </a:p>
          </p:txBody>
        </p:sp>
        <p:sp>
          <p:nvSpPr>
            <p:cNvPr id="30736" name="Text Box 37"/>
            <p:cNvSpPr txBox="1">
              <a:spLocks noChangeArrowheads="1"/>
            </p:cNvSpPr>
            <p:nvPr/>
          </p:nvSpPr>
          <p:spPr bwMode="auto">
            <a:xfrm>
              <a:off x="1955" y="1341"/>
              <a:ext cx="3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200">
                  <a:solidFill>
                    <a:srgbClr val="000000"/>
                  </a:solidFill>
                </a:rPr>
                <a:t>1/16</a:t>
              </a:r>
            </a:p>
          </p:txBody>
        </p:sp>
        <p:sp>
          <p:nvSpPr>
            <p:cNvPr id="30737" name="Text Box 38"/>
            <p:cNvSpPr txBox="1">
              <a:spLocks noChangeArrowheads="1"/>
            </p:cNvSpPr>
            <p:nvPr/>
          </p:nvSpPr>
          <p:spPr bwMode="auto">
            <a:xfrm>
              <a:off x="2973" y="1341"/>
              <a:ext cx="3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200">
                  <a:solidFill>
                    <a:srgbClr val="000000"/>
                  </a:solidFill>
                </a:rPr>
                <a:t>1/625</a:t>
              </a:r>
            </a:p>
          </p:txBody>
        </p:sp>
        <p:sp>
          <p:nvSpPr>
            <p:cNvPr id="30738" name="Line 39"/>
            <p:cNvSpPr>
              <a:spLocks noChangeShapeType="1"/>
            </p:cNvSpPr>
            <p:nvPr/>
          </p:nvSpPr>
          <p:spPr bwMode="auto">
            <a:xfrm>
              <a:off x="1607" y="148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39" name="Line 40"/>
            <p:cNvSpPr>
              <a:spLocks noChangeShapeType="1"/>
            </p:cNvSpPr>
            <p:nvPr/>
          </p:nvSpPr>
          <p:spPr bwMode="auto">
            <a:xfrm>
              <a:off x="2086" y="1521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40" name="Line 41"/>
            <p:cNvSpPr>
              <a:spLocks noChangeShapeType="1"/>
            </p:cNvSpPr>
            <p:nvPr/>
          </p:nvSpPr>
          <p:spPr bwMode="auto">
            <a:xfrm>
              <a:off x="2086" y="148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741" name="Line 42"/>
            <p:cNvSpPr>
              <a:spLocks noChangeShapeType="1"/>
            </p:cNvSpPr>
            <p:nvPr/>
          </p:nvSpPr>
          <p:spPr bwMode="auto">
            <a:xfrm>
              <a:off x="3086" y="148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0726" name="Text Box 43"/>
          <p:cNvSpPr txBox="1">
            <a:spLocks noChangeArrowheads="1"/>
          </p:cNvSpPr>
          <p:nvPr/>
        </p:nvSpPr>
        <p:spPr bwMode="auto">
          <a:xfrm>
            <a:off x="3348038" y="1104900"/>
            <a:ext cx="242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Einsatzgrundsätze</a:t>
            </a:r>
          </a:p>
        </p:txBody>
      </p:sp>
      <p:sp>
        <p:nvSpPr>
          <p:cNvPr id="30727" name="Rectangle 45"/>
          <p:cNvSpPr>
            <a:spLocks noGrp="1" noChangeArrowheads="1"/>
          </p:cNvSpPr>
          <p:nvPr>
            <p:ph type="ctrTitle"/>
          </p:nvPr>
        </p:nvSpPr>
        <p:spPr bwMode="auto">
          <a:xfrm>
            <a:off x="4716463" y="6381750"/>
            <a:ext cx="1941512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Einsatzgrundsätze atomare Gefahren</a:t>
            </a:r>
          </a:p>
        </p:txBody>
      </p:sp>
    </p:spTree>
    <p:extLst>
      <p:ext uri="{BB962C8B-B14F-4D97-AF65-F5344CB8AC3E}">
        <p14:creationId xmlns:p14="http://schemas.microsoft.com/office/powerpoint/2010/main" val="181614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6"/>
          <p:cNvSpPr txBox="1">
            <a:spLocks noChangeArrowheads="1"/>
          </p:cNvSpPr>
          <p:nvPr/>
        </p:nvSpPr>
        <p:spPr bwMode="auto">
          <a:xfrm>
            <a:off x="2555875" y="1106488"/>
            <a:ext cx="373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Gefahren an der Einsatzstelle</a:t>
            </a:r>
            <a:endParaRPr lang="de-DE" altLang="de-DE" sz="2000">
              <a:solidFill>
                <a:srgbClr val="000000"/>
              </a:solidFill>
            </a:endParaRPr>
          </a:p>
        </p:txBody>
      </p:sp>
      <p:grpSp>
        <p:nvGrpSpPr>
          <p:cNvPr id="118805" name="Group 21"/>
          <p:cNvGrpSpPr>
            <a:grpSpLocks/>
          </p:cNvGrpSpPr>
          <p:nvPr/>
        </p:nvGrpSpPr>
        <p:grpSpPr bwMode="auto">
          <a:xfrm>
            <a:off x="1244600" y="1773238"/>
            <a:ext cx="504825" cy="4225925"/>
            <a:chOff x="748" y="981"/>
            <a:chExt cx="318" cy="2662"/>
          </a:xfrm>
        </p:grpSpPr>
        <p:sp>
          <p:nvSpPr>
            <p:cNvPr id="4105" name="AutoShape 3"/>
            <p:cNvSpPr>
              <a:spLocks noChangeArrowheads="1"/>
            </p:cNvSpPr>
            <p:nvPr/>
          </p:nvSpPr>
          <p:spPr bwMode="auto">
            <a:xfrm>
              <a:off x="748" y="981"/>
              <a:ext cx="318" cy="2311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06" name="Oval 4"/>
            <p:cNvSpPr>
              <a:spLocks noChangeArrowheads="1"/>
            </p:cNvSpPr>
            <p:nvPr/>
          </p:nvSpPr>
          <p:spPr bwMode="auto">
            <a:xfrm>
              <a:off x="748" y="3339"/>
              <a:ext cx="318" cy="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1316038" y="1773238"/>
            <a:ext cx="26304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>
                <a:solidFill>
                  <a:srgbClr val="000000"/>
                </a:solidFill>
              </a:rPr>
              <a:t>A - </a:t>
            </a:r>
            <a:r>
              <a:rPr lang="de-DE" altLang="de-DE" sz="1800">
                <a:solidFill>
                  <a:srgbClr val="000000"/>
                </a:solidFill>
              </a:rPr>
              <a:t>Atemgifte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>
                <a:solidFill>
                  <a:srgbClr val="000000"/>
                </a:solidFill>
              </a:rPr>
              <a:t>A - </a:t>
            </a:r>
            <a:r>
              <a:rPr lang="de-DE" altLang="de-DE" sz="1800">
                <a:solidFill>
                  <a:srgbClr val="000000"/>
                </a:solidFill>
              </a:rPr>
              <a:t>Angst / Panik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>
                <a:solidFill>
                  <a:srgbClr val="000000"/>
                </a:solidFill>
              </a:rPr>
              <a:t>A - </a:t>
            </a:r>
            <a:r>
              <a:rPr lang="de-DE" altLang="de-DE" sz="1800">
                <a:solidFill>
                  <a:srgbClr val="000000"/>
                </a:solidFill>
              </a:rPr>
              <a:t>Ausbreitung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>
                <a:solidFill>
                  <a:srgbClr val="000000"/>
                </a:solidFill>
              </a:rPr>
              <a:t>A - </a:t>
            </a:r>
            <a:r>
              <a:rPr lang="de-DE" altLang="de-DE" sz="1800">
                <a:solidFill>
                  <a:srgbClr val="000000"/>
                </a:solidFill>
              </a:rPr>
              <a:t>atomare Gefahren</a:t>
            </a: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1316038" y="3357563"/>
            <a:ext cx="2922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>
                <a:solidFill>
                  <a:srgbClr val="000000"/>
                </a:solidFill>
              </a:rPr>
              <a:t>C - </a:t>
            </a:r>
            <a:r>
              <a:rPr lang="de-DE" altLang="de-DE" sz="1800">
                <a:solidFill>
                  <a:srgbClr val="000000"/>
                </a:solidFill>
              </a:rPr>
              <a:t>chemische Gefahren</a:t>
            </a:r>
          </a:p>
        </p:txBody>
      </p:sp>
      <p:sp>
        <p:nvSpPr>
          <p:cNvPr id="118804" name="Text Box 20"/>
          <p:cNvSpPr txBox="1">
            <a:spLocks noChangeArrowheads="1"/>
          </p:cNvSpPr>
          <p:nvPr/>
        </p:nvSpPr>
        <p:spPr bwMode="auto">
          <a:xfrm>
            <a:off x="1316038" y="3860800"/>
            <a:ext cx="32861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>
                <a:solidFill>
                  <a:srgbClr val="000000"/>
                </a:solidFill>
              </a:rPr>
              <a:t>E - </a:t>
            </a:r>
            <a:r>
              <a:rPr lang="de-DE" altLang="de-DE" sz="1800">
                <a:solidFill>
                  <a:srgbClr val="000000"/>
                </a:solidFill>
              </a:rPr>
              <a:t>Erkrankung / Verletzung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>
                <a:solidFill>
                  <a:srgbClr val="000000"/>
                </a:solidFill>
              </a:rPr>
              <a:t>E - </a:t>
            </a:r>
            <a:r>
              <a:rPr lang="de-DE" altLang="de-DE" sz="1800">
                <a:solidFill>
                  <a:srgbClr val="000000"/>
                </a:solidFill>
              </a:rPr>
              <a:t>Explosion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>
                <a:solidFill>
                  <a:srgbClr val="000000"/>
                </a:solidFill>
              </a:rPr>
              <a:t>E - </a:t>
            </a:r>
            <a:r>
              <a:rPr lang="de-DE" altLang="de-DE" sz="1800">
                <a:solidFill>
                  <a:srgbClr val="000000"/>
                </a:solidFill>
              </a:rPr>
              <a:t>Elektrizität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>
                <a:solidFill>
                  <a:srgbClr val="000000"/>
                </a:solidFill>
              </a:rPr>
              <a:t>E - </a:t>
            </a:r>
            <a:r>
              <a:rPr lang="de-DE" altLang="de-DE" sz="1800">
                <a:solidFill>
                  <a:srgbClr val="000000"/>
                </a:solidFill>
              </a:rPr>
              <a:t>Einsturz</a:t>
            </a:r>
          </a:p>
        </p:txBody>
      </p: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5076825" y="2924175"/>
            <a:ext cx="267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>
                <a:solidFill>
                  <a:srgbClr val="FF0000"/>
                </a:solidFill>
              </a:rPr>
              <a:t>Welche Gefahren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>
                <a:solidFill>
                  <a:srgbClr val="FF0000"/>
                </a:solidFill>
              </a:rPr>
              <a:t>sind erkannt?</a:t>
            </a:r>
          </a:p>
        </p:txBody>
      </p:sp>
      <p:sp>
        <p:nvSpPr>
          <p:cNvPr id="4104" name="Rectangle 25"/>
          <p:cNvSpPr>
            <a:spLocks noGrp="1" noChangeArrowheads="1"/>
          </p:cNvSpPr>
          <p:nvPr>
            <p:ph type="ctrTitle"/>
          </p:nvPr>
        </p:nvSpPr>
        <p:spPr bwMode="auto">
          <a:xfrm>
            <a:off x="5508625" y="6381750"/>
            <a:ext cx="1941513" cy="14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Gefahren an der Einsatzstelle/Matrix</a:t>
            </a:r>
          </a:p>
        </p:txBody>
      </p:sp>
    </p:spTree>
    <p:extLst>
      <p:ext uri="{BB962C8B-B14F-4D97-AF65-F5344CB8AC3E}">
        <p14:creationId xmlns:p14="http://schemas.microsoft.com/office/powerpoint/2010/main" val="166415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1" grpId="0"/>
      <p:bldP spid="118802" grpId="0"/>
      <p:bldP spid="118804" grpId="0"/>
      <p:bldP spid="1188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1239838" y="1114425"/>
            <a:ext cx="7002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Beispiel einer Kennzeichnung von Anlagen und Räumen</a:t>
            </a: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00213"/>
            <a:ext cx="21399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14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0" y="6381750"/>
            <a:ext cx="222885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Kennzeichnung von Anlagen / Räumen</a:t>
            </a:r>
          </a:p>
        </p:txBody>
      </p:sp>
    </p:spTree>
    <p:extLst>
      <p:ext uri="{BB962C8B-B14F-4D97-AF65-F5344CB8AC3E}">
        <p14:creationId xmlns:p14="http://schemas.microsoft.com/office/powerpoint/2010/main" val="280997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971550" y="1116013"/>
            <a:ext cx="7000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Einsatzgrundsätze für unaufschiebbare Erstmaßnahmen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im A-Einsatz: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715963" y="1844824"/>
            <a:ext cx="366324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Absperrbereich festlegen - 50m, </a:t>
            </a:r>
            <a:endParaRPr lang="en-US" altLang="de-DE" sz="1800" b="0">
              <a:solidFill>
                <a:srgbClr val="000000"/>
              </a:solidFill>
              <a:cs typeface="Arial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de-DE" sz="1800" b="0">
                <a:solidFill>
                  <a:srgbClr val="000000"/>
                </a:solidFill>
                <a:cs typeface="Arial" charset="0"/>
              </a:rPr>
              <a:t> Facheinheit alarmieren,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717550" y="2544986"/>
            <a:ext cx="7685758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betroffene Personen anweisen, gegen Windrichtung aus dem Gefahren-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bereich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zu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gehen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Sammelplatz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im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Absperrbereich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zur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Personenrettung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Mindestausrüstung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, PSA, PA, 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altLang="de-DE" sz="1800" b="0" dirty="0" err="1" smtClean="0">
                <a:solidFill>
                  <a:srgbClr val="000000"/>
                </a:solidFill>
                <a:cs typeface="Arial" charset="0"/>
              </a:rPr>
              <a:t>hierbei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PSA </a:t>
            </a:r>
            <a:r>
              <a:rPr lang="en-US" altLang="de-DE" sz="1800" b="0" dirty="0" err="1" smtClean="0">
                <a:solidFill>
                  <a:srgbClr val="000000"/>
                </a:solidFill>
                <a:cs typeface="Arial" charset="0"/>
              </a:rPr>
              <a:t>komplett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 smtClean="0">
                <a:solidFill>
                  <a:srgbClr val="000000"/>
                </a:solidFill>
                <a:cs typeface="Arial" charset="0"/>
              </a:rPr>
              <a:t>anlegen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,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717550" y="3913337"/>
            <a:ext cx="8113118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kein Einsatz bei Wunden, Verletzungen der Haut,</a:t>
            </a:r>
            <a:endParaRPr lang="en-US" altLang="de-DE" sz="1800" b="0" dirty="0">
              <a:solidFill>
                <a:srgbClr val="000000"/>
              </a:solidFill>
              <a:cs typeface="Arial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dirty="0" err="1">
                <a:solidFill>
                  <a:srgbClr val="000000"/>
                </a:solidFill>
                <a:cs typeface="Arial" charset="0"/>
              </a:rPr>
              <a:t>Angriffsweg</a:t>
            </a:r>
            <a:r>
              <a:rPr lang="en-US" altLang="de-DE" sz="1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dirty="0" err="1">
                <a:solidFill>
                  <a:srgbClr val="000000"/>
                </a:solidFill>
                <a:cs typeface="Arial" charset="0"/>
              </a:rPr>
              <a:t>planen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de-DE" sz="1800" dirty="0" err="1">
                <a:solidFill>
                  <a:srgbClr val="000000"/>
                </a:solidFill>
                <a:cs typeface="Arial" charset="0"/>
              </a:rPr>
              <a:t>Deckung</a:t>
            </a:r>
            <a:r>
              <a:rPr lang="en-US" altLang="de-DE" sz="1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dirty="0" err="1">
                <a:solidFill>
                  <a:srgbClr val="000000"/>
                </a:solidFill>
                <a:cs typeface="Arial" charset="0"/>
              </a:rPr>
              <a:t>ausnutzen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de-DE" sz="1800" dirty="0" err="1">
                <a:solidFill>
                  <a:srgbClr val="000000"/>
                </a:solidFill>
                <a:cs typeface="Arial" charset="0"/>
              </a:rPr>
              <a:t>Aufenthaltsdauer</a:t>
            </a:r>
            <a:r>
              <a:rPr lang="en-US" altLang="de-DE" sz="1800" dirty="0">
                <a:solidFill>
                  <a:srgbClr val="000000"/>
                </a:solidFill>
                <a:cs typeface="Arial" charset="0"/>
              </a:rPr>
              <a:t> so </a:t>
            </a:r>
            <a:r>
              <a:rPr lang="en-US" altLang="de-DE" sz="1800" dirty="0" err="1">
                <a:solidFill>
                  <a:srgbClr val="000000"/>
                </a:solidFill>
                <a:cs typeface="Arial" charset="0"/>
              </a:rPr>
              <a:t>kurz</a:t>
            </a:r>
            <a:r>
              <a:rPr lang="en-US" altLang="de-DE" sz="1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dirty="0" err="1">
                <a:solidFill>
                  <a:srgbClr val="000000"/>
                </a:solidFill>
                <a:cs typeface="Arial" charset="0"/>
              </a:rPr>
              <a:t>wie</a:t>
            </a:r>
            <a:endParaRPr lang="en-US" altLang="de-DE" sz="1800" dirty="0">
              <a:solidFill>
                <a:srgbClr val="000000"/>
              </a:solidFill>
              <a:cs typeface="Arial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de-DE" sz="1800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altLang="de-DE" sz="1800" dirty="0" err="1">
                <a:solidFill>
                  <a:srgbClr val="000000"/>
                </a:solidFill>
                <a:cs typeface="Arial" charset="0"/>
              </a:rPr>
              <a:t>möglich</a:t>
            </a:r>
            <a:r>
              <a:rPr lang="en-US" altLang="de-DE" sz="1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dirty="0" err="1">
                <a:solidFill>
                  <a:srgbClr val="000000"/>
                </a:solidFill>
                <a:cs typeface="Arial" charset="0"/>
              </a:rPr>
              <a:t>halten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de-DE" sz="1800" dirty="0" err="1">
                <a:solidFill>
                  <a:srgbClr val="000000"/>
                </a:solidFill>
                <a:cs typeface="Arial" charset="0"/>
              </a:rPr>
              <a:t>Abstand</a:t>
            </a:r>
            <a:r>
              <a:rPr lang="en-US" altLang="de-DE" sz="1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dirty="0" err="1">
                <a:solidFill>
                  <a:srgbClr val="000000"/>
                </a:solidFill>
                <a:cs typeface="Arial" charset="0"/>
              </a:rPr>
              <a:t>zum</a:t>
            </a:r>
            <a:r>
              <a:rPr lang="en-US" altLang="de-DE" sz="1800" dirty="0">
                <a:solidFill>
                  <a:srgbClr val="000000"/>
                </a:solidFill>
                <a:cs typeface="Arial" charset="0"/>
              </a:rPr>
              <a:t> Strahler so </a:t>
            </a:r>
            <a:r>
              <a:rPr lang="en-US" altLang="de-DE" sz="1800" dirty="0" err="1">
                <a:solidFill>
                  <a:srgbClr val="000000"/>
                </a:solidFill>
                <a:cs typeface="Arial" charset="0"/>
              </a:rPr>
              <a:t>groß</a:t>
            </a:r>
            <a:r>
              <a:rPr lang="en-US" altLang="de-DE" sz="1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dirty="0" err="1">
                <a:solidFill>
                  <a:srgbClr val="000000"/>
                </a:solidFill>
                <a:cs typeface="Arial" charset="0"/>
              </a:rPr>
              <a:t>wie</a:t>
            </a:r>
            <a:r>
              <a:rPr lang="en-US" altLang="de-DE" sz="1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dirty="0" err="1">
                <a:solidFill>
                  <a:srgbClr val="000000"/>
                </a:solidFill>
                <a:cs typeface="Arial" charset="0"/>
              </a:rPr>
              <a:t>möglich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, 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717550" y="4921399"/>
            <a:ext cx="75745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nur so viel Einsatzkräfte wie notwendig einsetzen,</a:t>
            </a:r>
            <a:endParaRPr lang="en-US" altLang="de-DE" sz="1800" b="0" dirty="0">
              <a:solidFill>
                <a:srgbClr val="000000"/>
              </a:solidFill>
              <a:cs typeface="Arial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eingesetzte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Trupps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nach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der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Personenrettung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innerhalb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des 50 Meter -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Bereichs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zum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Kontaminationsnachweis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sammeln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32775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4500563" y="6308725"/>
            <a:ext cx="287655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E-grundsätze unaufschb. Erstmaßnahmen im A-Einsatz</a:t>
            </a:r>
          </a:p>
        </p:txBody>
      </p:sp>
    </p:spTree>
    <p:extLst>
      <p:ext uri="{BB962C8B-B14F-4D97-AF65-F5344CB8AC3E}">
        <p14:creationId xmlns:p14="http://schemas.microsoft.com/office/powerpoint/2010/main" val="842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0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0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 build="p"/>
      <p:bldP spid="130055" grpId="0" build="p"/>
      <p:bldP spid="130056" grpId="0" build="p"/>
      <p:bldP spid="13005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1367436" y="1158906"/>
            <a:ext cx="640912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3333CC"/>
                </a:solidFill>
              </a:rPr>
              <a:t>Gefahren durch Chemische Stoffe gehen aus von…</a:t>
            </a:r>
            <a:endParaRPr lang="de-DE" altLang="de-DE" sz="2000" dirty="0">
              <a:solidFill>
                <a:srgbClr val="3333CC"/>
              </a:solidFill>
            </a:endParaRPr>
          </a:p>
        </p:txBody>
      </p:sp>
      <p:sp>
        <p:nvSpPr>
          <p:cNvPr id="33797" name="AutoShape 3"/>
          <p:cNvSpPr>
            <a:spLocks noChangeArrowheads="1"/>
          </p:cNvSpPr>
          <p:nvPr/>
        </p:nvSpPr>
        <p:spPr bwMode="auto">
          <a:xfrm>
            <a:off x="989013" y="1774824"/>
            <a:ext cx="7129462" cy="3579813"/>
          </a:xfrm>
          <a:prstGeom prst="downArrowCallout">
            <a:avLst>
              <a:gd name="adj1" fmla="val 51573"/>
              <a:gd name="adj2" fmla="val 51573"/>
              <a:gd name="adj3" fmla="val 16667"/>
              <a:gd name="adj4" fmla="val 6666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060450" y="1774825"/>
            <a:ext cx="6985000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 smtClean="0">
                <a:solidFill>
                  <a:srgbClr val="000000"/>
                </a:solidFill>
              </a:rPr>
              <a:t>explosiven Stoffen,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 smtClean="0">
                <a:solidFill>
                  <a:srgbClr val="000000"/>
                </a:solidFill>
              </a:rPr>
              <a:t>gasförmigen Stoffen, 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 smtClean="0">
                <a:solidFill>
                  <a:srgbClr val="000000"/>
                </a:solidFill>
              </a:rPr>
              <a:t>entzündbaren Stoffen, 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 smtClean="0">
                <a:solidFill>
                  <a:srgbClr val="000000"/>
                </a:solidFill>
              </a:rPr>
              <a:t>brandfördernd wirkenden Stoffen,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 smtClean="0">
                <a:solidFill>
                  <a:srgbClr val="000000"/>
                </a:solidFill>
              </a:rPr>
              <a:t>giftigen </a:t>
            </a:r>
            <a:r>
              <a:rPr lang="de-DE" altLang="de-DE" sz="1800" b="0" dirty="0">
                <a:solidFill>
                  <a:srgbClr val="000000"/>
                </a:solidFill>
              </a:rPr>
              <a:t>und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ansteckungsgefährlichen Stoffen,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reizenden und ätzenden Stoffen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,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radioaktiven Stoffen</a:t>
            </a:r>
            <a:r>
              <a:rPr lang="de-DE" altLang="de-DE" sz="1800" b="0" dirty="0">
                <a:solidFill>
                  <a:srgbClr val="000000"/>
                </a:solidFill>
              </a:rPr>
              <a:t/>
            </a:r>
            <a:br>
              <a:rPr lang="de-DE" altLang="de-DE" sz="1800" b="0" dirty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oder verschiedenen gefährlichen Stoffen.</a:t>
            </a:r>
            <a:endParaRPr lang="de-DE" altLang="de-DE" sz="1800" b="0" dirty="0">
              <a:solidFill>
                <a:srgbClr val="000000"/>
              </a:solidFill>
            </a:endParaRP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1852344" y="5372236"/>
            <a:ext cx="543931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C00000"/>
                </a:solidFill>
              </a:rPr>
              <a:t>…bewirken auch eine </a:t>
            </a:r>
            <a:r>
              <a:rPr lang="de-DE" altLang="de-DE" sz="2000" dirty="0">
                <a:solidFill>
                  <a:srgbClr val="C00000"/>
                </a:solidFill>
              </a:rPr>
              <a:t>chemische </a:t>
            </a:r>
            <a:r>
              <a:rPr lang="de-DE" altLang="de-DE" sz="2000" dirty="0" smtClean="0">
                <a:solidFill>
                  <a:srgbClr val="C00000"/>
                </a:solidFill>
              </a:rPr>
              <a:t>Gefahr !</a:t>
            </a:r>
            <a:endParaRPr lang="de-DE" altLang="de-DE" sz="2000" dirty="0">
              <a:solidFill>
                <a:srgbClr val="C00000"/>
              </a:solidFill>
            </a:endParaRPr>
          </a:p>
        </p:txBody>
      </p:sp>
      <p:sp>
        <p:nvSpPr>
          <p:cNvPr id="33796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0" y="6381750"/>
            <a:ext cx="1296988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Chemische Stoffe</a:t>
            </a:r>
          </a:p>
        </p:txBody>
      </p:sp>
    </p:spTree>
    <p:extLst>
      <p:ext uri="{BB962C8B-B14F-4D97-AF65-F5344CB8AC3E}">
        <p14:creationId xmlns:p14="http://schemas.microsoft.com/office/powerpoint/2010/main" val="28522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build="p"/>
      <p:bldP spid="3379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787900" y="1628775"/>
            <a:ext cx="3035300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180975" indent="-180975">
              <a:tabLst>
                <a:tab pos="677863" algn="l"/>
                <a:tab pos="1924050" algn="l"/>
              </a:tabLst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677863" algn="l"/>
                <a:tab pos="1924050" algn="l"/>
              </a:tabLst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677863" algn="l"/>
                <a:tab pos="1924050" algn="l"/>
              </a:tabLst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677863" algn="l"/>
                <a:tab pos="1924050" algn="l"/>
              </a:tabLst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677863" algn="l"/>
                <a:tab pos="1924050" algn="l"/>
              </a:tabLst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  <a:tab pos="1924050" algn="l"/>
              </a:tabLs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  <a:tab pos="1924050" algn="l"/>
              </a:tabLs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  <a:tab pos="1924050" algn="l"/>
              </a:tabLs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  <a:tab pos="1924050" algn="l"/>
              </a:tabLs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explosionsgefährlich ( explosiv )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brandfördernd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hochentzündlich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leichtentzündlich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entzündlich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sehr giftig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giftig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gesundheitsschädlich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mindergiftig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ätzend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reizend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sensibilisierend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krebserzeugend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fortpflanzungsgefährdend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erbgutverändert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umweltgefährlich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</a:rPr>
              <a:t>- radioaktiv (physikalisch)</a:t>
            </a:r>
          </a:p>
        </p:txBody>
      </p:sp>
      <p:grpSp>
        <p:nvGrpSpPr>
          <p:cNvPr id="128012" name="Group 12"/>
          <p:cNvGrpSpPr>
            <a:grpSpLocks/>
          </p:cNvGrpSpPr>
          <p:nvPr/>
        </p:nvGrpSpPr>
        <p:grpSpPr bwMode="auto">
          <a:xfrm>
            <a:off x="1258888" y="2060575"/>
            <a:ext cx="3095625" cy="3065463"/>
            <a:chOff x="793" y="1298"/>
            <a:chExt cx="1950" cy="1931"/>
          </a:xfrm>
        </p:grpSpPr>
        <p:pic>
          <p:nvPicPr>
            <p:cNvPr id="34822" name="Picture 7" descr="REIZEN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298"/>
              <a:ext cx="1950" cy="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3" name="Text Box 8"/>
            <p:cNvSpPr txBox="1">
              <a:spLocks noChangeArrowheads="1"/>
            </p:cNvSpPr>
            <p:nvPr/>
          </p:nvSpPr>
          <p:spPr bwMode="auto">
            <a:xfrm>
              <a:off x="1306" y="1888"/>
              <a:ext cx="94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>
                  <a:solidFill>
                    <a:srgbClr val="FFFFFF"/>
                  </a:solidFill>
                </a:rPr>
                <a:t>Gefahren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>
                  <a:solidFill>
                    <a:srgbClr val="FFFFFF"/>
                  </a:solidFill>
                </a:rPr>
                <a:t>durch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>
                  <a:solidFill>
                    <a:srgbClr val="FFFFFF"/>
                  </a:solidFill>
                </a:rPr>
                <a:t>chemische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>
                  <a:solidFill>
                    <a:srgbClr val="FFFFFF"/>
                  </a:solidFill>
                </a:rPr>
                <a:t>Stoffe</a:t>
              </a:r>
            </a:p>
          </p:txBody>
        </p:sp>
      </p:grpSp>
      <p:sp>
        <p:nvSpPr>
          <p:cNvPr id="34820" name="Text Box 9"/>
          <p:cNvSpPr txBox="1">
            <a:spLocks noChangeArrowheads="1"/>
          </p:cNvSpPr>
          <p:nvPr/>
        </p:nvSpPr>
        <p:spPr bwMode="auto">
          <a:xfrm>
            <a:off x="3132138" y="1109663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Gefahrenmerkmale</a:t>
            </a:r>
          </a:p>
        </p:txBody>
      </p:sp>
      <p:sp>
        <p:nvSpPr>
          <p:cNvPr id="34821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4643438" y="6381750"/>
            <a:ext cx="136525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Gefahrenmerkmale</a:t>
            </a:r>
          </a:p>
        </p:txBody>
      </p:sp>
    </p:spTree>
    <p:extLst>
      <p:ext uri="{BB962C8B-B14F-4D97-AF65-F5344CB8AC3E}">
        <p14:creationId xmlns:p14="http://schemas.microsoft.com/office/powerpoint/2010/main" val="3318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7"/>
          <p:cNvSpPr txBox="1">
            <a:spLocks noChangeArrowheads="1"/>
          </p:cNvSpPr>
          <p:nvPr/>
        </p:nvSpPr>
        <p:spPr bwMode="auto">
          <a:xfrm>
            <a:off x="2268538" y="1106488"/>
            <a:ext cx="4333875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Kennzeichnung von Gefahrstoffen</a:t>
            </a:r>
          </a:p>
        </p:txBody>
      </p:sp>
      <p:grpSp>
        <p:nvGrpSpPr>
          <p:cNvPr id="127009" name="Group 33"/>
          <p:cNvGrpSpPr>
            <a:grpSpLocks/>
          </p:cNvGrpSpPr>
          <p:nvPr/>
        </p:nvGrpSpPr>
        <p:grpSpPr bwMode="auto">
          <a:xfrm>
            <a:off x="900113" y="1700213"/>
            <a:ext cx="7510462" cy="4087813"/>
            <a:chOff x="567" y="1071"/>
            <a:chExt cx="4731" cy="2575"/>
          </a:xfrm>
        </p:grpSpPr>
        <p:pic>
          <p:nvPicPr>
            <p:cNvPr id="358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" y="3197"/>
              <a:ext cx="520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46" name="Group 5"/>
            <p:cNvGrpSpPr>
              <a:grpSpLocks/>
            </p:cNvGrpSpPr>
            <p:nvPr/>
          </p:nvGrpSpPr>
          <p:grpSpPr bwMode="auto">
            <a:xfrm>
              <a:off x="1652" y="2850"/>
              <a:ext cx="568" cy="782"/>
              <a:chOff x="3560" y="1706"/>
              <a:chExt cx="1320" cy="1639"/>
            </a:xfrm>
          </p:grpSpPr>
          <p:pic>
            <p:nvPicPr>
              <p:cNvPr id="35869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31"/>
                <a:ext cx="1092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870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" y="1706"/>
                <a:ext cx="1320" cy="1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5847" name="Picture 8" descr="nr4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" y="2980"/>
              <a:ext cx="609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5848" name="Object 9"/>
            <p:cNvGraphicFramePr>
              <a:graphicFrameLocks noChangeAspect="1"/>
            </p:cNvGraphicFramePr>
            <p:nvPr/>
          </p:nvGraphicFramePr>
          <p:xfrm>
            <a:off x="975" y="2069"/>
            <a:ext cx="607" cy="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0" name="CorelPhotoPaint.Image.7" r:id="rId7" imgW="1805743" imgH="1805743" progId="CorelPhotoPaint.Image.7">
                    <p:embed/>
                  </p:oleObj>
                </mc:Choice>
                <mc:Fallback>
                  <p:oleObj name="CorelPhotoPaint.Image.7" r:id="rId7" imgW="1805743" imgH="1805743" progId="CorelPhotoPaint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" y="2069"/>
                          <a:ext cx="607" cy="6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5849" name="Picture 10" descr="nr041_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461"/>
              <a:ext cx="651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Picture 11" descr="nr03_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" y="1157"/>
              <a:ext cx="607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5851" name="Object 12"/>
            <p:cNvGraphicFramePr>
              <a:graphicFrameLocks noChangeAspect="1"/>
            </p:cNvGraphicFramePr>
            <p:nvPr/>
          </p:nvGraphicFramePr>
          <p:xfrm>
            <a:off x="567" y="1331"/>
            <a:ext cx="608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1" name="Photo Editor-Foto" r:id="rId11" imgW="1409897" imgH="1409897" progId="MSPhotoEd.3">
                    <p:embed/>
                  </p:oleObj>
                </mc:Choice>
                <mc:Fallback>
                  <p:oleObj name="Photo Editor-Foto" r:id="rId11" imgW="1409897" imgH="140989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1331"/>
                          <a:ext cx="608" cy="6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5852" name="Picture 13" descr="nr52_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115"/>
              <a:ext cx="66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5853" name="Object 14"/>
            <p:cNvGraphicFramePr>
              <a:graphicFrameLocks noChangeAspect="1"/>
            </p:cNvGraphicFramePr>
            <p:nvPr/>
          </p:nvGraphicFramePr>
          <p:xfrm>
            <a:off x="4646" y="1374"/>
            <a:ext cx="650" cy="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2" name="CorelPhotoPaint.Image.7" r:id="rId14" imgW="1810159" imgH="1814777" progId="CorelPhotoPaint.Image.7">
                    <p:embed/>
                  </p:oleObj>
                </mc:Choice>
                <mc:Fallback>
                  <p:oleObj name="CorelPhotoPaint.Image.7" r:id="rId14" imgW="1810159" imgH="1814777" progId="CorelPhotoPaint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6" y="1374"/>
                          <a:ext cx="650" cy="637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54" name="Object 15"/>
            <p:cNvGraphicFramePr>
              <a:graphicFrameLocks noChangeAspect="1"/>
            </p:cNvGraphicFramePr>
            <p:nvPr/>
          </p:nvGraphicFramePr>
          <p:xfrm>
            <a:off x="3821" y="1071"/>
            <a:ext cx="599" cy="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3" name="Photo Editor-Foto" r:id="rId16" imgW="1409897" imgH="1428949" progId="MSPhotoEd.3">
                    <p:embed/>
                  </p:oleObj>
                </mc:Choice>
                <mc:Fallback>
                  <p:oleObj name="Photo Editor-Foto" r:id="rId16" imgW="1409897" imgH="142894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1" y="1071"/>
                          <a:ext cx="599" cy="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855" name="Group 16"/>
            <p:cNvGrpSpPr>
              <a:grpSpLocks/>
            </p:cNvGrpSpPr>
            <p:nvPr/>
          </p:nvGrpSpPr>
          <p:grpSpPr bwMode="auto">
            <a:xfrm>
              <a:off x="4604" y="2296"/>
              <a:ext cx="694" cy="423"/>
              <a:chOff x="3016" y="1842"/>
              <a:chExt cx="726" cy="442"/>
            </a:xfrm>
          </p:grpSpPr>
          <p:grpSp>
            <p:nvGrpSpPr>
              <p:cNvPr id="35865" name="Group 17"/>
              <p:cNvGrpSpPr>
                <a:grpSpLocks/>
              </p:cNvGrpSpPr>
              <p:nvPr/>
            </p:nvGrpSpPr>
            <p:grpSpPr bwMode="auto">
              <a:xfrm>
                <a:off x="3016" y="1842"/>
                <a:ext cx="726" cy="408"/>
                <a:chOff x="1414" y="1298"/>
                <a:chExt cx="1883" cy="1300"/>
              </a:xfrm>
            </p:grpSpPr>
            <p:sp>
              <p:nvSpPr>
                <p:cNvPr id="35867" name="Rectangle 18"/>
                <p:cNvSpPr>
                  <a:spLocks noChangeArrowheads="1"/>
                </p:cNvSpPr>
                <p:nvPr/>
              </p:nvSpPr>
              <p:spPr bwMode="auto">
                <a:xfrm>
                  <a:off x="1414" y="1298"/>
                  <a:ext cx="1883" cy="658"/>
                </a:xfrm>
                <a:prstGeom prst="rect">
                  <a:avLst/>
                </a:prstGeom>
                <a:solidFill>
                  <a:srgbClr val="FF9900"/>
                </a:soli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altLang="de-DE" sz="2000">
                      <a:solidFill>
                        <a:srgbClr val="000000"/>
                      </a:solidFill>
                    </a:rPr>
                    <a:t>X432</a:t>
                  </a:r>
                </a:p>
              </p:txBody>
            </p:sp>
            <p:sp>
              <p:nvSpPr>
                <p:cNvPr id="35868" name="Rectangle 19"/>
                <p:cNvSpPr>
                  <a:spLocks noChangeArrowheads="1"/>
                </p:cNvSpPr>
                <p:nvPr/>
              </p:nvSpPr>
              <p:spPr bwMode="auto">
                <a:xfrm>
                  <a:off x="1414" y="1950"/>
                  <a:ext cx="1883" cy="648"/>
                </a:xfrm>
                <a:prstGeom prst="rect">
                  <a:avLst/>
                </a:prstGeom>
                <a:solidFill>
                  <a:srgbClr val="FF9900"/>
                </a:soli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altLang="de-DE" sz="4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5866" name="Text Box 20"/>
              <p:cNvSpPr txBox="1">
                <a:spLocks noChangeArrowheads="1"/>
              </p:cNvSpPr>
              <p:nvPr/>
            </p:nvSpPr>
            <p:spPr bwMode="auto">
              <a:xfrm>
                <a:off x="3152" y="2024"/>
                <a:ext cx="494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de-DE" sz="2000">
                    <a:solidFill>
                      <a:srgbClr val="000000"/>
                    </a:solidFill>
                  </a:rPr>
                  <a:t>1428</a:t>
                </a:r>
              </a:p>
            </p:txBody>
          </p:sp>
        </p:grpSp>
        <p:grpSp>
          <p:nvGrpSpPr>
            <p:cNvPr id="35858" name="Group 23"/>
            <p:cNvGrpSpPr>
              <a:grpSpLocks/>
            </p:cNvGrpSpPr>
            <p:nvPr/>
          </p:nvGrpSpPr>
          <p:grpSpPr bwMode="auto">
            <a:xfrm>
              <a:off x="2867" y="2980"/>
              <a:ext cx="520" cy="465"/>
              <a:chOff x="1746" y="2308"/>
              <a:chExt cx="544" cy="486"/>
            </a:xfrm>
          </p:grpSpPr>
          <p:sp>
            <p:nvSpPr>
              <p:cNvPr id="35863" name="AutoShape 24"/>
              <p:cNvSpPr>
                <a:spLocks noChangeArrowheads="1"/>
              </p:cNvSpPr>
              <p:nvPr/>
            </p:nvSpPr>
            <p:spPr bwMode="auto">
              <a:xfrm rot="10800000">
                <a:off x="1746" y="2341"/>
                <a:ext cx="544" cy="453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lIns="90000" tIns="46800" rIns="90000" bIns="46800" anchor="ctr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altLang="de-DE" sz="10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4" name="Text Box 25"/>
              <p:cNvSpPr txBox="1">
                <a:spLocks noChangeArrowheads="1"/>
              </p:cNvSpPr>
              <p:nvPr/>
            </p:nvSpPr>
            <p:spPr bwMode="auto">
              <a:xfrm>
                <a:off x="1915" y="2308"/>
                <a:ext cx="234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de-DE" sz="2400" b="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  <p:grpSp>
          <p:nvGrpSpPr>
            <p:cNvPr id="35860" name="Group 29"/>
            <p:cNvGrpSpPr>
              <a:grpSpLocks/>
            </p:cNvGrpSpPr>
            <p:nvPr/>
          </p:nvGrpSpPr>
          <p:grpSpPr bwMode="auto">
            <a:xfrm>
              <a:off x="3651" y="1888"/>
              <a:ext cx="689" cy="680"/>
              <a:chOff x="3833" y="2886"/>
              <a:chExt cx="870" cy="827"/>
            </a:xfrm>
          </p:grpSpPr>
          <p:pic>
            <p:nvPicPr>
              <p:cNvPr id="35861" name="Picture 30" descr="B01-014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2886"/>
                <a:ext cx="870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62" name="AutoShape 31"/>
              <p:cNvSpPr>
                <a:spLocks noChangeArrowheads="1"/>
              </p:cNvSpPr>
              <p:nvPr/>
            </p:nvSpPr>
            <p:spPr bwMode="auto">
              <a:xfrm rot="10800000">
                <a:off x="3884" y="3287"/>
                <a:ext cx="799" cy="402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altLang="de-DE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5844" name="Rectangle 32"/>
          <p:cNvSpPr>
            <a:spLocks noGrp="1" noChangeArrowheads="1"/>
          </p:cNvSpPr>
          <p:nvPr>
            <p:ph type="ctrTitle"/>
          </p:nvPr>
        </p:nvSpPr>
        <p:spPr bwMode="auto">
          <a:xfrm>
            <a:off x="4427538" y="6308725"/>
            <a:ext cx="1870075" cy="290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Kennzeichnung von Gefahrstoffen</a:t>
            </a:r>
          </a:p>
        </p:txBody>
      </p:sp>
    </p:spTree>
    <p:extLst>
      <p:ext uri="{BB962C8B-B14F-4D97-AF65-F5344CB8AC3E}">
        <p14:creationId xmlns:p14="http://schemas.microsoft.com/office/powerpoint/2010/main" val="4322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1714500" y="1106488"/>
            <a:ext cx="542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Beispiel: Gefahren durch gasförmige Stoffe</a:t>
            </a:r>
          </a:p>
        </p:txBody>
      </p:sp>
      <p:graphicFrame>
        <p:nvGraphicFramePr>
          <p:cNvPr id="368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976450"/>
              </p:ext>
            </p:extLst>
          </p:nvPr>
        </p:nvGraphicFramePr>
        <p:xfrm>
          <a:off x="6732588" y="1911152"/>
          <a:ext cx="11207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Photo Editor Photo" r:id="rId3" imgW="1409897" imgH="1409897" progId="MSPhotoEd.3">
                  <p:embed/>
                </p:oleObj>
              </mc:Choice>
              <mc:Fallback>
                <p:oleObj name="Photo Editor Photo" r:id="rId3" imgW="1409897" imgH="140989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911152"/>
                        <a:ext cx="112077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1365250" y="1930202"/>
            <a:ext cx="504824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Gefahr eines </a:t>
            </a:r>
            <a:r>
              <a:rPr lang="de-DE" altLang="de-DE" sz="1800" b="0" dirty="0" err="1">
                <a:solidFill>
                  <a:srgbClr val="000000"/>
                </a:solidFill>
              </a:rPr>
              <a:t>Druckbehälterzerknalls</a:t>
            </a:r>
            <a:r>
              <a:rPr lang="de-DE" altLang="de-DE" sz="1800" b="0" dirty="0">
                <a:solidFill>
                  <a:srgbClr val="000000"/>
                </a:solidFill>
              </a:rPr>
              <a:t>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Gefahr der Ausbreitung sowohl von schweren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>
                <a:solidFill>
                  <a:srgbClr val="000000"/>
                </a:solidFill>
              </a:rPr>
              <a:t>  Gasen als auch von Flüssigkeiten,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1365250" y="2991222"/>
            <a:ext cx="4958409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Bildung explosionsfähiger Gas-Luftgemische,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Gefahr von Erfrierungen beim Berühren,</a:t>
            </a: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1365250" y="3710360"/>
            <a:ext cx="4060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Gefahr der Zersetzung von Acetylen.</a:t>
            </a:r>
          </a:p>
        </p:txBody>
      </p:sp>
      <p:sp>
        <p:nvSpPr>
          <p:cNvPr id="36871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4500563" y="6381750"/>
            <a:ext cx="1798637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Beispiel: gasförmige Stoffe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742" y="3921255"/>
            <a:ext cx="1201316" cy="12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2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5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9" grpId="0" build="p"/>
      <p:bldP spid="125960" grpId="0" build="p"/>
      <p:bldP spid="12596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2124075" y="1106488"/>
            <a:ext cx="500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Beispiel: Gefahren durch ätzende Stoffe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1365250" y="1792288"/>
            <a:ext cx="341959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Verätzungsgefahr bei Kontakt,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Bildung ätzender Dämpfe,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350963" y="2492896"/>
            <a:ext cx="592444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entzündbare Dämpfe bei organischen Säuren,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heftige Reaktion mit Wasser möglich, starke Erhitzung,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1350963" y="3212976"/>
            <a:ext cx="6031523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Zerstörung von Metallen,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Reaktion mit organischen Stoffen möglich, Brandgefahr,</a:t>
            </a:r>
          </a:p>
        </p:txBody>
      </p:sp>
      <p:pic>
        <p:nvPicPr>
          <p:cNvPr id="3789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628775"/>
            <a:ext cx="1296988" cy="12700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1350963" y="3933056"/>
            <a:ext cx="477887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Wassergefährdung,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Störung der biologischen Klärstufe möglich,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1350963" y="4653136"/>
            <a:ext cx="5291833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Ausbreitung durch kontaminiertes Löschwasser,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Gefährlichkeit steigt meist mit der Konzentration.</a:t>
            </a:r>
          </a:p>
        </p:txBody>
      </p:sp>
      <p:sp>
        <p:nvSpPr>
          <p:cNvPr id="37897" name="Rectangle 14"/>
          <p:cNvSpPr>
            <a:spLocks noGrp="1" noChangeArrowheads="1"/>
          </p:cNvSpPr>
          <p:nvPr>
            <p:ph type="ctrTitle"/>
          </p:nvPr>
        </p:nvSpPr>
        <p:spPr bwMode="auto">
          <a:xfrm>
            <a:off x="4643438" y="6308725"/>
            <a:ext cx="1727200" cy="217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Beispiel: Gefahren ätzender Stoffe</a:t>
            </a:r>
          </a:p>
        </p:txBody>
      </p:sp>
    </p:spTree>
    <p:extLst>
      <p:ext uri="{BB962C8B-B14F-4D97-AF65-F5344CB8AC3E}">
        <p14:creationId xmlns:p14="http://schemas.microsoft.com/office/powerpoint/2010/main" val="21805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4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4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4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4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4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build="p"/>
      <p:bldP spid="124936" grpId="0" build="p"/>
      <p:bldP spid="124937" grpId="0" build="p"/>
      <p:bldP spid="124939" grpId="0" build="p"/>
      <p:bldP spid="12494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9"/>
          <p:cNvSpPr txBox="1">
            <a:spLocks noChangeArrowheads="1"/>
          </p:cNvSpPr>
          <p:nvPr/>
        </p:nvSpPr>
        <p:spPr bwMode="auto">
          <a:xfrm>
            <a:off x="1476375" y="1101725"/>
            <a:ext cx="619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Unaufschiebbare Erstmaßnahmen / GAMS - Regel</a:t>
            </a:r>
          </a:p>
        </p:txBody>
      </p:sp>
      <p:grpSp>
        <p:nvGrpSpPr>
          <p:cNvPr id="123932" name="Group 28"/>
          <p:cNvGrpSpPr>
            <a:grpSpLocks/>
          </p:cNvGrpSpPr>
          <p:nvPr/>
        </p:nvGrpSpPr>
        <p:grpSpPr bwMode="auto">
          <a:xfrm>
            <a:off x="2411413" y="2781303"/>
            <a:ext cx="4794251" cy="523876"/>
            <a:chOff x="1519" y="1752"/>
            <a:chExt cx="3020" cy="330"/>
          </a:xfrm>
        </p:grpSpPr>
        <p:sp>
          <p:nvSpPr>
            <p:cNvPr id="38932" name="Line 6"/>
            <p:cNvSpPr>
              <a:spLocks noChangeShapeType="1"/>
            </p:cNvSpPr>
            <p:nvPr/>
          </p:nvSpPr>
          <p:spPr bwMode="auto">
            <a:xfrm>
              <a:off x="1519" y="1933"/>
              <a:ext cx="363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933" name="Text Box 12"/>
            <p:cNvSpPr txBox="1">
              <a:spLocks noChangeArrowheads="1"/>
            </p:cNvSpPr>
            <p:nvPr/>
          </p:nvSpPr>
          <p:spPr bwMode="auto">
            <a:xfrm>
              <a:off x="1927" y="1752"/>
              <a:ext cx="261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800" dirty="0" smtClean="0">
                  <a:solidFill>
                    <a:srgbClr val="FF9900"/>
                  </a:solidFill>
                </a:rPr>
                <a:t>Absichern / Absperren!</a:t>
              </a:r>
              <a:endParaRPr lang="de-DE" altLang="de-DE" sz="2800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123933" name="Group 29"/>
          <p:cNvGrpSpPr>
            <a:grpSpLocks/>
          </p:cNvGrpSpPr>
          <p:nvPr/>
        </p:nvGrpSpPr>
        <p:grpSpPr bwMode="auto">
          <a:xfrm>
            <a:off x="2411413" y="3386139"/>
            <a:ext cx="5757865" cy="769938"/>
            <a:chOff x="1519" y="2133"/>
            <a:chExt cx="3627" cy="485"/>
          </a:xfrm>
        </p:grpSpPr>
        <p:sp>
          <p:nvSpPr>
            <p:cNvPr id="38930" name="Line 7"/>
            <p:cNvSpPr>
              <a:spLocks noChangeShapeType="1"/>
            </p:cNvSpPr>
            <p:nvPr/>
          </p:nvSpPr>
          <p:spPr bwMode="auto">
            <a:xfrm>
              <a:off x="1519" y="2341"/>
              <a:ext cx="363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931" name="Text Box 13"/>
            <p:cNvSpPr txBox="1">
              <a:spLocks noChangeArrowheads="1"/>
            </p:cNvSpPr>
            <p:nvPr/>
          </p:nvSpPr>
          <p:spPr bwMode="auto">
            <a:xfrm>
              <a:off x="1926" y="2133"/>
              <a:ext cx="3220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800" dirty="0">
                  <a:solidFill>
                    <a:srgbClr val="00CC00"/>
                  </a:solidFill>
                </a:rPr>
                <a:t>Menschenrettung!</a:t>
              </a:r>
            </a:p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b="0" dirty="0">
                  <a:solidFill>
                    <a:srgbClr val="00CC00"/>
                  </a:solidFill>
                </a:rPr>
                <a:t>(unter </a:t>
              </a:r>
              <a:r>
                <a:rPr lang="de-DE" altLang="de-DE" sz="2000" b="0" dirty="0" smtClean="0">
                  <a:solidFill>
                    <a:srgbClr val="00CC00"/>
                  </a:solidFill>
                </a:rPr>
                <a:t>Eigenschutz bei vertretbarem Risiko)</a:t>
              </a:r>
              <a:endParaRPr lang="de-DE" altLang="de-DE" sz="2000" b="0" dirty="0">
                <a:solidFill>
                  <a:srgbClr val="00CC00"/>
                </a:solidFill>
              </a:endParaRPr>
            </a:p>
          </p:txBody>
        </p:sp>
      </p:grpSp>
      <p:grpSp>
        <p:nvGrpSpPr>
          <p:cNvPr id="123934" name="Group 30"/>
          <p:cNvGrpSpPr>
            <a:grpSpLocks/>
          </p:cNvGrpSpPr>
          <p:nvPr/>
        </p:nvGrpSpPr>
        <p:grpSpPr bwMode="auto">
          <a:xfrm>
            <a:off x="2411413" y="4392613"/>
            <a:ext cx="4967750" cy="523875"/>
            <a:chOff x="1519" y="2767"/>
            <a:chExt cx="1606" cy="330"/>
          </a:xfrm>
        </p:grpSpPr>
        <p:sp>
          <p:nvSpPr>
            <p:cNvPr id="38928" name="Line 8"/>
            <p:cNvSpPr>
              <a:spLocks noChangeShapeType="1"/>
            </p:cNvSpPr>
            <p:nvPr/>
          </p:nvSpPr>
          <p:spPr bwMode="auto">
            <a:xfrm>
              <a:off x="1519" y="2931"/>
              <a:ext cx="18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929" name="Text Box 14"/>
            <p:cNvSpPr txBox="1">
              <a:spLocks noChangeArrowheads="1"/>
            </p:cNvSpPr>
            <p:nvPr/>
          </p:nvSpPr>
          <p:spPr bwMode="auto">
            <a:xfrm>
              <a:off x="1728" y="2767"/>
              <a:ext cx="139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800" dirty="0" smtClean="0">
                  <a:solidFill>
                    <a:srgbClr val="3333CC"/>
                  </a:solidFill>
                </a:rPr>
                <a:t>Spezialkräfte anfordern</a:t>
              </a:r>
              <a:r>
                <a:rPr lang="de-DE" altLang="de-DE" sz="2800" dirty="0">
                  <a:solidFill>
                    <a:srgbClr val="3333CC"/>
                  </a:solidFill>
                </a:rPr>
                <a:t>!</a:t>
              </a:r>
            </a:p>
          </p:txBody>
        </p:sp>
      </p:grpSp>
      <p:grpSp>
        <p:nvGrpSpPr>
          <p:cNvPr id="123931" name="Group 27"/>
          <p:cNvGrpSpPr>
            <a:grpSpLocks/>
          </p:cNvGrpSpPr>
          <p:nvPr/>
        </p:nvGrpSpPr>
        <p:grpSpPr bwMode="auto">
          <a:xfrm>
            <a:off x="2411413" y="2060575"/>
            <a:ext cx="3781425" cy="519113"/>
            <a:chOff x="1519" y="1298"/>
            <a:chExt cx="2382" cy="327"/>
          </a:xfrm>
        </p:grpSpPr>
        <p:sp>
          <p:nvSpPr>
            <p:cNvPr id="38926" name="Line 5"/>
            <p:cNvSpPr>
              <a:spLocks noChangeShapeType="1"/>
            </p:cNvSpPr>
            <p:nvPr/>
          </p:nvSpPr>
          <p:spPr bwMode="auto">
            <a:xfrm>
              <a:off x="1519" y="1480"/>
              <a:ext cx="363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38927" name="Text Box 11"/>
            <p:cNvSpPr txBox="1">
              <a:spLocks noChangeArrowheads="1"/>
            </p:cNvSpPr>
            <p:nvPr/>
          </p:nvSpPr>
          <p:spPr bwMode="auto">
            <a:xfrm>
              <a:off x="1927" y="1298"/>
              <a:ext cx="19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800">
                  <a:solidFill>
                    <a:srgbClr val="C00000"/>
                  </a:solidFill>
                </a:rPr>
                <a:t>Gefahr erkennen!</a:t>
              </a:r>
            </a:p>
          </p:txBody>
        </p:sp>
      </p:grpSp>
      <p:grpSp>
        <p:nvGrpSpPr>
          <p:cNvPr id="123930" name="Group 26"/>
          <p:cNvGrpSpPr>
            <a:grpSpLocks/>
          </p:cNvGrpSpPr>
          <p:nvPr/>
        </p:nvGrpSpPr>
        <p:grpSpPr bwMode="auto">
          <a:xfrm>
            <a:off x="1476375" y="1844675"/>
            <a:ext cx="792163" cy="3313113"/>
            <a:chOff x="930" y="1162"/>
            <a:chExt cx="499" cy="2087"/>
          </a:xfrm>
        </p:grpSpPr>
        <p:sp>
          <p:nvSpPr>
            <p:cNvPr id="38921" name="Rectangle 15"/>
            <p:cNvSpPr>
              <a:spLocks noChangeArrowheads="1"/>
            </p:cNvSpPr>
            <p:nvPr/>
          </p:nvSpPr>
          <p:spPr bwMode="auto">
            <a:xfrm>
              <a:off x="930" y="1162"/>
              <a:ext cx="499" cy="2087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38922" name="Text Box 16"/>
            <p:cNvSpPr txBox="1">
              <a:spLocks noChangeArrowheads="1"/>
            </p:cNvSpPr>
            <p:nvPr/>
          </p:nvSpPr>
          <p:spPr bwMode="auto">
            <a:xfrm>
              <a:off x="1003" y="1178"/>
              <a:ext cx="36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400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8923" name="Text Box 18"/>
            <p:cNvSpPr txBox="1">
              <a:spLocks noChangeArrowheads="1"/>
            </p:cNvSpPr>
            <p:nvPr/>
          </p:nvSpPr>
          <p:spPr bwMode="auto">
            <a:xfrm>
              <a:off x="1015" y="1637"/>
              <a:ext cx="34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40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8924" name="Text Box 19"/>
            <p:cNvSpPr txBox="1">
              <a:spLocks noChangeArrowheads="1"/>
            </p:cNvSpPr>
            <p:nvPr/>
          </p:nvSpPr>
          <p:spPr bwMode="auto">
            <a:xfrm>
              <a:off x="981" y="2106"/>
              <a:ext cx="38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400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38925" name="Text Box 20"/>
            <p:cNvSpPr txBox="1">
              <a:spLocks noChangeArrowheads="1"/>
            </p:cNvSpPr>
            <p:nvPr/>
          </p:nvSpPr>
          <p:spPr bwMode="auto">
            <a:xfrm>
              <a:off x="1003" y="2680"/>
              <a:ext cx="32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4000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38920" name="Rectangle 23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0" y="6381750"/>
            <a:ext cx="2157413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Unaufsch. Erstmaßnahmen – GAMS-Regel</a:t>
            </a:r>
          </a:p>
        </p:txBody>
      </p:sp>
    </p:spTree>
    <p:extLst>
      <p:ext uri="{BB962C8B-B14F-4D97-AF65-F5344CB8AC3E}">
        <p14:creationId xmlns:p14="http://schemas.microsoft.com/office/powerpoint/2010/main" val="33278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2916238" y="1106488"/>
            <a:ext cx="310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Erkrankung / Verletzung</a:t>
            </a:r>
          </a:p>
        </p:txBody>
      </p:sp>
      <p:sp>
        <p:nvSpPr>
          <p:cNvPr id="39943" name="AutoShape 3"/>
          <p:cNvSpPr>
            <a:spLocks noChangeArrowheads="1"/>
          </p:cNvSpPr>
          <p:nvPr/>
        </p:nvSpPr>
        <p:spPr bwMode="auto">
          <a:xfrm>
            <a:off x="995363" y="1771650"/>
            <a:ext cx="7129462" cy="3745582"/>
          </a:xfrm>
          <a:prstGeom prst="downArrowCallout">
            <a:avLst>
              <a:gd name="adj1" fmla="val 51573"/>
              <a:gd name="adj2" fmla="val 51573"/>
              <a:gd name="adj3" fmla="val 16667"/>
              <a:gd name="adj4" fmla="val 6666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1066800" y="1884108"/>
            <a:ext cx="6985000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	Verletzungen durch: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		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Rutschen, Stolpern, Umknicken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		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Stechen, Schneiden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		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Abstürzen, Einbrechen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		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Ertrinken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		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Verbrennen, Verbrühen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		Unterkühlen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		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Infektion </a:t>
            </a:r>
            <a:r>
              <a:rPr lang="de-DE" altLang="de-DE" sz="1800" b="0" dirty="0">
                <a:solidFill>
                  <a:srgbClr val="000000"/>
                </a:solidFill>
              </a:rPr>
              <a:t>und Ansteckung</a:t>
            </a: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3322637" y="5517232"/>
            <a:ext cx="26340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C00000"/>
                </a:solidFill>
              </a:rPr>
              <a:t>…bedeuten Gefahr !</a:t>
            </a:r>
            <a:endParaRPr lang="de-DE" altLang="de-DE" sz="2000" dirty="0">
              <a:solidFill>
                <a:srgbClr val="C00000"/>
              </a:solidFill>
            </a:endParaRPr>
          </a:p>
        </p:txBody>
      </p:sp>
      <p:sp>
        <p:nvSpPr>
          <p:cNvPr id="39940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0" y="6381750"/>
            <a:ext cx="1438275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Erkrankung - Verletzung</a:t>
            </a:r>
          </a:p>
        </p:txBody>
      </p:sp>
    </p:spTree>
    <p:extLst>
      <p:ext uri="{BB962C8B-B14F-4D97-AF65-F5344CB8AC3E}">
        <p14:creationId xmlns:p14="http://schemas.microsoft.com/office/powerpoint/2010/main" val="179780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  <p:bldP spid="39944" grpId="0" build="p"/>
      <p:bldP spid="399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1398298" y="1142797"/>
            <a:ext cx="648607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3333CC"/>
                </a:solidFill>
              </a:rPr>
              <a:t>Erkrankungsgefahr </a:t>
            </a:r>
            <a:r>
              <a:rPr lang="de-DE" altLang="de-DE" sz="2000" dirty="0">
                <a:solidFill>
                  <a:srgbClr val="3333CC"/>
                </a:solidFill>
              </a:rPr>
              <a:t>durch ansteckungsgefährliche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3333CC"/>
                </a:solidFill>
              </a:rPr>
              <a:t>und biologische Arbeitsstoffe: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1185863" y="2060848"/>
            <a:ext cx="6296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Eine Kontamination ist vor Ort nicht sicher auszuschließen.</a:t>
            </a:r>
            <a:endParaRPr lang="en-US" altLang="de-DE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1181100" y="2492896"/>
            <a:ext cx="6762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Von Mikroorganismen produzierte Stoffe können giftig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, </a:t>
            </a:r>
            <a:r>
              <a:rPr lang="en-US" altLang="de-DE" sz="1800" b="0" dirty="0" err="1" smtClean="0">
                <a:solidFill>
                  <a:srgbClr val="000000"/>
                </a:solidFill>
                <a:cs typeface="Arial" charset="0"/>
              </a:rPr>
              <a:t>allergie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-</a:t>
            </a:r>
            <a:b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oder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fieberauslösend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sein.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1181100" y="3212976"/>
            <a:ext cx="68480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Bestimmte Viren und Stoffwechselprodukte von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Schimmelpilzen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können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Krebs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auslösen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1185863" y="3933056"/>
            <a:ext cx="65453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Gentechnisch veränderte Eigenschaften können bei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hohen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Konzentrationen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auf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andere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Organismen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übertragen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werden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40967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4427538" y="6381750"/>
            <a:ext cx="2084387" cy="144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Gefahren ansteck. biologische Arbeitsstoffe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81100" y="4653136"/>
            <a:ext cx="4868705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Beispiele für mögliche Ansteckungsgefahren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- Verletzung im Einsatz,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- Rettung von Menschen,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- Berührung mit Abfällen  </a:t>
            </a:r>
            <a:r>
              <a:rPr lang="de-DE" altLang="de-DE" sz="1800" dirty="0" smtClean="0">
                <a:solidFill>
                  <a:srgbClr val="000000"/>
                </a:solidFill>
              </a:rPr>
              <a:t>…</a:t>
            </a:r>
            <a:endParaRPr lang="en-US" altLang="de-DE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0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build="p"/>
      <p:bldP spid="119815" grpId="0" build="p"/>
      <p:bldP spid="119816" grpId="0" build="p"/>
      <p:bldP spid="11981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AutoShape 3"/>
          <p:cNvSpPr>
            <a:spLocks noChangeArrowheads="1"/>
          </p:cNvSpPr>
          <p:nvPr/>
        </p:nvSpPr>
        <p:spPr bwMode="auto">
          <a:xfrm>
            <a:off x="971550" y="1773238"/>
            <a:ext cx="7129463" cy="3455988"/>
          </a:xfrm>
          <a:prstGeom prst="downArrowCallout">
            <a:avLst>
              <a:gd name="adj1" fmla="val 51573"/>
              <a:gd name="adj2" fmla="val 51573"/>
              <a:gd name="adj3" fmla="val 16667"/>
              <a:gd name="adj4" fmla="val 6666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2083441" y="1917701"/>
            <a:ext cx="491679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 smtClean="0">
                <a:solidFill>
                  <a:srgbClr val="000000"/>
                </a:solidFill>
              </a:rPr>
              <a:t>Aerosolen </a:t>
            </a:r>
            <a:r>
              <a:rPr lang="de-DE" altLang="de-DE" sz="1800" b="0" dirty="0">
                <a:solidFill>
                  <a:srgbClr val="000000"/>
                </a:solidFill>
              </a:rPr>
              <a:t>beim Verspritzen von Flüssigkeiten,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 smtClean="0">
                <a:solidFill>
                  <a:srgbClr val="000000"/>
                </a:solidFill>
              </a:rPr>
              <a:t>Dämpfen </a:t>
            </a:r>
            <a:r>
              <a:rPr lang="de-DE" altLang="de-DE" sz="1800" b="0" dirty="0">
                <a:solidFill>
                  <a:srgbClr val="000000"/>
                </a:solidFill>
              </a:rPr>
              <a:t>von auslaufenden Flüssigkeiten,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Staubbildung beim Aufwirbeln von </a:t>
            </a:r>
            <a:r>
              <a:rPr lang="de-DE" altLang="de-DE" sz="1800" b="0" dirty="0" err="1">
                <a:solidFill>
                  <a:srgbClr val="000000"/>
                </a:solidFill>
              </a:rPr>
              <a:t>Brandgut</a:t>
            </a:r>
            <a:r>
              <a:rPr lang="de-DE" altLang="de-DE" sz="1800" b="0" dirty="0">
                <a:solidFill>
                  <a:srgbClr val="000000"/>
                </a:solidFill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Gasbildung durch chemische Reaktionen,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Mikroorganismen, Viren, Bakterien,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Brandrauch,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Brandgasen,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 smtClean="0">
                <a:solidFill>
                  <a:srgbClr val="000000"/>
                </a:solidFill>
              </a:rPr>
              <a:t>radioaktiven </a:t>
            </a:r>
            <a:r>
              <a:rPr lang="de-DE" altLang="de-DE" sz="1800" b="0" dirty="0">
                <a:solidFill>
                  <a:srgbClr val="000000"/>
                </a:solidFill>
              </a:rPr>
              <a:t>Teilchen,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Gasaustritt.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3348038" y="5373688"/>
            <a:ext cx="26340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C00000"/>
                </a:solidFill>
              </a:rPr>
              <a:t>…bedeuten Gefahr !</a:t>
            </a:r>
            <a:endParaRPr lang="de-DE" altLang="de-DE" sz="2000" dirty="0">
              <a:solidFill>
                <a:srgbClr val="C00000"/>
              </a:solidFill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380883" y="1141384"/>
            <a:ext cx="431079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3333CC"/>
                </a:solidFill>
              </a:rPr>
              <a:t>Atemgifte </a:t>
            </a:r>
            <a:r>
              <a:rPr lang="de-DE" altLang="de-DE" sz="2000" dirty="0" smtClean="0">
                <a:solidFill>
                  <a:srgbClr val="3333CC"/>
                </a:solidFill>
              </a:rPr>
              <a:t>treten auf in Form von:</a:t>
            </a:r>
            <a:endParaRPr lang="de-DE" altLang="de-DE" sz="2000" dirty="0">
              <a:solidFill>
                <a:srgbClr val="3333CC"/>
              </a:solidFill>
            </a:endParaRPr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5867400" y="6381750"/>
            <a:ext cx="1077913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Atemgifte sind</a:t>
            </a:r>
            <a:r>
              <a:rPr lang="de-DE" altLang="de-DE" sz="800" smtClean="0">
                <a:latin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5995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build="p" bldLvl="5"/>
      <p:bldP spid="51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58" name="Group 26"/>
          <p:cNvGrpSpPr>
            <a:grpSpLocks/>
          </p:cNvGrpSpPr>
          <p:nvPr/>
        </p:nvGrpSpPr>
        <p:grpSpPr bwMode="auto">
          <a:xfrm>
            <a:off x="250825" y="2060575"/>
            <a:ext cx="2112963" cy="3606800"/>
            <a:chOff x="158" y="1298"/>
            <a:chExt cx="1331" cy="2272"/>
          </a:xfrm>
        </p:grpSpPr>
        <p:sp>
          <p:nvSpPr>
            <p:cNvPr id="42003" name="Text Box 10"/>
            <p:cNvSpPr txBox="1">
              <a:spLocks noChangeArrowheads="1"/>
            </p:cNvSpPr>
            <p:nvPr/>
          </p:nvSpPr>
          <p:spPr bwMode="auto">
            <a:xfrm>
              <a:off x="1066" y="129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 dirty="0">
                  <a:solidFill>
                    <a:srgbClr val="000000"/>
                  </a:solidFill>
                </a:rPr>
                <a:t>1</a:t>
              </a:r>
            </a:p>
          </p:txBody>
        </p:sp>
        <p:grpSp>
          <p:nvGrpSpPr>
            <p:cNvPr id="42004" name="Group 21"/>
            <p:cNvGrpSpPr>
              <a:grpSpLocks/>
            </p:cNvGrpSpPr>
            <p:nvPr/>
          </p:nvGrpSpPr>
          <p:grpSpPr bwMode="auto">
            <a:xfrm>
              <a:off x="930" y="1706"/>
              <a:ext cx="559" cy="1864"/>
              <a:chOff x="793" y="1706"/>
              <a:chExt cx="559" cy="1864"/>
            </a:xfrm>
          </p:grpSpPr>
          <p:pic>
            <p:nvPicPr>
              <p:cNvPr id="42006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1706"/>
                <a:ext cx="559" cy="1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007" name="Text Box 14"/>
              <p:cNvSpPr txBox="1">
                <a:spLocks noChangeArrowheads="1"/>
              </p:cNvSpPr>
              <p:nvPr/>
            </p:nvSpPr>
            <p:spPr bwMode="auto">
              <a:xfrm>
                <a:off x="839" y="3339"/>
                <a:ext cx="5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de-DE" sz="1800" dirty="0">
                    <a:solidFill>
                      <a:srgbClr val="000000"/>
                    </a:solidFill>
                  </a:rPr>
                  <a:t>A B C</a:t>
                </a:r>
              </a:p>
            </p:txBody>
          </p:sp>
        </p:grpSp>
        <p:sp>
          <p:nvSpPr>
            <p:cNvPr id="42005" name="Text Box 15"/>
            <p:cNvSpPr txBox="1">
              <a:spLocks noChangeArrowheads="1"/>
            </p:cNvSpPr>
            <p:nvPr/>
          </p:nvSpPr>
          <p:spPr bwMode="auto">
            <a:xfrm>
              <a:off x="158" y="3339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000000"/>
                  </a:solidFill>
                </a:rPr>
                <a:t>Eignung:</a:t>
              </a:r>
            </a:p>
          </p:txBody>
        </p:sp>
      </p:grpSp>
      <p:grpSp>
        <p:nvGrpSpPr>
          <p:cNvPr id="120855" name="Group 23"/>
          <p:cNvGrpSpPr>
            <a:grpSpLocks/>
          </p:cNvGrpSpPr>
          <p:nvPr/>
        </p:nvGrpSpPr>
        <p:grpSpPr bwMode="auto">
          <a:xfrm>
            <a:off x="6156325" y="1989138"/>
            <a:ext cx="2016125" cy="3625850"/>
            <a:chOff x="3969" y="1253"/>
            <a:chExt cx="1270" cy="2284"/>
          </a:xfrm>
        </p:grpSpPr>
        <p:grpSp>
          <p:nvGrpSpPr>
            <p:cNvPr id="41991" name="Group 3"/>
            <p:cNvGrpSpPr>
              <a:grpSpLocks/>
            </p:cNvGrpSpPr>
            <p:nvPr/>
          </p:nvGrpSpPr>
          <p:grpSpPr bwMode="auto">
            <a:xfrm>
              <a:off x="3969" y="1661"/>
              <a:ext cx="1270" cy="1496"/>
              <a:chOff x="1182" y="1117"/>
              <a:chExt cx="1339" cy="1587"/>
            </a:xfrm>
          </p:grpSpPr>
          <p:pic>
            <p:nvPicPr>
              <p:cNvPr id="4199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2" y="1162"/>
                <a:ext cx="672" cy="1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995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" y="1117"/>
                <a:ext cx="503" cy="1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992" name="Text Box 13"/>
            <p:cNvSpPr txBox="1">
              <a:spLocks noChangeArrowheads="1"/>
            </p:cNvSpPr>
            <p:nvPr/>
          </p:nvSpPr>
          <p:spPr bwMode="auto">
            <a:xfrm>
              <a:off x="4422" y="125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1993" name="Text Box 18"/>
            <p:cNvSpPr txBox="1">
              <a:spLocks noChangeArrowheads="1"/>
            </p:cNvSpPr>
            <p:nvPr/>
          </p:nvSpPr>
          <p:spPr bwMode="auto">
            <a:xfrm>
              <a:off x="4455" y="3306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000000"/>
                  </a:solidFill>
                </a:rPr>
                <a:t>A B C</a:t>
              </a:r>
            </a:p>
          </p:txBody>
        </p:sp>
      </p:grpSp>
      <p:sp>
        <p:nvSpPr>
          <p:cNvPr id="41989" name="Text Box 19"/>
          <p:cNvSpPr txBox="1">
            <a:spLocks noChangeArrowheads="1"/>
          </p:cNvSpPr>
          <p:nvPr/>
        </p:nvSpPr>
        <p:spPr bwMode="auto">
          <a:xfrm>
            <a:off x="2916238" y="1106488"/>
            <a:ext cx="268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Körperschutzformen</a:t>
            </a:r>
          </a:p>
        </p:txBody>
      </p:sp>
      <p:sp>
        <p:nvSpPr>
          <p:cNvPr id="41990" name="Rectangle 25"/>
          <p:cNvSpPr>
            <a:spLocks noGrp="1" noChangeArrowheads="1"/>
          </p:cNvSpPr>
          <p:nvPr>
            <p:ph type="ctrTitle"/>
          </p:nvPr>
        </p:nvSpPr>
        <p:spPr bwMode="auto">
          <a:xfrm>
            <a:off x="4643438" y="6453188"/>
            <a:ext cx="1725612" cy="144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Körperschutzformen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/>
          <a:srcRect l="19288" t="5201" r="69687" b="5201"/>
          <a:stretch/>
        </p:blipFill>
        <p:spPr>
          <a:xfrm>
            <a:off x="3663499" y="2704179"/>
            <a:ext cx="1008112" cy="2304257"/>
          </a:xfrm>
          <a:prstGeom prst="rect">
            <a:avLst/>
          </a:prstGeom>
        </p:spPr>
      </p:pic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102100" y="20890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 smtClean="0">
                <a:solidFill>
                  <a:srgbClr val="000000"/>
                </a:solidFill>
              </a:rPr>
              <a:t>2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737743" y="5270443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>
                <a:solidFill>
                  <a:srgbClr val="000000"/>
                </a:solidFill>
              </a:rPr>
              <a:t>A B C</a:t>
            </a:r>
          </a:p>
        </p:txBody>
      </p:sp>
    </p:spTree>
    <p:extLst>
      <p:ext uri="{BB962C8B-B14F-4D97-AF65-F5344CB8AC3E}">
        <p14:creationId xmlns:p14="http://schemas.microsoft.com/office/powerpoint/2010/main" val="187410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2597150" y="1106488"/>
            <a:ext cx="374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Einsatzgrundsätze B-Einsatz: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755650" y="1700808"/>
            <a:ext cx="570220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Kontamination auf Mindestmaß beschränken,</a:t>
            </a:r>
            <a:endParaRPr lang="en-US" altLang="de-DE" sz="1800" b="0">
              <a:solidFill>
                <a:srgbClr val="000000"/>
              </a:solidFill>
              <a:cs typeface="Arial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de-DE" sz="1800" b="0">
                <a:solidFill>
                  <a:srgbClr val="000000"/>
                </a:solidFill>
                <a:cs typeface="Arial" charset="0"/>
              </a:rPr>
              <a:t> Kontaminationsverschleppung unbedingt vermeiden,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755650" y="2420466"/>
            <a:ext cx="8023350" cy="10002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Inkorporation bzw. Infizierung ausschließen,</a:t>
            </a:r>
            <a:endParaRPr lang="en-US" altLang="de-DE" sz="1800" b="0" dirty="0">
              <a:solidFill>
                <a:srgbClr val="000000"/>
              </a:solidFill>
              <a:cs typeface="Arial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Türen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und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Fenster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nach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Betreten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oder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Kontrolle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eines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 smtClean="0">
                <a:solidFill>
                  <a:srgbClr val="000000"/>
                </a:solidFill>
                <a:cs typeface="Arial" charset="0"/>
              </a:rPr>
              <a:t>Raumes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 </a:t>
            </a:r>
            <a:b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  (</a:t>
            </a:r>
            <a:r>
              <a:rPr lang="en-US" altLang="de-DE" sz="1800" b="0" dirty="0" err="1" smtClean="0">
                <a:solidFill>
                  <a:srgbClr val="000000"/>
                </a:solidFill>
                <a:cs typeface="Arial" charset="0"/>
              </a:rPr>
              <a:t>Bsp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. Labor) </a:t>
            </a:r>
            <a:r>
              <a:rPr lang="en-US" altLang="de-DE" sz="1800" b="0" dirty="0" err="1" smtClean="0">
                <a:solidFill>
                  <a:srgbClr val="000000"/>
                </a:solidFill>
                <a:cs typeface="Arial" charset="0"/>
              </a:rPr>
              <a:t>sofort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wieder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schließen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,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755650" y="3356570"/>
            <a:ext cx="802335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geschlossene Behälter, Verpackungen, Schränke mit unbekanntem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Inhalt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oder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biologischen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Arbeitsstoffen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nicht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öffnen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Einsatzstellen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, die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über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Schleusen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zugänglich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sind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nur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über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diese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 smtClean="0">
                <a:solidFill>
                  <a:srgbClr val="000000"/>
                </a:solidFill>
                <a:cs typeface="Arial" charset="0"/>
              </a:rPr>
              <a:t>betreten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und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wieder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verlassen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,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755650" y="4580706"/>
            <a:ext cx="7835286" cy="12772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zur Brandbekämpfung und Hilfeleistung Schleusen nicht durch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verlegte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</a:t>
            </a:r>
            <a:r>
              <a:rPr lang="de-DE" altLang="de-DE" sz="1800" b="0" dirty="0">
                <a:solidFill>
                  <a:srgbClr val="000000"/>
                </a:solidFill>
              </a:rPr>
              <a:t>Schläuche etc. außer Funktion setzen,</a:t>
            </a:r>
            <a:endParaRPr lang="en-US" altLang="de-DE" sz="1800" b="0" dirty="0">
              <a:solidFill>
                <a:srgbClr val="000000"/>
              </a:solidFill>
              <a:cs typeface="Arial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Feuerlöscher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de-DE" sz="1800" b="0" dirty="0" err="1" smtClean="0">
                <a:solidFill>
                  <a:srgbClr val="000000"/>
                </a:solidFill>
                <a:cs typeface="Arial" charset="0"/>
              </a:rPr>
              <a:t>ggf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en-US" altLang="de-DE" sz="1800" b="0" dirty="0" err="1" smtClean="0">
                <a:solidFill>
                  <a:srgbClr val="000000"/>
                </a:solidFill>
                <a:cs typeface="Arial" charset="0"/>
              </a:rPr>
              <a:t>Wandhydranten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de-DE" sz="1800" b="0" dirty="0" err="1" smtClean="0">
                <a:solidFill>
                  <a:srgbClr val="000000"/>
                </a:solidFill>
                <a:cs typeface="Arial" charset="0"/>
              </a:rPr>
              <a:t>fahrbare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Löschgeräte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altLang="de-DE" sz="1800" b="0" dirty="0" err="1" smtClean="0">
                <a:solidFill>
                  <a:srgbClr val="000000"/>
                </a:solidFill>
                <a:cs typeface="Arial" charset="0"/>
              </a:rPr>
              <a:t>z.B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. PG 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50),</a:t>
            </a:r>
            <a:b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je </a:t>
            </a:r>
            <a:r>
              <a:rPr lang="en-US" altLang="de-DE" sz="1800" b="0" dirty="0" err="1" smtClean="0">
                <a:solidFill>
                  <a:srgbClr val="000000"/>
                </a:solidFill>
                <a:cs typeface="Arial" charset="0"/>
              </a:rPr>
              <a:t>nach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Lage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bevorzugt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verwenden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43015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0" y="6308725"/>
            <a:ext cx="1798638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Einsatzgrundsätze B-Einsatz</a:t>
            </a:r>
          </a:p>
        </p:txBody>
      </p:sp>
    </p:spTree>
    <p:extLst>
      <p:ext uri="{BB962C8B-B14F-4D97-AF65-F5344CB8AC3E}">
        <p14:creationId xmlns:p14="http://schemas.microsoft.com/office/powerpoint/2010/main" val="966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7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7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7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7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7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7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7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7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7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7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build="p"/>
      <p:bldP spid="187399" grpId="0" build="p"/>
      <p:bldP spid="187400" grpId="0" build="p"/>
      <p:bldP spid="18740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838325" y="1106488"/>
            <a:ext cx="526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Fortsetzung Einsatzgrundsätze B-Einsatz: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755650" y="1923976"/>
            <a:ext cx="774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</a:t>
            </a:r>
            <a:r>
              <a:rPr lang="de-DE" altLang="de-DE" sz="1800">
                <a:solidFill>
                  <a:srgbClr val="CC3300"/>
                </a:solidFill>
              </a:rPr>
              <a:t>Wasser als Löschmittel</a:t>
            </a:r>
            <a:r>
              <a:rPr lang="de-DE" altLang="de-DE" sz="1800" b="0">
                <a:solidFill>
                  <a:srgbClr val="000000"/>
                </a:solidFill>
              </a:rPr>
              <a:t> ist aufgrund der Ausbreitungsgefahr grund-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>
                <a:solidFill>
                  <a:srgbClr val="000000"/>
                </a:solidFill>
              </a:rPr>
              <a:t>  sätzlich </a:t>
            </a:r>
            <a:r>
              <a:rPr lang="en-US" altLang="de-DE" sz="1800">
                <a:solidFill>
                  <a:srgbClr val="CC3300"/>
                </a:solidFill>
                <a:cs typeface="Arial" charset="0"/>
              </a:rPr>
              <a:t>nur bedingt geeignet </a:t>
            </a:r>
            <a:r>
              <a:rPr lang="en-US" altLang="de-DE" sz="1800" b="0">
                <a:solidFill>
                  <a:srgbClr val="000000"/>
                </a:solidFill>
                <a:cs typeface="Arial" charset="0"/>
              </a:rPr>
              <a:t>und im Einsatzfall sparsam zu verwenden!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755650" y="2716138"/>
            <a:ext cx="78022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Das Eindringen von kontaminiertem Löschwasser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in das Grund- 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und</a:t>
            </a:r>
            <a:b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Oberflächenwasser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>
                <a:solidFill>
                  <a:srgbClr val="000000"/>
                </a:solidFill>
                <a:cs typeface="Arial" charset="0"/>
              </a:rPr>
              <a:t>sowie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die </a:t>
            </a:r>
            <a:r>
              <a:rPr lang="en-US" altLang="de-DE" sz="1800" b="0" dirty="0" err="1" smtClean="0">
                <a:solidFill>
                  <a:srgbClr val="000000"/>
                </a:solidFill>
                <a:cs typeface="Arial" charset="0"/>
              </a:rPr>
              <a:t>Kanalisation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800" b="0" dirty="0" err="1" smtClean="0">
                <a:solidFill>
                  <a:srgbClr val="000000"/>
                </a:solidFill>
                <a:cs typeface="Arial" charset="0"/>
              </a:rPr>
              <a:t>bzw</a:t>
            </a:r>
            <a:r>
              <a:rPr lang="en-US" altLang="de-DE" sz="1800" b="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ins </a:t>
            </a:r>
            <a:r>
              <a:rPr lang="de-DE" altLang="de-DE" sz="1800" b="0" dirty="0">
                <a:solidFill>
                  <a:srgbClr val="000000"/>
                </a:solidFill>
              </a:rPr>
              <a:t>Erdreich </a:t>
            </a:r>
            <a:r>
              <a:rPr lang="en-US" altLang="de-DE" sz="1800" b="0" dirty="0" err="1" smtClean="0">
                <a:solidFill>
                  <a:srgbClr val="000000"/>
                </a:solidFill>
                <a:cs typeface="Arial" charset="0"/>
              </a:rPr>
              <a:t>verhindern</a:t>
            </a:r>
            <a:r>
              <a:rPr lang="en-US" altLang="de-DE" sz="1800" b="0" dirty="0">
                <a:solidFill>
                  <a:srgbClr val="000000"/>
                </a:solidFill>
                <a:cs typeface="Arial" charset="0"/>
              </a:rPr>
              <a:t>!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755650" y="3579738"/>
            <a:ext cx="7146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Bei Einsätzen in Verbindung mit B-Gefahrstoffen grundsätzlich eine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de-DE" sz="1800" b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altLang="de-DE" sz="1800">
                <a:solidFill>
                  <a:srgbClr val="CC3300"/>
                </a:solidFill>
                <a:cs typeface="Arial" charset="0"/>
              </a:rPr>
              <a:t>Löschwasserrückhaltung</a:t>
            </a:r>
            <a:r>
              <a:rPr lang="en-US" altLang="de-DE" sz="1800" b="0">
                <a:solidFill>
                  <a:srgbClr val="000000"/>
                </a:solidFill>
                <a:cs typeface="Arial" charset="0"/>
              </a:rPr>
              <a:t> durchführen!</a:t>
            </a:r>
          </a:p>
        </p:txBody>
      </p:sp>
      <p:sp>
        <p:nvSpPr>
          <p:cNvPr id="44038" name="Rectangle 8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0" y="6308725"/>
            <a:ext cx="2157413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Forstsetzung Einsatzgrundsätze B-Einsatz</a:t>
            </a:r>
          </a:p>
        </p:txBody>
      </p:sp>
    </p:spTree>
    <p:extLst>
      <p:ext uri="{BB962C8B-B14F-4D97-AF65-F5344CB8AC3E}">
        <p14:creationId xmlns:p14="http://schemas.microsoft.com/office/powerpoint/2010/main" val="25827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/>
      <p:bldP spid="200708" grpId="0"/>
      <p:bldP spid="20070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6"/>
          <p:cNvSpPr txBox="1">
            <a:spLocks noChangeArrowheads="1"/>
          </p:cNvSpPr>
          <p:nvPr/>
        </p:nvSpPr>
        <p:spPr bwMode="auto">
          <a:xfrm>
            <a:off x="2338388" y="1106488"/>
            <a:ext cx="426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Allgemeine Einsatzstellenhygiene</a:t>
            </a: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4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>
                <a:solidFill>
                  <a:srgbClr val="CC0066"/>
                </a:solidFill>
              </a:rPr>
              <a:t>Verhaltensregeln und Maßnahmen, die eine Inkorporation und unnötige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>
                <a:solidFill>
                  <a:srgbClr val="CC0066"/>
                </a:solidFill>
              </a:rPr>
              <a:t>Kontamination verhindern sollen:</a:t>
            </a: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862013" y="2492375"/>
            <a:ext cx="489018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Kontaminationsvermeidung im Einsatz,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strikte</a:t>
            </a:r>
            <a:r>
              <a:rPr lang="de-DE" altLang="de-DE" sz="1800">
                <a:solidFill>
                  <a:srgbClr val="000000"/>
                </a:solidFill>
              </a:rPr>
              <a:t> Schwarz-Weiß-Trennung </a:t>
            </a:r>
            <a:r>
              <a:rPr lang="de-DE" altLang="de-DE" sz="1800" b="0">
                <a:solidFill>
                  <a:srgbClr val="000000"/>
                </a:solidFill>
              </a:rPr>
              <a:t>im Einsatz,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862013" y="3213100"/>
            <a:ext cx="608698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Rauch-, Ess- und Trinkverbot ohne vorherige Reinigung,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Ablegen und getrennte Lagerung der Schutzkleidung,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857250" y="3933825"/>
            <a:ext cx="625363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Grobdekontamination der Stiefel,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Reinigung und Desinfektion der Hände nach dem Einsatz,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855663" y="4652963"/>
            <a:ext cx="7074373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Duschen nach dem Einsatz, spätestens im Feuerwehrgerätehaus,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Wechselkleidung bereitstellen und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866775" y="5373688"/>
            <a:ext cx="623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</a:t>
            </a:r>
            <a:r>
              <a:rPr lang="de-DE" altLang="de-DE" sz="1800">
                <a:solidFill>
                  <a:srgbClr val="000000"/>
                </a:solidFill>
              </a:rPr>
              <a:t>Schwarz-Weiß-Trennung</a:t>
            </a:r>
            <a:r>
              <a:rPr lang="de-DE" altLang="de-DE" sz="1800" b="0">
                <a:solidFill>
                  <a:srgbClr val="000000"/>
                </a:solidFill>
              </a:rPr>
              <a:t> auch im Feuerwehrgerätehaus.</a:t>
            </a:r>
          </a:p>
        </p:txBody>
      </p:sp>
      <p:sp>
        <p:nvSpPr>
          <p:cNvPr id="45065" name="Rectangle 14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0" y="6381750"/>
            <a:ext cx="1509713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Allgemeine Einsatzstellenhygiene</a:t>
            </a:r>
          </a:p>
        </p:txBody>
      </p:sp>
    </p:spTree>
    <p:extLst>
      <p:ext uri="{BB962C8B-B14F-4D97-AF65-F5344CB8AC3E}">
        <p14:creationId xmlns:p14="http://schemas.microsoft.com/office/powerpoint/2010/main" val="25111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6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6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6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6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6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6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6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6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6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6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6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6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5" grpId="0"/>
      <p:bldP spid="186376" grpId="0" build="p"/>
      <p:bldP spid="186377" grpId="0" build="p"/>
      <p:bldP spid="186378" grpId="0" build="p"/>
      <p:bldP spid="186379" grpId="0" build="p"/>
      <p:bldP spid="18638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8"/>
          <p:cNvSpPr txBox="1">
            <a:spLocks noChangeArrowheads="1"/>
          </p:cNvSpPr>
          <p:nvPr/>
        </p:nvSpPr>
        <p:spPr bwMode="auto">
          <a:xfrm>
            <a:off x="3416300" y="1106488"/>
            <a:ext cx="217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Explosion durch</a:t>
            </a:r>
          </a:p>
        </p:txBody>
      </p:sp>
      <p:sp>
        <p:nvSpPr>
          <p:cNvPr id="46087" name="AutoShape 3"/>
          <p:cNvSpPr>
            <a:spLocks noChangeArrowheads="1"/>
          </p:cNvSpPr>
          <p:nvPr/>
        </p:nvSpPr>
        <p:spPr bwMode="auto">
          <a:xfrm>
            <a:off x="1000125" y="1776413"/>
            <a:ext cx="7129463" cy="3455988"/>
          </a:xfrm>
          <a:prstGeom prst="downArrowCallout">
            <a:avLst>
              <a:gd name="adj1" fmla="val 51573"/>
              <a:gd name="adj2" fmla="val 51573"/>
              <a:gd name="adj3" fmla="val 16667"/>
              <a:gd name="adj4" fmla="val 6666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6088" name="Text Box 6"/>
          <p:cNvSpPr txBox="1">
            <a:spLocks noChangeArrowheads="1"/>
          </p:cNvSpPr>
          <p:nvPr/>
        </p:nvSpPr>
        <p:spPr bwMode="auto">
          <a:xfrm>
            <a:off x="1071563" y="1870953"/>
            <a:ext cx="6985000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 smtClean="0">
                <a:solidFill>
                  <a:srgbClr val="000000"/>
                </a:solidFill>
              </a:rPr>
              <a:t>Rauchgasansammlung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Gasaustritt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brennbare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Dämpfe und Aerosole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Druckgefäßzerknalle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aufgewirbelter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Staub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Pyrotechnik, Sprengstoffe</a:t>
            </a:r>
            <a:endParaRPr lang="de-DE" altLang="de-DE" sz="1800" b="0" dirty="0">
              <a:solidFill>
                <a:srgbClr val="000000"/>
              </a:solidFill>
            </a:endParaRP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2635250" y="5357813"/>
            <a:ext cx="39613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C00000"/>
                </a:solidFill>
              </a:rPr>
              <a:t>…bedeuten Explosionsgefahr !</a:t>
            </a:r>
            <a:endParaRPr lang="de-DE" altLang="de-DE" sz="2000" dirty="0">
              <a:solidFill>
                <a:srgbClr val="C00000"/>
              </a:solidFill>
            </a:endParaRPr>
          </a:p>
        </p:txBody>
      </p:sp>
      <p:sp>
        <p:nvSpPr>
          <p:cNvPr id="46084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4356100" y="6381750"/>
            <a:ext cx="1293813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Explosion durch</a:t>
            </a:r>
          </a:p>
        </p:txBody>
      </p:sp>
    </p:spTree>
    <p:extLst>
      <p:ext uri="{BB962C8B-B14F-4D97-AF65-F5344CB8AC3E}">
        <p14:creationId xmlns:p14="http://schemas.microsoft.com/office/powerpoint/2010/main" val="12375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  <p:bldP spid="46088" grpId="0" build="p"/>
      <p:bldP spid="4608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11"/>
          <p:cNvSpPr>
            <a:spLocks noChangeShapeType="1"/>
          </p:cNvSpPr>
          <p:nvPr/>
        </p:nvSpPr>
        <p:spPr bwMode="auto">
          <a:xfrm flipV="1">
            <a:off x="1708076" y="2054225"/>
            <a:ext cx="0" cy="3562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4344" name="Group 24"/>
          <p:cNvGrpSpPr>
            <a:grpSpLocks/>
          </p:cNvGrpSpPr>
          <p:nvPr/>
        </p:nvGrpSpPr>
        <p:grpSpPr bwMode="auto">
          <a:xfrm>
            <a:off x="755576" y="4987925"/>
            <a:ext cx="7588250" cy="628650"/>
            <a:chOff x="549" y="3142"/>
            <a:chExt cx="4780" cy="396"/>
          </a:xfrm>
        </p:grpSpPr>
        <p:sp>
          <p:nvSpPr>
            <p:cNvPr id="47121" name="Rectangle 5"/>
            <p:cNvSpPr>
              <a:spLocks noChangeArrowheads="1"/>
            </p:cNvSpPr>
            <p:nvPr/>
          </p:nvSpPr>
          <p:spPr bwMode="auto">
            <a:xfrm>
              <a:off x="1194" y="3142"/>
              <a:ext cx="4135" cy="39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47122" name="Text Box 8"/>
            <p:cNvSpPr txBox="1">
              <a:spLocks noChangeArrowheads="1"/>
            </p:cNvSpPr>
            <p:nvPr/>
          </p:nvSpPr>
          <p:spPr bwMode="auto">
            <a:xfrm>
              <a:off x="1194" y="3186"/>
              <a:ext cx="9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>
                  <a:solidFill>
                    <a:srgbClr val="000000"/>
                  </a:solidFill>
                </a:rPr>
                <a:t>Verpuffung</a:t>
              </a:r>
            </a:p>
          </p:txBody>
        </p:sp>
        <p:sp>
          <p:nvSpPr>
            <p:cNvPr id="47123" name="Line 12"/>
            <p:cNvSpPr>
              <a:spLocks noChangeShapeType="1"/>
            </p:cNvSpPr>
            <p:nvPr/>
          </p:nvSpPr>
          <p:spPr bwMode="auto">
            <a:xfrm>
              <a:off x="1059" y="3142"/>
              <a:ext cx="1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124" name="Text Box 16"/>
            <p:cNvSpPr txBox="1">
              <a:spLocks noChangeArrowheads="1"/>
            </p:cNvSpPr>
            <p:nvPr/>
          </p:nvSpPr>
          <p:spPr bwMode="auto">
            <a:xfrm>
              <a:off x="549" y="3225"/>
              <a:ext cx="3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>
                  <a:solidFill>
                    <a:srgbClr val="000000"/>
                  </a:solidFill>
                </a:rPr>
                <a:t>cm/s</a:t>
              </a:r>
            </a:p>
          </p:txBody>
        </p:sp>
        <p:sp>
          <p:nvSpPr>
            <p:cNvPr id="47125" name="Text Box 17"/>
            <p:cNvSpPr txBox="1">
              <a:spLocks noChangeArrowheads="1"/>
            </p:cNvSpPr>
            <p:nvPr/>
          </p:nvSpPr>
          <p:spPr bwMode="auto">
            <a:xfrm>
              <a:off x="2276" y="3219"/>
              <a:ext cx="290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>
                  <a:solidFill>
                    <a:srgbClr val="000000"/>
                  </a:solidFill>
                </a:rPr>
                <a:t>geringe Geräuschentwicklung, Druckanstieg  &lt; 1 bar</a:t>
              </a:r>
            </a:p>
          </p:txBody>
        </p:sp>
      </p:grpSp>
      <p:grpSp>
        <p:nvGrpSpPr>
          <p:cNvPr id="184345" name="Group 25"/>
          <p:cNvGrpSpPr>
            <a:grpSpLocks/>
          </p:cNvGrpSpPr>
          <p:nvPr/>
        </p:nvGrpSpPr>
        <p:grpSpPr bwMode="auto">
          <a:xfrm>
            <a:off x="836538" y="3521075"/>
            <a:ext cx="7507288" cy="1466850"/>
            <a:chOff x="600" y="2218"/>
            <a:chExt cx="4729" cy="924"/>
          </a:xfrm>
        </p:grpSpPr>
        <p:sp>
          <p:nvSpPr>
            <p:cNvPr id="47116" name="Rectangle 6"/>
            <p:cNvSpPr>
              <a:spLocks noChangeArrowheads="1"/>
            </p:cNvSpPr>
            <p:nvPr/>
          </p:nvSpPr>
          <p:spPr bwMode="auto">
            <a:xfrm>
              <a:off x="1194" y="2218"/>
              <a:ext cx="4135" cy="924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47117" name="Text Box 9"/>
            <p:cNvSpPr txBox="1">
              <a:spLocks noChangeArrowheads="1"/>
            </p:cNvSpPr>
            <p:nvPr/>
          </p:nvSpPr>
          <p:spPr bwMode="auto">
            <a:xfrm>
              <a:off x="1194" y="2482"/>
              <a:ext cx="8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>
                  <a:solidFill>
                    <a:srgbClr val="000000"/>
                  </a:solidFill>
                </a:rPr>
                <a:t>Explosion</a:t>
              </a:r>
            </a:p>
          </p:txBody>
        </p:sp>
        <p:sp>
          <p:nvSpPr>
            <p:cNvPr id="47118" name="Line 13"/>
            <p:cNvSpPr>
              <a:spLocks noChangeShapeType="1"/>
            </p:cNvSpPr>
            <p:nvPr/>
          </p:nvSpPr>
          <p:spPr bwMode="auto">
            <a:xfrm>
              <a:off x="1059" y="2218"/>
              <a:ext cx="1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119" name="Text Box 15"/>
            <p:cNvSpPr txBox="1">
              <a:spLocks noChangeArrowheads="1"/>
            </p:cNvSpPr>
            <p:nvPr/>
          </p:nvSpPr>
          <p:spPr bwMode="auto">
            <a:xfrm>
              <a:off x="600" y="2514"/>
              <a:ext cx="3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>
                  <a:solidFill>
                    <a:srgbClr val="000000"/>
                  </a:solidFill>
                </a:rPr>
                <a:t>m/s</a:t>
              </a:r>
            </a:p>
          </p:txBody>
        </p:sp>
        <p:sp>
          <p:nvSpPr>
            <p:cNvPr id="47120" name="Text Box 18"/>
            <p:cNvSpPr txBox="1">
              <a:spLocks noChangeArrowheads="1"/>
            </p:cNvSpPr>
            <p:nvPr/>
          </p:nvSpPr>
          <p:spPr bwMode="auto">
            <a:xfrm>
              <a:off x="2281" y="2523"/>
              <a:ext cx="285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 dirty="0">
                  <a:solidFill>
                    <a:srgbClr val="000000"/>
                  </a:solidFill>
                </a:rPr>
                <a:t>heftiger Knall,                 Druckanstieg  </a:t>
              </a:r>
              <a:r>
                <a:rPr lang="de-DE" altLang="de-DE" sz="1400" dirty="0" smtClean="0">
                  <a:solidFill>
                    <a:srgbClr val="000000"/>
                  </a:solidFill>
                </a:rPr>
                <a:t>1 </a:t>
              </a:r>
              <a:r>
                <a:rPr lang="de-DE" altLang="de-DE" sz="1400" dirty="0">
                  <a:solidFill>
                    <a:srgbClr val="000000"/>
                  </a:solidFill>
                </a:rPr>
                <a:t>bis 10 bar</a:t>
              </a:r>
            </a:p>
          </p:txBody>
        </p:sp>
      </p:grpSp>
      <p:grpSp>
        <p:nvGrpSpPr>
          <p:cNvPr id="184346" name="Group 26"/>
          <p:cNvGrpSpPr>
            <a:grpSpLocks/>
          </p:cNvGrpSpPr>
          <p:nvPr/>
        </p:nvGrpSpPr>
        <p:grpSpPr bwMode="auto">
          <a:xfrm>
            <a:off x="765101" y="2054225"/>
            <a:ext cx="7616825" cy="1466850"/>
            <a:chOff x="555" y="1294"/>
            <a:chExt cx="4798" cy="924"/>
          </a:xfrm>
        </p:grpSpPr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1194" y="1294"/>
              <a:ext cx="4135" cy="924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47113" name="Text Box 10"/>
            <p:cNvSpPr txBox="1">
              <a:spLocks noChangeArrowheads="1"/>
            </p:cNvSpPr>
            <p:nvPr/>
          </p:nvSpPr>
          <p:spPr bwMode="auto">
            <a:xfrm>
              <a:off x="1149" y="1646"/>
              <a:ext cx="9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>
                  <a:solidFill>
                    <a:srgbClr val="000000"/>
                  </a:solidFill>
                </a:rPr>
                <a:t>Detonation</a:t>
              </a:r>
            </a:p>
          </p:txBody>
        </p:sp>
        <p:sp>
          <p:nvSpPr>
            <p:cNvPr id="47114" name="Text Box 14"/>
            <p:cNvSpPr txBox="1">
              <a:spLocks noChangeArrowheads="1"/>
            </p:cNvSpPr>
            <p:nvPr/>
          </p:nvSpPr>
          <p:spPr bwMode="auto">
            <a:xfrm>
              <a:off x="555" y="1664"/>
              <a:ext cx="3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>
                  <a:solidFill>
                    <a:srgbClr val="000000"/>
                  </a:solidFill>
                </a:rPr>
                <a:t>km/s</a:t>
              </a:r>
            </a:p>
          </p:txBody>
        </p:sp>
        <p:sp>
          <p:nvSpPr>
            <p:cNvPr id="47115" name="Text Box 19"/>
            <p:cNvSpPr txBox="1">
              <a:spLocks noChangeArrowheads="1"/>
            </p:cNvSpPr>
            <p:nvPr/>
          </p:nvSpPr>
          <p:spPr bwMode="auto">
            <a:xfrm>
              <a:off x="2273" y="1691"/>
              <a:ext cx="30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 dirty="0">
                  <a:solidFill>
                    <a:srgbClr val="000000"/>
                  </a:solidFill>
                </a:rPr>
                <a:t>äußerst heftiger Knall,   Druckanstieg  </a:t>
              </a:r>
              <a:r>
                <a:rPr lang="de-DE" altLang="de-DE" sz="1400" dirty="0" smtClean="0">
                  <a:solidFill>
                    <a:srgbClr val="000000"/>
                  </a:solidFill>
                </a:rPr>
                <a:t>10  </a:t>
              </a:r>
              <a:r>
                <a:rPr lang="de-DE" altLang="de-DE" sz="1400" dirty="0">
                  <a:solidFill>
                    <a:srgbClr val="000000"/>
                  </a:solidFill>
                </a:rPr>
                <a:t>bis 20 000 bar</a:t>
              </a:r>
            </a:p>
          </p:txBody>
        </p:sp>
      </p:grpSp>
      <p:sp>
        <p:nvSpPr>
          <p:cNvPr id="47110" name="Text Box 21"/>
          <p:cNvSpPr txBox="1">
            <a:spLocks noChangeArrowheads="1"/>
          </p:cNvSpPr>
          <p:nvPr/>
        </p:nvSpPr>
        <p:spPr bwMode="auto">
          <a:xfrm>
            <a:off x="2843213" y="1106488"/>
            <a:ext cx="3373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Reaktionsgeschwindigkeit</a:t>
            </a:r>
          </a:p>
        </p:txBody>
      </p:sp>
      <p:sp>
        <p:nvSpPr>
          <p:cNvPr id="47111" name="Rectangle 23"/>
          <p:cNvSpPr>
            <a:spLocks noGrp="1" noChangeArrowheads="1"/>
          </p:cNvSpPr>
          <p:nvPr>
            <p:ph type="ctrTitle"/>
          </p:nvPr>
        </p:nvSpPr>
        <p:spPr bwMode="auto">
          <a:xfrm>
            <a:off x="4284663" y="6381750"/>
            <a:ext cx="158115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Reaktionsgeschwindigkeit</a:t>
            </a:r>
          </a:p>
        </p:txBody>
      </p:sp>
    </p:spTree>
    <p:extLst>
      <p:ext uri="{BB962C8B-B14F-4D97-AF65-F5344CB8AC3E}">
        <p14:creationId xmlns:p14="http://schemas.microsoft.com/office/powerpoint/2010/main" val="101411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AutoShape 3"/>
          <p:cNvSpPr>
            <a:spLocks noChangeArrowheads="1"/>
          </p:cNvSpPr>
          <p:nvPr/>
        </p:nvSpPr>
        <p:spPr bwMode="auto">
          <a:xfrm>
            <a:off x="611560" y="1700808"/>
            <a:ext cx="5472608" cy="695325"/>
          </a:xfrm>
          <a:prstGeom prst="rightArrow">
            <a:avLst>
              <a:gd name="adj1" fmla="val 50000"/>
              <a:gd name="adj2" fmla="val 166381"/>
            </a:avLst>
          </a:prstGeom>
          <a:gradFill rotWithShape="1">
            <a:gsLst>
              <a:gs pos="0">
                <a:srgbClr val="4D0808">
                  <a:alpha val="46001"/>
                </a:srgbClr>
              </a:gs>
              <a:gs pos="30000">
                <a:srgbClr val="FF0300">
                  <a:alpha val="62200"/>
                </a:srgbClr>
              </a:gs>
              <a:gs pos="55000">
                <a:srgbClr val="FF7A00">
                  <a:alpha val="75700"/>
                </a:srgbClr>
              </a:gs>
              <a:gs pos="100000">
                <a:srgbClr val="FFF2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dirty="0">
                <a:solidFill>
                  <a:srgbClr val="000000"/>
                </a:solidFill>
                <a:latin typeface="Arial Narrow" panose="020B0606020202030204" pitchFamily="34" charset="0"/>
              </a:rPr>
              <a:t>niedriger Flammpunkt</a:t>
            </a:r>
          </a:p>
        </p:txBody>
      </p:sp>
      <p:sp>
        <p:nvSpPr>
          <p:cNvPr id="182276" name="AutoShape 4"/>
          <p:cNvSpPr>
            <a:spLocks noChangeArrowheads="1"/>
          </p:cNvSpPr>
          <p:nvPr/>
        </p:nvSpPr>
        <p:spPr bwMode="auto">
          <a:xfrm>
            <a:off x="611560" y="2542406"/>
            <a:ext cx="5472608" cy="695325"/>
          </a:xfrm>
          <a:prstGeom prst="rightArrow">
            <a:avLst>
              <a:gd name="adj1" fmla="val 50000"/>
              <a:gd name="adj2" fmla="val 166381"/>
            </a:avLst>
          </a:prstGeom>
          <a:gradFill rotWithShape="1">
            <a:gsLst>
              <a:gs pos="0">
                <a:srgbClr val="4D0808">
                  <a:alpha val="20000"/>
                </a:srgbClr>
              </a:gs>
              <a:gs pos="30000">
                <a:srgbClr val="FF0300">
                  <a:alpha val="44000"/>
                </a:srgbClr>
              </a:gs>
              <a:gs pos="55000">
                <a:srgbClr val="FF7A00">
                  <a:alpha val="64000"/>
                </a:srgbClr>
              </a:gs>
              <a:gs pos="100000">
                <a:srgbClr val="FFF2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dirty="0">
                <a:solidFill>
                  <a:srgbClr val="000000"/>
                </a:solidFill>
                <a:latin typeface="Arial Narrow" panose="020B0606020202030204" pitchFamily="34" charset="0"/>
              </a:rPr>
              <a:t>hoher Dampfdruck</a:t>
            </a:r>
          </a:p>
        </p:txBody>
      </p:sp>
      <p:sp>
        <p:nvSpPr>
          <p:cNvPr id="182277" name="AutoShape 5"/>
          <p:cNvSpPr>
            <a:spLocks noChangeArrowheads="1"/>
          </p:cNvSpPr>
          <p:nvPr/>
        </p:nvSpPr>
        <p:spPr bwMode="auto">
          <a:xfrm>
            <a:off x="611560" y="3381747"/>
            <a:ext cx="5472608" cy="696913"/>
          </a:xfrm>
          <a:prstGeom prst="rightArrow">
            <a:avLst>
              <a:gd name="adj1" fmla="val 50000"/>
              <a:gd name="adj2" fmla="val 166002"/>
            </a:avLst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niedrige </a:t>
            </a:r>
            <a:r>
              <a:rPr lang="de-DE" altLang="de-DE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Zündtemperatur / hohe Umgebungstemperatur</a:t>
            </a:r>
            <a:endParaRPr lang="de-DE" altLang="de-DE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2278" name="AutoShape 6"/>
          <p:cNvSpPr>
            <a:spLocks noChangeArrowheads="1"/>
          </p:cNvSpPr>
          <p:nvPr/>
        </p:nvSpPr>
        <p:spPr bwMode="auto">
          <a:xfrm>
            <a:off x="611560" y="4198590"/>
            <a:ext cx="5472608" cy="695325"/>
          </a:xfrm>
          <a:prstGeom prst="rightArrow">
            <a:avLst>
              <a:gd name="adj1" fmla="val 50000"/>
              <a:gd name="adj2" fmla="val 166381"/>
            </a:avLst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weite </a:t>
            </a:r>
            <a:r>
              <a:rPr lang="de-DE" altLang="de-DE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Zündgrenzen (UEG, OEG)</a:t>
            </a:r>
            <a:endParaRPr lang="de-DE" altLang="de-DE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6084169" y="2048470"/>
            <a:ext cx="2664296" cy="2979738"/>
          </a:xfrm>
          <a:prstGeom prst="irregularSeal2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000000"/>
                </a:solidFill>
              </a:rPr>
              <a:t>erhöhen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000000"/>
                </a:solidFill>
              </a:rPr>
              <a:t>die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000000"/>
                </a:solidFill>
              </a:rPr>
              <a:t>Ex - Gefahr </a:t>
            </a:r>
          </a:p>
        </p:txBody>
      </p:sp>
      <p:sp>
        <p:nvSpPr>
          <p:cNvPr id="48139" name="Text Box 8"/>
          <p:cNvSpPr txBox="1">
            <a:spLocks noChangeArrowheads="1"/>
          </p:cNvSpPr>
          <p:nvPr/>
        </p:nvSpPr>
        <p:spPr bwMode="auto">
          <a:xfrm>
            <a:off x="2401094" y="1106488"/>
            <a:ext cx="421782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3333CC"/>
                </a:solidFill>
              </a:rPr>
              <a:t>Steigerung der </a:t>
            </a:r>
            <a:r>
              <a:rPr lang="de-DE" altLang="de-DE" sz="2000" dirty="0" smtClean="0">
                <a:solidFill>
                  <a:srgbClr val="3333CC"/>
                </a:solidFill>
              </a:rPr>
              <a:t>Explosionsgefahr</a:t>
            </a:r>
            <a:endParaRPr lang="de-DE" altLang="de-DE" sz="2000" dirty="0">
              <a:solidFill>
                <a:srgbClr val="3333CC"/>
              </a:solidFill>
            </a:endParaRPr>
          </a:p>
        </p:txBody>
      </p:sp>
      <p:sp>
        <p:nvSpPr>
          <p:cNvPr id="48140" name="Rectangle 10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0" y="6308725"/>
            <a:ext cx="1798638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Steigerung der Explosionsgefahren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12180" y="5037931"/>
            <a:ext cx="5472608" cy="695325"/>
          </a:xfrm>
          <a:prstGeom prst="rightArrow">
            <a:avLst>
              <a:gd name="adj1" fmla="val 50000"/>
              <a:gd name="adj2" fmla="val 166381"/>
            </a:avLst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hohe Sauerstoffkonzentration</a:t>
            </a:r>
            <a:endParaRPr lang="de-DE" altLang="de-DE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nimBg="1"/>
      <p:bldP spid="182278" grpId="0" animBg="1"/>
      <p:bldP spid="182279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8"/>
          <p:cNvSpPr txBox="1">
            <a:spLocks noChangeArrowheads="1"/>
          </p:cNvSpPr>
          <p:nvPr/>
        </p:nvSpPr>
        <p:spPr bwMode="auto">
          <a:xfrm>
            <a:off x="2395538" y="1106488"/>
            <a:ext cx="427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Verhalten bei Explosionsgefahren</a:t>
            </a: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703263" y="3141663"/>
            <a:ext cx="8117209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kein funkenreißendes Werkzeug benutzen, nur zugelassene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ex-geschützte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</a:t>
            </a:r>
            <a:r>
              <a:rPr lang="de-DE" altLang="de-DE" sz="1800" b="0" dirty="0">
                <a:solidFill>
                  <a:srgbClr val="000000"/>
                </a:solidFill>
              </a:rPr>
              <a:t>Einsatzmittel verwenden,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statische Aufladung verhindern, Einsatzmittel erden,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Feuerwehrstiefel </a:t>
            </a:r>
            <a:r>
              <a:rPr lang="de-DE" altLang="de-DE" sz="1800" b="0" dirty="0">
                <a:solidFill>
                  <a:srgbClr val="000000"/>
                </a:solidFill>
              </a:rPr>
              <a:t>tragen,</a:t>
            </a: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684213" y="1700213"/>
            <a:ext cx="78676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>
                <a:solidFill>
                  <a:srgbClr val="CC0066"/>
                </a:solidFill>
              </a:rPr>
              <a:t>Explosionsgefahren sind durch umsichtiges Handeln der Einsatzkräfte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>
                <a:solidFill>
                  <a:srgbClr val="CC0066"/>
                </a:solidFill>
              </a:rPr>
              <a:t>zu </a:t>
            </a:r>
            <a:r>
              <a:rPr lang="de-DE" altLang="de-DE" sz="1800" dirty="0" smtClean="0">
                <a:solidFill>
                  <a:srgbClr val="CC0066"/>
                </a:solidFill>
              </a:rPr>
              <a:t>minimieren:</a:t>
            </a:r>
            <a:endParaRPr lang="de-DE" altLang="de-DE" sz="1800" dirty="0">
              <a:solidFill>
                <a:srgbClr val="CC0066"/>
              </a:solidFill>
            </a:endParaRP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703263" y="2420938"/>
            <a:ext cx="820288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Keine privaten Mobiltelefone, Funkmeldeempfänger im Gefahrenbereich,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nur ex-geschützte Handsprechfunkgeräte und Beleuchtungskörper benutzen,</a:t>
            </a:r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>
            <a:off x="703263" y="4149725"/>
            <a:ext cx="7587462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Gasaustritt ohne Brandgeschehen möglichst unterbrechen,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Dampfbildung verringern durch Abdichten bzw. Schließen der Leckage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,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</a:t>
            </a:r>
            <a:r>
              <a:rPr lang="de-DE" altLang="de-DE" sz="1800" b="0" dirty="0">
                <a:solidFill>
                  <a:srgbClr val="000000"/>
                </a:solidFill>
              </a:rPr>
              <a:t>Abdecken der Flüssigkeit,</a:t>
            </a: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703263" y="5157787"/>
            <a:ext cx="76258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Eintritt in tiefer gelegene Bereiche verhindern, Niederschlagen</a:t>
            </a:r>
            <a:r>
              <a:rPr lang="de-DE" altLang="de-DE" sz="1800" dirty="0">
                <a:solidFill>
                  <a:srgbClr val="000000"/>
                </a:solidFill>
              </a:rPr>
              <a:t>, </a:t>
            </a:r>
            <a:r>
              <a:rPr lang="de-DE" altLang="de-DE" sz="1800" b="0" dirty="0">
                <a:solidFill>
                  <a:srgbClr val="000000"/>
                </a:solidFill>
              </a:rPr>
              <a:t>Lenken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,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</a:t>
            </a:r>
            <a:r>
              <a:rPr lang="de-DE" altLang="de-DE" sz="1800" b="0" dirty="0">
                <a:solidFill>
                  <a:srgbClr val="000000"/>
                </a:solidFill>
              </a:rPr>
              <a:t>Abdichten.</a:t>
            </a:r>
          </a:p>
        </p:txBody>
      </p:sp>
      <p:sp>
        <p:nvSpPr>
          <p:cNvPr id="49160" name="Rectangle 17"/>
          <p:cNvSpPr>
            <a:spLocks noGrp="1" noChangeArrowheads="1"/>
          </p:cNvSpPr>
          <p:nvPr>
            <p:ph type="ctrTitle"/>
          </p:nvPr>
        </p:nvSpPr>
        <p:spPr bwMode="auto">
          <a:xfrm>
            <a:off x="4643438" y="6381750"/>
            <a:ext cx="1871662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Verhalten bei Explosionsgefahren</a:t>
            </a:r>
          </a:p>
        </p:txBody>
      </p:sp>
    </p:spTree>
    <p:extLst>
      <p:ext uri="{BB962C8B-B14F-4D97-AF65-F5344CB8AC3E}">
        <p14:creationId xmlns:p14="http://schemas.microsoft.com/office/powerpoint/2010/main" val="243660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1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1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1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1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1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1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1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1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1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1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1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1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9" grpId="0" build="p"/>
      <p:bldP spid="201737" grpId="0"/>
      <p:bldP spid="201738" grpId="0" build="p"/>
      <p:bldP spid="201740" grpId="0" build="p"/>
      <p:bldP spid="20174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908175" y="1106488"/>
            <a:ext cx="580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Fortsetzung Verhalten bei Explosionsgefahren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712788" y="2276475"/>
            <a:ext cx="70317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Nicht klingeln, kein Licht, kein Telefon, keine elektrischen Geräte,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/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kein </a:t>
            </a:r>
            <a:r>
              <a:rPr lang="de-DE" altLang="de-DE" sz="1800" b="0" dirty="0">
                <a:solidFill>
                  <a:srgbClr val="000000"/>
                </a:solidFill>
              </a:rPr>
              <a:t>offenes Feuer,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733425" y="1700213"/>
            <a:ext cx="2852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 smtClean="0">
                <a:solidFill>
                  <a:srgbClr val="CC0066"/>
                </a:solidFill>
              </a:rPr>
              <a:t>Zusätzlich </a:t>
            </a:r>
            <a:r>
              <a:rPr lang="de-DE" altLang="de-DE" sz="1800" dirty="0">
                <a:solidFill>
                  <a:srgbClr val="CC0066"/>
                </a:solidFill>
              </a:rPr>
              <a:t>in Gebäuden: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712788" y="2924175"/>
            <a:ext cx="6219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keine dort vorhandenen Geräte und Werkzeuge benutzen,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712788" y="3357563"/>
            <a:ext cx="186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Fenster öffnen!</a:t>
            </a:r>
          </a:p>
        </p:txBody>
      </p:sp>
      <p:sp>
        <p:nvSpPr>
          <p:cNvPr id="50183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4500563" y="6308725"/>
            <a:ext cx="15113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Forstsetz.Verhalten bei Explosionsgefahren</a:t>
            </a:r>
          </a:p>
        </p:txBody>
      </p:sp>
    </p:spTree>
    <p:extLst>
      <p:ext uri="{BB962C8B-B14F-4D97-AF65-F5344CB8AC3E}">
        <p14:creationId xmlns:p14="http://schemas.microsoft.com/office/powerpoint/2010/main" val="27351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/>
      <p:bldP spid="202760" grpId="0"/>
      <p:bldP spid="202761" grpId="0"/>
      <p:bldP spid="20276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971550" y="1106488"/>
            <a:ext cx="731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Schutzmaßnahmen der Feuerwehr bei Acetylenzersetzung: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862013" y="1941513"/>
            <a:ext cx="6321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Arbeiten in ausreichendem Abstand und unter Nutzung von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>
                <a:solidFill>
                  <a:srgbClr val="000000"/>
                </a:solidFill>
              </a:rPr>
              <a:t>  Deckungsmöglichkeiten,</a:t>
            </a: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847725" y="2576513"/>
            <a:ext cx="6067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Zahl der Einsatzkräfte im Gefahrenbereich gering halten,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betroffene und anliegende Gebäude räumen,</a:t>
            </a:r>
          </a:p>
        </p:txBody>
      </p:sp>
      <p:grpSp>
        <p:nvGrpSpPr>
          <p:cNvPr id="181261" name="Group 13"/>
          <p:cNvGrpSpPr>
            <a:grpSpLocks/>
          </p:cNvGrpSpPr>
          <p:nvPr/>
        </p:nvGrpSpPr>
        <p:grpSpPr bwMode="auto">
          <a:xfrm>
            <a:off x="6991350" y="2257425"/>
            <a:ext cx="2303463" cy="792163"/>
            <a:chOff x="3470" y="1344"/>
            <a:chExt cx="1849" cy="565"/>
          </a:xfrm>
        </p:grpSpPr>
        <p:pic>
          <p:nvPicPr>
            <p:cNvPr id="51208" name="Picture 14" descr="A08-003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1344"/>
              <a:ext cx="549" cy="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9" name="Picture 15" descr="A08-113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" y="1498"/>
              <a:ext cx="131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855663" y="3263900"/>
            <a:ext cx="71596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Freiflächen im Umkreis von 300 Metern räumen,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</a:t>
            </a:r>
            <a:r>
              <a:rPr lang="de-DE" altLang="de-DE" sz="1800" b="0" dirty="0" err="1">
                <a:solidFill>
                  <a:srgbClr val="000000"/>
                </a:solidFill>
              </a:rPr>
              <a:t>Verhaltenanweisungen</a:t>
            </a:r>
            <a:r>
              <a:rPr lang="de-DE" altLang="de-DE" sz="1800" b="0" dirty="0">
                <a:solidFill>
                  <a:srgbClr val="000000"/>
                </a:solidFill>
              </a:rPr>
              <a:t> für Personen in weiter entfernten Gebäuden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>
                <a:solidFill>
                  <a:srgbClr val="000000"/>
                </a:solidFill>
              </a:rPr>
              <a:t>  geben.</a:t>
            </a:r>
          </a:p>
        </p:txBody>
      </p:sp>
      <p:sp>
        <p:nvSpPr>
          <p:cNvPr id="51207" name="Rectangle 18"/>
          <p:cNvSpPr>
            <a:spLocks noGrp="1" noChangeArrowheads="1"/>
          </p:cNvSpPr>
          <p:nvPr>
            <p:ph type="ctrTitle"/>
          </p:nvPr>
        </p:nvSpPr>
        <p:spPr bwMode="auto">
          <a:xfrm>
            <a:off x="4643438" y="6381750"/>
            <a:ext cx="144145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Schutzmaßnahmen bei Azetylenzersetzung</a:t>
            </a:r>
          </a:p>
        </p:txBody>
      </p:sp>
    </p:spTree>
    <p:extLst>
      <p:ext uri="{BB962C8B-B14F-4D97-AF65-F5344CB8AC3E}">
        <p14:creationId xmlns:p14="http://schemas.microsoft.com/office/powerpoint/2010/main" val="33796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/>
      <p:bldP spid="181254" grpId="0"/>
      <p:bldP spid="1812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65" name="Group 21"/>
          <p:cNvGrpSpPr>
            <a:grpSpLocks/>
          </p:cNvGrpSpPr>
          <p:nvPr/>
        </p:nvGrpSpPr>
        <p:grpSpPr bwMode="auto">
          <a:xfrm>
            <a:off x="3851275" y="1844675"/>
            <a:ext cx="4176713" cy="1152525"/>
            <a:chOff x="2426" y="1162"/>
            <a:chExt cx="2631" cy="726"/>
          </a:xfrm>
        </p:grpSpPr>
        <p:sp>
          <p:nvSpPr>
            <p:cNvPr id="6164" name="AutoShape 4"/>
            <p:cNvSpPr>
              <a:spLocks noChangeArrowheads="1"/>
            </p:cNvSpPr>
            <p:nvPr/>
          </p:nvSpPr>
          <p:spPr bwMode="auto">
            <a:xfrm>
              <a:off x="2426" y="1162"/>
              <a:ext cx="2631" cy="726"/>
            </a:xfrm>
            <a:prstGeom prst="cloudCallout">
              <a:avLst>
                <a:gd name="adj1" fmla="val -2792"/>
                <a:gd name="adj2" fmla="val 37602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65" name="Text Box 7"/>
            <p:cNvSpPr txBox="1">
              <a:spLocks noChangeArrowheads="1"/>
            </p:cNvSpPr>
            <p:nvPr/>
          </p:nvSpPr>
          <p:spPr bwMode="auto">
            <a:xfrm>
              <a:off x="2789" y="1162"/>
              <a:ext cx="187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b="0">
                  <a:solidFill>
                    <a:srgbClr val="000000"/>
                  </a:solidFill>
                  <a:latin typeface="Tahoma" pitchFamily="34" charset="0"/>
                </a:rPr>
                <a:t>Atemgifte mit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b="0">
                  <a:solidFill>
                    <a:srgbClr val="000000"/>
                  </a:solidFill>
                  <a:latin typeface="Tahoma" pitchFamily="34" charset="0"/>
                </a:rPr>
                <a:t>erstickender Wirkung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b="0">
                  <a:solidFill>
                    <a:srgbClr val="000000"/>
                  </a:solidFill>
                  <a:latin typeface="Tahoma" pitchFamily="34" charset="0"/>
                </a:rPr>
                <a:t>(sauerstoffverdrängend)</a:t>
              </a:r>
            </a:p>
          </p:txBody>
        </p:sp>
      </p:grpSp>
      <p:grpSp>
        <p:nvGrpSpPr>
          <p:cNvPr id="159764" name="Group 20"/>
          <p:cNvGrpSpPr>
            <a:grpSpLocks/>
          </p:cNvGrpSpPr>
          <p:nvPr/>
        </p:nvGrpSpPr>
        <p:grpSpPr bwMode="auto">
          <a:xfrm>
            <a:off x="1116013" y="2082800"/>
            <a:ext cx="2562225" cy="771525"/>
            <a:chOff x="703" y="1312"/>
            <a:chExt cx="1614" cy="486"/>
          </a:xfrm>
        </p:grpSpPr>
        <p:pic>
          <p:nvPicPr>
            <p:cNvPr id="6162" name="Picture 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312"/>
              <a:ext cx="506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63" name="Text Box 9"/>
            <p:cNvSpPr txBox="1">
              <a:spLocks noChangeArrowheads="1"/>
            </p:cNvSpPr>
            <p:nvPr/>
          </p:nvSpPr>
          <p:spPr bwMode="auto">
            <a:xfrm>
              <a:off x="1287" y="1424"/>
              <a:ext cx="10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800" b="0">
                  <a:solidFill>
                    <a:srgbClr val="000000"/>
                  </a:solidFill>
                  <a:latin typeface="Tahoma" pitchFamily="34" charset="0"/>
                </a:rPr>
                <a:t>Gruppe 1</a:t>
              </a:r>
            </a:p>
          </p:txBody>
        </p:sp>
      </p:grpSp>
      <p:grpSp>
        <p:nvGrpSpPr>
          <p:cNvPr id="159767" name="Group 23"/>
          <p:cNvGrpSpPr>
            <a:grpSpLocks/>
          </p:cNvGrpSpPr>
          <p:nvPr/>
        </p:nvGrpSpPr>
        <p:grpSpPr bwMode="auto">
          <a:xfrm>
            <a:off x="3851275" y="3357563"/>
            <a:ext cx="4176713" cy="1179512"/>
            <a:chOff x="2426" y="2115"/>
            <a:chExt cx="2631" cy="743"/>
          </a:xfrm>
        </p:grpSpPr>
        <p:sp>
          <p:nvSpPr>
            <p:cNvPr id="6160" name="AutoShape 5"/>
            <p:cNvSpPr>
              <a:spLocks noChangeArrowheads="1"/>
            </p:cNvSpPr>
            <p:nvPr/>
          </p:nvSpPr>
          <p:spPr bwMode="auto">
            <a:xfrm>
              <a:off x="2426" y="2115"/>
              <a:ext cx="2631" cy="743"/>
            </a:xfrm>
            <a:prstGeom prst="cloudCallout">
              <a:avLst>
                <a:gd name="adj1" fmla="val -6255"/>
                <a:gd name="adj2" fmla="val 35463"/>
              </a:avLst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4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61" name="Text Box 8"/>
            <p:cNvSpPr txBox="1">
              <a:spLocks noChangeArrowheads="1"/>
            </p:cNvSpPr>
            <p:nvPr/>
          </p:nvSpPr>
          <p:spPr bwMode="auto">
            <a:xfrm>
              <a:off x="2971" y="2251"/>
              <a:ext cx="16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b="0">
                  <a:solidFill>
                    <a:srgbClr val="000000"/>
                  </a:solidFill>
                  <a:latin typeface="Tahoma" pitchFamily="34" charset="0"/>
                </a:rPr>
                <a:t>Atemgifte mit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b="0">
                  <a:solidFill>
                    <a:srgbClr val="000000"/>
                  </a:solidFill>
                  <a:latin typeface="Tahoma" pitchFamily="34" charset="0"/>
                </a:rPr>
                <a:t>Reiz- und Ätzwirkung</a:t>
              </a:r>
            </a:p>
          </p:txBody>
        </p:sp>
      </p:grpSp>
      <p:grpSp>
        <p:nvGrpSpPr>
          <p:cNvPr id="159766" name="Group 22"/>
          <p:cNvGrpSpPr>
            <a:grpSpLocks/>
          </p:cNvGrpSpPr>
          <p:nvPr/>
        </p:nvGrpSpPr>
        <p:grpSpPr bwMode="auto">
          <a:xfrm>
            <a:off x="1116013" y="3567113"/>
            <a:ext cx="2562225" cy="771525"/>
            <a:chOff x="703" y="2247"/>
            <a:chExt cx="1614" cy="486"/>
          </a:xfrm>
        </p:grpSpPr>
        <p:sp>
          <p:nvSpPr>
            <p:cNvPr id="6158" name="Text Box 10"/>
            <p:cNvSpPr txBox="1">
              <a:spLocks noChangeArrowheads="1"/>
            </p:cNvSpPr>
            <p:nvPr/>
          </p:nvSpPr>
          <p:spPr bwMode="auto">
            <a:xfrm>
              <a:off x="1287" y="2359"/>
              <a:ext cx="10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800" b="0">
                  <a:solidFill>
                    <a:srgbClr val="000000"/>
                  </a:solidFill>
                  <a:latin typeface="Tahoma" pitchFamily="34" charset="0"/>
                </a:rPr>
                <a:t>Gruppe 2</a:t>
              </a:r>
            </a:p>
          </p:txBody>
        </p:sp>
        <p:pic>
          <p:nvPicPr>
            <p:cNvPr id="6159" name="Picture 1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247"/>
              <a:ext cx="506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3348038" y="1116013"/>
            <a:ext cx="223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Atemgiftgruppen</a:t>
            </a:r>
          </a:p>
        </p:txBody>
      </p:sp>
      <p:grpSp>
        <p:nvGrpSpPr>
          <p:cNvPr id="159769" name="Group 25"/>
          <p:cNvGrpSpPr>
            <a:grpSpLocks/>
          </p:cNvGrpSpPr>
          <p:nvPr/>
        </p:nvGrpSpPr>
        <p:grpSpPr bwMode="auto">
          <a:xfrm>
            <a:off x="1116013" y="4989513"/>
            <a:ext cx="2562225" cy="773112"/>
            <a:chOff x="703" y="3143"/>
            <a:chExt cx="1614" cy="487"/>
          </a:xfrm>
        </p:grpSpPr>
        <p:sp>
          <p:nvSpPr>
            <p:cNvPr id="6156" name="Text Box 11"/>
            <p:cNvSpPr txBox="1">
              <a:spLocks noChangeArrowheads="1"/>
            </p:cNvSpPr>
            <p:nvPr/>
          </p:nvSpPr>
          <p:spPr bwMode="auto">
            <a:xfrm>
              <a:off x="1287" y="3255"/>
              <a:ext cx="10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800" b="0">
                  <a:solidFill>
                    <a:srgbClr val="000000"/>
                  </a:solidFill>
                  <a:latin typeface="Tahoma" pitchFamily="34" charset="0"/>
                </a:rPr>
                <a:t>Gruppe 3</a:t>
              </a:r>
            </a:p>
          </p:txBody>
        </p:sp>
        <p:pic>
          <p:nvPicPr>
            <p:cNvPr id="6157" name="Picture 1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3143"/>
              <a:ext cx="506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9768" name="Group 24"/>
          <p:cNvGrpSpPr>
            <a:grpSpLocks/>
          </p:cNvGrpSpPr>
          <p:nvPr/>
        </p:nvGrpSpPr>
        <p:grpSpPr bwMode="auto">
          <a:xfrm>
            <a:off x="3851275" y="4797425"/>
            <a:ext cx="4176713" cy="1138238"/>
            <a:chOff x="2426" y="3022"/>
            <a:chExt cx="2631" cy="717"/>
          </a:xfrm>
        </p:grpSpPr>
        <p:sp>
          <p:nvSpPr>
            <p:cNvPr id="6154" name="AutoShape 6"/>
            <p:cNvSpPr>
              <a:spLocks noChangeArrowheads="1"/>
            </p:cNvSpPr>
            <p:nvPr/>
          </p:nvSpPr>
          <p:spPr bwMode="auto">
            <a:xfrm>
              <a:off x="2426" y="3022"/>
              <a:ext cx="2631" cy="717"/>
            </a:xfrm>
            <a:prstGeom prst="cloudCallout">
              <a:avLst>
                <a:gd name="adj1" fmla="val -7963"/>
                <a:gd name="adj2" fmla="val 39958"/>
              </a:avLst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2000" b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155" name="Text Box 15"/>
            <p:cNvSpPr txBox="1">
              <a:spLocks noChangeArrowheads="1"/>
            </p:cNvSpPr>
            <p:nvPr/>
          </p:nvSpPr>
          <p:spPr bwMode="auto">
            <a:xfrm>
              <a:off x="2744" y="3158"/>
              <a:ext cx="198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b="0">
                  <a:solidFill>
                    <a:srgbClr val="000000"/>
                  </a:solidFill>
                  <a:latin typeface="Tahoma" pitchFamily="34" charset="0"/>
                </a:rPr>
                <a:t>Atemgifte mit Wirkung auf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b="0">
                  <a:solidFill>
                    <a:srgbClr val="000000"/>
                  </a:solidFill>
                  <a:latin typeface="Tahoma" pitchFamily="34" charset="0"/>
                </a:rPr>
                <a:t>Blut, Nerven und Zellen</a:t>
              </a:r>
            </a:p>
          </p:txBody>
        </p:sp>
      </p:grpSp>
      <p:sp>
        <p:nvSpPr>
          <p:cNvPr id="6153" name="Rectangle 16"/>
          <p:cNvSpPr>
            <a:spLocks noGrp="1" noChangeArrowheads="1"/>
          </p:cNvSpPr>
          <p:nvPr>
            <p:ph type="ctrTitle"/>
          </p:nvPr>
        </p:nvSpPr>
        <p:spPr bwMode="auto">
          <a:xfrm>
            <a:off x="5651500" y="6381750"/>
            <a:ext cx="1222375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Atemgiftgruppen</a:t>
            </a:r>
          </a:p>
        </p:txBody>
      </p:sp>
    </p:spTree>
    <p:extLst>
      <p:ext uri="{BB962C8B-B14F-4D97-AF65-F5344CB8AC3E}">
        <p14:creationId xmlns:p14="http://schemas.microsoft.com/office/powerpoint/2010/main" val="13791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1979613" y="1106488"/>
            <a:ext cx="549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Erstmaßnahmen zur Schadensbekämpfung: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862013" y="1941513"/>
            <a:ext cx="39211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Umgebungsbrand löschen,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kühlen des Acetylenflasche aus der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>
                <a:solidFill>
                  <a:srgbClr val="000000"/>
                </a:solidFill>
              </a:rPr>
              <a:t>  Deckung,</a:t>
            </a: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847725" y="2890838"/>
            <a:ext cx="6207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Temperaturkontrolle ggf. weiter kühlen,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in Gebäuden Fenster und Türen öffnen (Druckentlastung),</a:t>
            </a: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846138" y="3643313"/>
            <a:ext cx="7007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bei unverbrannt ausströmenden Acetylen Zündquellen vermeiden,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>
                <a:solidFill>
                  <a:srgbClr val="000000"/>
                </a:solidFill>
              </a:rPr>
              <a:t>  lüften.</a:t>
            </a:r>
          </a:p>
        </p:txBody>
      </p:sp>
      <p:grpSp>
        <p:nvGrpSpPr>
          <p:cNvPr id="180237" name="Group 13"/>
          <p:cNvGrpSpPr>
            <a:grpSpLocks/>
          </p:cNvGrpSpPr>
          <p:nvPr/>
        </p:nvGrpSpPr>
        <p:grpSpPr bwMode="auto">
          <a:xfrm>
            <a:off x="5435600" y="1412875"/>
            <a:ext cx="3262313" cy="1439863"/>
            <a:chOff x="3424" y="890"/>
            <a:chExt cx="2055" cy="907"/>
          </a:xfrm>
        </p:grpSpPr>
        <p:pic>
          <p:nvPicPr>
            <p:cNvPr id="52232" name="Picture 10" descr="A08-113h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1434"/>
              <a:ext cx="9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11" descr="A07-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890"/>
              <a:ext cx="46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12" descr="A08-004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253"/>
              <a:ext cx="581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1" name="Rectangle 15"/>
          <p:cNvSpPr>
            <a:spLocks noGrp="1" noChangeArrowheads="1"/>
          </p:cNvSpPr>
          <p:nvPr>
            <p:ph type="ctrTitle"/>
          </p:nvPr>
        </p:nvSpPr>
        <p:spPr bwMode="auto">
          <a:xfrm>
            <a:off x="4500563" y="6308725"/>
            <a:ext cx="1439862" cy="290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Erstmaßnahmen zur Schadensbekämpfung</a:t>
            </a:r>
          </a:p>
        </p:txBody>
      </p:sp>
    </p:spTree>
    <p:extLst>
      <p:ext uri="{BB962C8B-B14F-4D97-AF65-F5344CB8AC3E}">
        <p14:creationId xmlns:p14="http://schemas.microsoft.com/office/powerpoint/2010/main" val="9953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/>
      <p:bldP spid="180230" grpId="0"/>
      <p:bldP spid="1802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3348038" y="1101725"/>
            <a:ext cx="234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Ventil schließen ?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1739900" y="2152650"/>
            <a:ext cx="450532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>
                <a:solidFill>
                  <a:srgbClr val="000000"/>
                </a:solidFill>
              </a:rPr>
              <a:t> </a:t>
            </a:r>
            <a:r>
              <a:rPr lang="de-DE" altLang="de-DE" sz="1800" u="sng">
                <a:solidFill>
                  <a:srgbClr val="FF3300"/>
                </a:solidFill>
              </a:rPr>
              <a:t>Nicht</a:t>
            </a:r>
            <a:r>
              <a:rPr lang="de-DE" altLang="de-DE" sz="1800" b="0">
                <a:solidFill>
                  <a:srgbClr val="FF3300"/>
                </a:solidFill>
              </a:rPr>
              <a:t> beim Zerfallsbrand (Ruß tritt aus).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>
                <a:solidFill>
                  <a:srgbClr val="000000"/>
                </a:solidFill>
              </a:rPr>
              <a:t> </a:t>
            </a:r>
            <a:r>
              <a:rPr lang="de-DE" altLang="de-DE" sz="1800" u="sng">
                <a:solidFill>
                  <a:srgbClr val="FF3300"/>
                </a:solidFill>
              </a:rPr>
              <a:t>Nicht,</a:t>
            </a:r>
            <a:r>
              <a:rPr lang="de-DE" altLang="de-DE" sz="1800" b="0">
                <a:solidFill>
                  <a:srgbClr val="FF3300"/>
                </a:solidFill>
              </a:rPr>
              <a:t> wenn die Flasche erwärmt ist.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>
                <a:solidFill>
                  <a:srgbClr val="000000"/>
                </a:solidFill>
              </a:rPr>
              <a:t> </a:t>
            </a:r>
            <a:r>
              <a:rPr lang="de-DE" altLang="de-DE" sz="1800" u="sng">
                <a:solidFill>
                  <a:srgbClr val="FF3300"/>
                </a:solidFill>
              </a:rPr>
              <a:t>Nicht</a:t>
            </a:r>
            <a:r>
              <a:rPr lang="de-DE" altLang="de-DE" sz="1800" b="0">
                <a:solidFill>
                  <a:srgbClr val="FF3300"/>
                </a:solidFill>
              </a:rPr>
              <a:t> bei starker Wärmebeaufschlagung.</a:t>
            </a:r>
            <a:endParaRPr lang="de-DE" altLang="de-DE" sz="1800" u="sng">
              <a:solidFill>
                <a:srgbClr val="FF3300"/>
              </a:solidFill>
            </a:endParaRP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1735138" y="3573463"/>
            <a:ext cx="63087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>
                <a:solidFill>
                  <a:srgbClr val="000000"/>
                </a:solidFill>
              </a:rPr>
              <a:t> </a:t>
            </a:r>
            <a:r>
              <a:rPr lang="de-DE" altLang="de-DE" sz="1800" u="sng">
                <a:solidFill>
                  <a:srgbClr val="339933"/>
                </a:solidFill>
              </a:rPr>
              <a:t>Nur,</a:t>
            </a:r>
            <a:r>
              <a:rPr lang="de-DE" altLang="de-DE" sz="1800" b="0">
                <a:solidFill>
                  <a:srgbClr val="339933"/>
                </a:solidFill>
              </a:rPr>
              <a:t> wenn reines Gas ausströmt!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>
                <a:solidFill>
                  <a:srgbClr val="000000"/>
                </a:solidFill>
              </a:rPr>
              <a:t> </a:t>
            </a:r>
            <a:r>
              <a:rPr lang="de-DE" altLang="de-DE" sz="1800" u="sng">
                <a:solidFill>
                  <a:srgbClr val="339933"/>
                </a:solidFill>
              </a:rPr>
              <a:t>Nur,</a:t>
            </a:r>
            <a:r>
              <a:rPr lang="de-DE" altLang="de-DE" sz="1800" b="0">
                <a:solidFill>
                  <a:srgbClr val="339933"/>
                </a:solidFill>
              </a:rPr>
              <a:t> wenn die Flasche nicht erwärmt ist!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>
                <a:solidFill>
                  <a:srgbClr val="000000"/>
                </a:solidFill>
              </a:rPr>
              <a:t> </a:t>
            </a:r>
            <a:r>
              <a:rPr lang="de-DE" altLang="de-DE" sz="1800" u="sng">
                <a:solidFill>
                  <a:srgbClr val="339933"/>
                </a:solidFill>
              </a:rPr>
              <a:t>Nur,</a:t>
            </a:r>
            <a:r>
              <a:rPr lang="de-DE" altLang="de-DE" sz="1800" b="0">
                <a:solidFill>
                  <a:srgbClr val="339933"/>
                </a:solidFill>
              </a:rPr>
              <a:t> wenn keine Wärmebeaufschlagung stattgefunden hat.</a:t>
            </a:r>
            <a:endParaRPr lang="de-DE" altLang="de-DE" sz="1800" u="sng">
              <a:solidFill>
                <a:srgbClr val="339933"/>
              </a:solidFill>
            </a:endParaRPr>
          </a:p>
        </p:txBody>
      </p:sp>
      <p:pic>
        <p:nvPicPr>
          <p:cNvPr id="53253" name="Picture 9" descr="A04-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700213"/>
            <a:ext cx="4064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4427538" y="6308725"/>
            <a:ext cx="1509712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Ventil schließen?</a:t>
            </a:r>
          </a:p>
        </p:txBody>
      </p:sp>
    </p:spTree>
    <p:extLst>
      <p:ext uri="{BB962C8B-B14F-4D97-AF65-F5344CB8AC3E}">
        <p14:creationId xmlns:p14="http://schemas.microsoft.com/office/powerpoint/2010/main" val="24375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/>
      <p:bldP spid="17920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1979613" y="1106488"/>
            <a:ext cx="498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Anzeichen für eine Acetylenzersetzung: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871538" y="1941513"/>
            <a:ext cx="55213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Erwärmung des Flaschenmantels meist zonenartig,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>
                <a:solidFill>
                  <a:srgbClr val="000000"/>
                </a:solidFill>
              </a:rPr>
              <a:t>  insbesondere am Flaschenkopf,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Austritt rußhaltiger Gase,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866775" y="2890838"/>
            <a:ext cx="4581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abnormer Geruch der austretenden Gase,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Zerfallsbrand mit starker Rußfahne.</a:t>
            </a:r>
          </a:p>
        </p:txBody>
      </p:sp>
      <p:pic>
        <p:nvPicPr>
          <p:cNvPr id="54277" name="Picture 8" descr="A04-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44675"/>
            <a:ext cx="307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10"/>
          <p:cNvSpPr>
            <a:spLocks noGrp="1" noChangeArrowheads="1"/>
          </p:cNvSpPr>
          <p:nvPr>
            <p:ph type="ctrTitle"/>
          </p:nvPr>
        </p:nvSpPr>
        <p:spPr bwMode="auto">
          <a:xfrm>
            <a:off x="4427538" y="6308725"/>
            <a:ext cx="1438275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Anzeichen für eine Acetylenzersetzung</a:t>
            </a:r>
          </a:p>
        </p:txBody>
      </p:sp>
    </p:spTree>
    <p:extLst>
      <p:ext uri="{BB962C8B-B14F-4D97-AF65-F5344CB8AC3E}">
        <p14:creationId xmlns:p14="http://schemas.microsoft.com/office/powerpoint/2010/main" val="38488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/>
      <p:bldP spid="17818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2124075" y="1101725"/>
            <a:ext cx="4471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Akutes Risiko für Flaschenzerknall: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971550" y="1941513"/>
            <a:ext cx="50768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Rascher Temperaturanstieg auch punktuell 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>
                <a:solidFill>
                  <a:srgbClr val="000000"/>
                </a:solidFill>
              </a:rPr>
              <a:t>  Flaschenmantel,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Änderung des Ausströmgeräusches.</a:t>
            </a:r>
          </a:p>
        </p:txBody>
      </p:sp>
      <p:pic>
        <p:nvPicPr>
          <p:cNvPr id="55300" name="Picture 7" descr="A04-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1773238"/>
            <a:ext cx="2825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1023938" y="3549650"/>
            <a:ext cx="677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>
                <a:solidFill>
                  <a:srgbClr val="FF3300"/>
                </a:solidFill>
              </a:rPr>
              <a:t>Ist der kritische Punkt der Zersetzung überschritten, so lässt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>
                <a:solidFill>
                  <a:srgbClr val="FF3300"/>
                </a:solidFill>
              </a:rPr>
              <a:t>sich der Flaschenzerknall nicht mehr aufhalten!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2809875" y="4365625"/>
            <a:ext cx="291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>
                <a:solidFill>
                  <a:srgbClr val="339933"/>
                </a:solidFill>
              </a:rPr>
              <a:t>Sofort Rückzug antreten!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>
                <a:solidFill>
                  <a:srgbClr val="339933"/>
                </a:solidFill>
              </a:rPr>
              <a:t>Deckung aufsuchen!</a:t>
            </a:r>
          </a:p>
        </p:txBody>
      </p:sp>
      <p:sp>
        <p:nvSpPr>
          <p:cNvPr id="55303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4356100" y="6308725"/>
            <a:ext cx="1797050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Akutes Risiko für Flaschenzerknall</a:t>
            </a:r>
          </a:p>
        </p:txBody>
      </p:sp>
    </p:spTree>
    <p:extLst>
      <p:ext uri="{BB962C8B-B14F-4D97-AF65-F5344CB8AC3E}">
        <p14:creationId xmlns:p14="http://schemas.microsoft.com/office/powerpoint/2010/main" val="8901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/>
      <p:bldP spid="177160" grpId="0"/>
      <p:bldP spid="17716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1908175" y="1101725"/>
            <a:ext cx="5389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Erwärmung aus der Deckung kontrollieren: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862013" y="1941513"/>
            <a:ext cx="454342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Verdampfen des aufgebrachten Wassers,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Zersetzung des Farbanstrichs,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857250" y="2733675"/>
            <a:ext cx="633412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Infrarotkamera oder Fernthermometer,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fühlen mit der Hand nach Kühlmaßnahme zur Endkontrolle.</a:t>
            </a:r>
          </a:p>
        </p:txBody>
      </p:sp>
      <p:pic>
        <p:nvPicPr>
          <p:cNvPr id="176136" name="Picture 8" descr="B08-038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73238"/>
            <a:ext cx="771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9" descr="A04-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700213"/>
            <a:ext cx="207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1116013" y="3644900"/>
            <a:ext cx="647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CC3300"/>
                </a:solidFill>
              </a:rPr>
              <a:t>Nur Flaschen, die &gt; 10 Minuten an allen Stellen des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CC3300"/>
                </a:solidFill>
              </a:rPr>
              <a:t>Flaschenmantels handwarm bleiben, gelten als transportfähig!</a:t>
            </a:r>
          </a:p>
        </p:txBody>
      </p:sp>
      <p:sp>
        <p:nvSpPr>
          <p:cNvPr id="56328" name="Rectangle 13"/>
          <p:cNvSpPr>
            <a:spLocks noGrp="1" noChangeArrowheads="1"/>
          </p:cNvSpPr>
          <p:nvPr>
            <p:ph type="ctrTitle"/>
          </p:nvPr>
        </p:nvSpPr>
        <p:spPr bwMode="auto">
          <a:xfrm>
            <a:off x="4427538" y="6308725"/>
            <a:ext cx="1727200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Erwärmung aus der Deckung kontrollieren</a:t>
            </a:r>
          </a:p>
        </p:txBody>
      </p:sp>
    </p:spTree>
    <p:extLst>
      <p:ext uri="{BB962C8B-B14F-4D97-AF65-F5344CB8AC3E}">
        <p14:creationId xmlns:p14="http://schemas.microsoft.com/office/powerpoint/2010/main" val="28196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/>
      <p:bldP spid="176135" grpId="0"/>
      <p:bldP spid="17613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3132138" y="1101725"/>
            <a:ext cx="2443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Folgemaßnahmen:</a:t>
            </a:r>
          </a:p>
        </p:txBody>
      </p:sp>
      <p:grpSp>
        <p:nvGrpSpPr>
          <p:cNvPr id="175119" name="Group 15"/>
          <p:cNvGrpSpPr>
            <a:grpSpLocks/>
          </p:cNvGrpSpPr>
          <p:nvPr/>
        </p:nvGrpSpPr>
        <p:grpSpPr bwMode="auto">
          <a:xfrm>
            <a:off x="862013" y="1700213"/>
            <a:ext cx="7742237" cy="882650"/>
            <a:chOff x="543" y="1071"/>
            <a:chExt cx="4877" cy="556"/>
          </a:xfrm>
        </p:grpSpPr>
        <p:sp>
          <p:nvSpPr>
            <p:cNvPr id="57352" name="Text Box 5"/>
            <p:cNvSpPr txBox="1">
              <a:spLocks noChangeArrowheads="1"/>
            </p:cNvSpPr>
            <p:nvPr/>
          </p:nvSpPr>
          <p:spPr bwMode="auto">
            <a:xfrm>
              <a:off x="543" y="1223"/>
              <a:ext cx="30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1084263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720850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2357438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994025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34512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39084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43656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48228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 sz="1800" b="0">
                  <a:solidFill>
                    <a:srgbClr val="000000"/>
                  </a:solidFill>
                </a:rPr>
                <a:t> Einzelflaschen kühlen bis Transportfähigkeit,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de-DE" altLang="de-DE" sz="1800" b="0">
                  <a:solidFill>
                    <a:srgbClr val="000000"/>
                  </a:solidFill>
                </a:rPr>
                <a:t>  Flaschenbündel mind. 24 Stunden kühlen,</a:t>
              </a:r>
            </a:p>
          </p:txBody>
        </p:sp>
        <p:pic>
          <p:nvPicPr>
            <p:cNvPr id="57353" name="Picture 7" descr="A08-003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071"/>
              <a:ext cx="53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4" name="Picture 8" descr="A08-113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1220"/>
              <a:ext cx="128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857250" y="2589213"/>
            <a:ext cx="7350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Flasche aus dem Gebäude bzw. an einen sicheren Ort bringen, wenn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>
                <a:solidFill>
                  <a:srgbClr val="000000"/>
                </a:solidFill>
              </a:rPr>
              <a:t>  diese transportfähig ist,</a:t>
            </a: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857250" y="3219450"/>
            <a:ext cx="7477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Flasche im Wasserbad weitere 24 Stunden kühlen, Bereich absperren,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Flasche kennzeichnen,</a:t>
            </a: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857250" y="3892550"/>
            <a:ext cx="7400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Flasche dem Hersteller bzw. Lieferanten bzw. Eigentümer übergeben.</a:t>
            </a:r>
          </a:p>
        </p:txBody>
      </p:sp>
      <p:sp>
        <p:nvSpPr>
          <p:cNvPr id="57351" name="Rectangle 14"/>
          <p:cNvSpPr>
            <a:spLocks noGrp="1" noChangeArrowheads="1"/>
          </p:cNvSpPr>
          <p:nvPr>
            <p:ph type="ctrTitle"/>
          </p:nvPr>
        </p:nvSpPr>
        <p:spPr bwMode="auto">
          <a:xfrm>
            <a:off x="4643438" y="6237288"/>
            <a:ext cx="1150937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Folgemaßnahmen</a:t>
            </a:r>
          </a:p>
        </p:txBody>
      </p:sp>
    </p:spTree>
    <p:extLst>
      <p:ext uri="{BB962C8B-B14F-4D97-AF65-F5344CB8AC3E}">
        <p14:creationId xmlns:p14="http://schemas.microsoft.com/office/powerpoint/2010/main" val="19760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/>
      <p:bldP spid="175115" grpId="0"/>
      <p:bldP spid="1751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3132138" y="1101725"/>
            <a:ext cx="2584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Zusammenfassung:</a:t>
            </a:r>
          </a:p>
        </p:txBody>
      </p:sp>
      <p:pic>
        <p:nvPicPr>
          <p:cNvPr id="58371" name="Picture 5" descr="A04-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628775"/>
            <a:ext cx="2825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862013" y="1941513"/>
            <a:ext cx="64230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Wärmebeaufschlagte Acetylenflaschen sind unberechenbar!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Sicherheitsmaßnahmen beachten (Abstand, Deckung,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>
                <a:solidFill>
                  <a:srgbClr val="000000"/>
                </a:solidFill>
              </a:rPr>
              <a:t>  Umgebung räumen),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857250" y="3570288"/>
            <a:ext cx="62960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Nachkühlung mind. 24 Stunden,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Besondere Maßnahmen beachten (Manipulation am Ventil,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>
                <a:solidFill>
                  <a:srgbClr val="000000"/>
                </a:solidFill>
              </a:rPr>
              <a:t>  Flaschenbündel).</a:t>
            </a:r>
          </a:p>
        </p:txBody>
      </p:sp>
      <p:grpSp>
        <p:nvGrpSpPr>
          <p:cNvPr id="174092" name="Group 12"/>
          <p:cNvGrpSpPr>
            <a:grpSpLocks/>
          </p:cNvGrpSpPr>
          <p:nvPr/>
        </p:nvGrpSpPr>
        <p:grpSpPr bwMode="auto">
          <a:xfrm>
            <a:off x="857250" y="2892425"/>
            <a:ext cx="4429125" cy="641350"/>
            <a:chOff x="540" y="1822"/>
            <a:chExt cx="2790" cy="404"/>
          </a:xfrm>
        </p:grpSpPr>
        <p:sp>
          <p:nvSpPr>
            <p:cNvPr id="58376" name="Text Box 7"/>
            <p:cNvSpPr txBox="1">
              <a:spLocks noChangeArrowheads="1"/>
            </p:cNvSpPr>
            <p:nvPr/>
          </p:nvSpPr>
          <p:spPr bwMode="auto">
            <a:xfrm>
              <a:off x="540" y="1822"/>
              <a:ext cx="279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1084263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720850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2357438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994025" indent="-4572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34512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39084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43656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48228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 sz="1800" b="0">
                  <a:solidFill>
                    <a:srgbClr val="000000"/>
                  </a:solidFill>
                </a:rPr>
                <a:t> massive Kühlung    Temperaturkontrolle,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de-DE" altLang="de-DE" sz="1800" b="0">
                  <a:solidFill>
                    <a:srgbClr val="000000"/>
                  </a:solidFill>
                </a:rPr>
                <a:t> nur transportfähige Flaschen bewegen!</a:t>
              </a:r>
            </a:p>
          </p:txBody>
        </p:sp>
        <p:sp>
          <p:nvSpPr>
            <p:cNvPr id="58377" name="Line 9"/>
            <p:cNvSpPr>
              <a:spLocks noChangeShapeType="1"/>
            </p:cNvSpPr>
            <p:nvPr/>
          </p:nvSpPr>
          <p:spPr bwMode="auto">
            <a:xfrm>
              <a:off x="1831" y="193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8375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0" y="6381750"/>
            <a:ext cx="1077913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34428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/>
      <p:bldP spid="17408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8"/>
          <p:cNvSpPr txBox="1">
            <a:spLocks noChangeArrowheads="1"/>
          </p:cNvSpPr>
          <p:nvPr/>
        </p:nvSpPr>
        <p:spPr bwMode="auto">
          <a:xfrm>
            <a:off x="2154460" y="1119892"/>
            <a:ext cx="50097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3333CC"/>
                </a:solidFill>
              </a:rPr>
              <a:t>Gefahr durch Elektrizität entsteht durch</a:t>
            </a:r>
            <a:endParaRPr lang="de-DE" altLang="de-DE" sz="2000" dirty="0">
              <a:solidFill>
                <a:srgbClr val="3333CC"/>
              </a:solidFill>
            </a:endParaRPr>
          </a:p>
        </p:txBody>
      </p:sp>
      <p:sp>
        <p:nvSpPr>
          <p:cNvPr id="59399" name="AutoShape 3"/>
          <p:cNvSpPr>
            <a:spLocks noChangeArrowheads="1"/>
          </p:cNvSpPr>
          <p:nvPr/>
        </p:nvSpPr>
        <p:spPr bwMode="auto">
          <a:xfrm>
            <a:off x="971550" y="1776413"/>
            <a:ext cx="7129463" cy="3455988"/>
          </a:xfrm>
          <a:prstGeom prst="downArrowCallout">
            <a:avLst>
              <a:gd name="adj1" fmla="val 51573"/>
              <a:gd name="adj2" fmla="val 51573"/>
              <a:gd name="adj3" fmla="val 16667"/>
              <a:gd name="adj4" fmla="val 6666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1042988" y="1776413"/>
            <a:ext cx="6985000" cy="24160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de-DE" sz="1800" b="0" dirty="0">
              <a:solidFill>
                <a:srgbClr val="000000"/>
              </a:solidFill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Berührungsspannung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 smtClean="0">
                <a:solidFill>
                  <a:srgbClr val="000000"/>
                </a:solidFill>
              </a:rPr>
              <a:t>Spannungstrichter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 smtClean="0">
                <a:solidFill>
                  <a:srgbClr val="000000"/>
                </a:solidFill>
              </a:rPr>
              <a:t>Wasser- und Schaumabgabe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 smtClean="0">
                <a:solidFill>
                  <a:srgbClr val="000000"/>
                </a:solidFill>
              </a:rPr>
              <a:t>Kriechströme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 smtClean="0">
                <a:solidFill>
                  <a:srgbClr val="000000"/>
                </a:solidFill>
              </a:rPr>
              <a:t>statische </a:t>
            </a:r>
            <a:r>
              <a:rPr lang="de-DE" altLang="de-DE" sz="1800" b="0" dirty="0">
                <a:solidFill>
                  <a:srgbClr val="000000"/>
                </a:solidFill>
              </a:rPr>
              <a:t>Aufladung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de-DE" sz="1800" b="0" dirty="0">
              <a:solidFill>
                <a:srgbClr val="000000"/>
              </a:solidFill>
            </a:endParaRPr>
          </a:p>
        </p:txBody>
      </p:sp>
      <p:sp>
        <p:nvSpPr>
          <p:cNvPr id="59398" name="Text Box 9"/>
          <p:cNvSpPr txBox="1">
            <a:spLocks noChangeArrowheads="1"/>
          </p:cNvSpPr>
          <p:nvPr/>
        </p:nvSpPr>
        <p:spPr bwMode="auto">
          <a:xfrm>
            <a:off x="2268538" y="5345113"/>
            <a:ext cx="4781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C00000"/>
                </a:solidFill>
              </a:rPr>
              <a:t>…bedeuten Gefahr </a:t>
            </a:r>
            <a:r>
              <a:rPr lang="de-DE" altLang="de-DE" sz="2000" dirty="0">
                <a:solidFill>
                  <a:srgbClr val="C00000"/>
                </a:solidFill>
              </a:rPr>
              <a:t>durch </a:t>
            </a:r>
            <a:r>
              <a:rPr lang="de-DE" altLang="de-DE" sz="2000" dirty="0" smtClean="0">
                <a:solidFill>
                  <a:srgbClr val="C00000"/>
                </a:solidFill>
              </a:rPr>
              <a:t>Elektrizität !</a:t>
            </a:r>
            <a:endParaRPr lang="de-DE" altLang="de-DE" sz="2000" dirty="0">
              <a:solidFill>
                <a:srgbClr val="C00000"/>
              </a:solidFill>
            </a:endParaRPr>
          </a:p>
        </p:txBody>
      </p:sp>
      <p:sp>
        <p:nvSpPr>
          <p:cNvPr id="59396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5003800" y="6381750"/>
            <a:ext cx="862013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Elektrizität</a:t>
            </a:r>
          </a:p>
        </p:txBody>
      </p:sp>
    </p:spTree>
    <p:extLst>
      <p:ext uri="{BB962C8B-B14F-4D97-AF65-F5344CB8AC3E}">
        <p14:creationId xmlns:p14="http://schemas.microsoft.com/office/powerpoint/2010/main" val="40662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nimBg="1"/>
      <p:bldP spid="59400" grpId="0" build="p"/>
      <p:bldP spid="5939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21" name="Group 61"/>
          <p:cNvGrpSpPr>
            <a:grpSpLocks/>
          </p:cNvGrpSpPr>
          <p:nvPr/>
        </p:nvGrpSpPr>
        <p:grpSpPr bwMode="auto">
          <a:xfrm>
            <a:off x="250825" y="1916113"/>
            <a:ext cx="8642350" cy="2808287"/>
            <a:chOff x="158" y="1207"/>
            <a:chExt cx="5444" cy="1769"/>
          </a:xfrm>
        </p:grpSpPr>
        <p:grpSp>
          <p:nvGrpSpPr>
            <p:cNvPr id="60421" name="Group 56"/>
            <p:cNvGrpSpPr>
              <a:grpSpLocks/>
            </p:cNvGrpSpPr>
            <p:nvPr/>
          </p:nvGrpSpPr>
          <p:grpSpPr bwMode="auto">
            <a:xfrm>
              <a:off x="1313" y="1207"/>
              <a:ext cx="4289" cy="415"/>
              <a:chOff x="1313" y="1616"/>
              <a:chExt cx="4289" cy="415"/>
            </a:xfrm>
          </p:grpSpPr>
          <p:sp>
            <p:nvSpPr>
              <p:cNvPr id="60444" name="Rectangle 12"/>
              <p:cNvSpPr>
                <a:spLocks noChangeArrowheads="1"/>
              </p:cNvSpPr>
              <p:nvPr/>
            </p:nvSpPr>
            <p:spPr bwMode="auto">
              <a:xfrm>
                <a:off x="4529" y="1616"/>
                <a:ext cx="1073" cy="41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de-DE" sz="1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&gt;3A</a:t>
                </a:r>
                <a:endParaRPr lang="de-DE" altLang="de-DE" sz="1400" b="0">
                  <a:solidFill>
                    <a:srgbClr val="000000"/>
                  </a:solidFill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60445" name="Rectangle 13"/>
              <p:cNvSpPr>
                <a:spLocks noChangeArrowheads="1"/>
              </p:cNvSpPr>
              <p:nvPr/>
            </p:nvSpPr>
            <p:spPr bwMode="auto">
              <a:xfrm>
                <a:off x="3237" y="1616"/>
                <a:ext cx="1292" cy="41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altLang="de-DE" sz="1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80mA bis 3 A</a:t>
                </a:r>
                <a:endParaRPr lang="it-IT" altLang="de-DE" sz="1400" b="0">
                  <a:solidFill>
                    <a:srgbClr val="000000"/>
                  </a:solidFill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60446" name="Rectangle 14"/>
              <p:cNvSpPr>
                <a:spLocks noChangeArrowheads="1"/>
              </p:cNvSpPr>
              <p:nvPr/>
            </p:nvSpPr>
            <p:spPr bwMode="auto">
              <a:xfrm>
                <a:off x="2204" y="1616"/>
                <a:ext cx="1033" cy="41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de-DE" sz="1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&lt;=80mA</a:t>
                </a:r>
                <a:endParaRPr lang="de-DE" altLang="de-DE" sz="1400" b="0">
                  <a:solidFill>
                    <a:srgbClr val="000000"/>
                  </a:solidFill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60447" name="Rectangle 15"/>
              <p:cNvSpPr>
                <a:spLocks noChangeArrowheads="1"/>
              </p:cNvSpPr>
              <p:nvPr/>
            </p:nvSpPr>
            <p:spPr bwMode="auto">
              <a:xfrm>
                <a:off x="1313" y="1616"/>
                <a:ext cx="891" cy="41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de-DE" sz="1400">
                    <a:solidFill>
                      <a:srgbClr val="000000"/>
                    </a:solidFill>
                    <a:cs typeface="Arial" charset="0"/>
                  </a:rPr>
                  <a:t>Gleichstrom</a:t>
                </a:r>
              </a:p>
            </p:txBody>
          </p:sp>
        </p:grpSp>
        <p:sp>
          <p:nvSpPr>
            <p:cNvPr id="60422" name="Rectangle 16"/>
            <p:cNvSpPr>
              <a:spLocks noChangeArrowheads="1"/>
            </p:cNvSpPr>
            <p:nvPr/>
          </p:nvSpPr>
          <p:spPr bwMode="auto">
            <a:xfrm>
              <a:off x="158" y="1207"/>
              <a:ext cx="1155" cy="983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>
                  <a:solidFill>
                    <a:srgbClr val="000000"/>
                  </a:solidFill>
                  <a:cs typeface="Arial" charset="0"/>
                </a:rPr>
                <a:t>  Stromstärke</a:t>
              </a:r>
            </a:p>
          </p:txBody>
        </p:sp>
        <p:sp>
          <p:nvSpPr>
            <p:cNvPr id="60423" name="Line 17"/>
            <p:cNvSpPr>
              <a:spLocks noChangeShapeType="1"/>
            </p:cNvSpPr>
            <p:nvPr/>
          </p:nvSpPr>
          <p:spPr bwMode="auto">
            <a:xfrm>
              <a:off x="158" y="1207"/>
              <a:ext cx="544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24" name="Line 19"/>
            <p:cNvSpPr>
              <a:spLocks noChangeShapeType="1"/>
            </p:cNvSpPr>
            <p:nvPr/>
          </p:nvSpPr>
          <p:spPr bwMode="auto">
            <a:xfrm>
              <a:off x="158" y="1207"/>
              <a:ext cx="0" cy="176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25" name="Line 20"/>
            <p:cNvSpPr>
              <a:spLocks noChangeShapeType="1"/>
            </p:cNvSpPr>
            <p:nvPr/>
          </p:nvSpPr>
          <p:spPr bwMode="auto">
            <a:xfrm>
              <a:off x="5602" y="1207"/>
              <a:ext cx="0" cy="176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60426" name="Group 57"/>
            <p:cNvGrpSpPr>
              <a:grpSpLocks/>
            </p:cNvGrpSpPr>
            <p:nvPr/>
          </p:nvGrpSpPr>
          <p:grpSpPr bwMode="auto">
            <a:xfrm>
              <a:off x="158" y="2190"/>
              <a:ext cx="5444" cy="786"/>
              <a:chOff x="158" y="2599"/>
              <a:chExt cx="5444" cy="786"/>
            </a:xfrm>
          </p:grpSpPr>
          <p:sp>
            <p:nvSpPr>
              <p:cNvPr id="60437" name="Rectangle 3"/>
              <p:cNvSpPr>
                <a:spLocks noChangeArrowheads="1"/>
              </p:cNvSpPr>
              <p:nvPr/>
            </p:nvSpPr>
            <p:spPr bwMode="auto">
              <a:xfrm>
                <a:off x="4529" y="2599"/>
                <a:ext cx="1073" cy="78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de-DE" sz="1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Tod durch Kammerflimmern</a:t>
                </a:r>
                <a:endParaRPr lang="de-DE" altLang="de-DE" sz="1400" b="0">
                  <a:solidFill>
                    <a:srgbClr val="000000"/>
                  </a:solidFill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60438" name="Rectangle 4"/>
              <p:cNvSpPr>
                <a:spLocks noChangeArrowheads="1"/>
              </p:cNvSpPr>
              <p:nvPr/>
            </p:nvSpPr>
            <p:spPr bwMode="auto">
              <a:xfrm>
                <a:off x="3237" y="2599"/>
                <a:ext cx="1292" cy="78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de-DE" sz="1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Herzkammerflimmern</a:t>
                </a:r>
                <a:endParaRPr lang="de-DE" altLang="de-DE" sz="1400" b="0">
                  <a:solidFill>
                    <a:srgbClr val="000000"/>
                  </a:solidFill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60439" name="Rectangle 5"/>
              <p:cNvSpPr>
                <a:spLocks noChangeArrowheads="1"/>
              </p:cNvSpPr>
              <p:nvPr/>
            </p:nvSpPr>
            <p:spPr bwMode="auto">
              <a:xfrm>
                <a:off x="2204" y="2599"/>
                <a:ext cx="1033" cy="78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de-DE" sz="1400">
                    <a:solidFill>
                      <a:srgbClr val="000000"/>
                    </a:solidFill>
                    <a:cs typeface="Arial" charset="0"/>
                  </a:rPr>
                  <a:t>Muskelkrämpfe</a:t>
                </a:r>
              </a:p>
            </p:txBody>
          </p:sp>
          <p:sp>
            <p:nvSpPr>
              <p:cNvPr id="60440" name="Rectangle 6"/>
              <p:cNvSpPr>
                <a:spLocks noChangeArrowheads="1"/>
              </p:cNvSpPr>
              <p:nvPr/>
            </p:nvSpPr>
            <p:spPr bwMode="auto">
              <a:xfrm>
                <a:off x="1313" y="2599"/>
                <a:ext cx="891" cy="786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endParaRPr lang="de-DE" altLang="de-DE" sz="1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41" name="Rectangle 7"/>
              <p:cNvSpPr>
                <a:spLocks noChangeArrowheads="1"/>
              </p:cNvSpPr>
              <p:nvPr/>
            </p:nvSpPr>
            <p:spPr bwMode="auto">
              <a:xfrm>
                <a:off x="158" y="2599"/>
                <a:ext cx="1155" cy="786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de-DE" sz="1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Wirkung auf den menschlichen Körper</a:t>
                </a:r>
                <a:endParaRPr lang="de-DE" altLang="de-DE" sz="1400" b="0">
                  <a:solidFill>
                    <a:srgbClr val="000000"/>
                  </a:solidFill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60442" name="Line 18"/>
              <p:cNvSpPr>
                <a:spLocks noChangeShapeType="1"/>
              </p:cNvSpPr>
              <p:nvPr/>
            </p:nvSpPr>
            <p:spPr bwMode="auto">
              <a:xfrm>
                <a:off x="158" y="3385"/>
                <a:ext cx="5444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443" name="Line 21"/>
              <p:cNvSpPr>
                <a:spLocks noChangeShapeType="1"/>
              </p:cNvSpPr>
              <p:nvPr/>
            </p:nvSpPr>
            <p:spPr bwMode="auto">
              <a:xfrm>
                <a:off x="158" y="2599"/>
                <a:ext cx="5444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0427" name="Line 22"/>
            <p:cNvSpPr>
              <a:spLocks noChangeShapeType="1"/>
            </p:cNvSpPr>
            <p:nvPr/>
          </p:nvSpPr>
          <p:spPr bwMode="auto">
            <a:xfrm>
              <a:off x="1313" y="1207"/>
              <a:ext cx="0" cy="176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60428" name="Group 55"/>
            <p:cNvGrpSpPr>
              <a:grpSpLocks/>
            </p:cNvGrpSpPr>
            <p:nvPr/>
          </p:nvGrpSpPr>
          <p:grpSpPr bwMode="auto">
            <a:xfrm>
              <a:off x="1313" y="1622"/>
              <a:ext cx="4289" cy="568"/>
              <a:chOff x="1313" y="2031"/>
              <a:chExt cx="4289" cy="568"/>
            </a:xfrm>
          </p:grpSpPr>
          <p:sp>
            <p:nvSpPr>
              <p:cNvPr id="60432" name="Rectangle 8"/>
              <p:cNvSpPr>
                <a:spLocks noChangeArrowheads="1"/>
              </p:cNvSpPr>
              <p:nvPr/>
            </p:nvSpPr>
            <p:spPr bwMode="auto">
              <a:xfrm>
                <a:off x="4529" y="2031"/>
                <a:ext cx="1073" cy="56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de-DE" sz="1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&gt;80mA</a:t>
                </a:r>
                <a:endParaRPr lang="de-DE" altLang="de-DE" sz="1400" b="0">
                  <a:solidFill>
                    <a:srgbClr val="000000"/>
                  </a:solidFill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60433" name="Rectangle 9"/>
              <p:cNvSpPr>
                <a:spLocks noChangeArrowheads="1"/>
              </p:cNvSpPr>
              <p:nvPr/>
            </p:nvSpPr>
            <p:spPr bwMode="auto">
              <a:xfrm>
                <a:off x="3237" y="2031"/>
                <a:ext cx="1292" cy="56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de-DE" sz="1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25 bis 80 mA</a:t>
                </a:r>
                <a:endParaRPr lang="de-DE" altLang="de-DE" sz="1400" b="0">
                  <a:solidFill>
                    <a:srgbClr val="000000"/>
                  </a:solidFill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60434" name="Rectangle 10"/>
              <p:cNvSpPr>
                <a:spLocks noChangeArrowheads="1"/>
              </p:cNvSpPr>
              <p:nvPr/>
            </p:nvSpPr>
            <p:spPr bwMode="auto">
              <a:xfrm>
                <a:off x="2204" y="2031"/>
                <a:ext cx="1033" cy="56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de-DE" sz="14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&lt;=25mA</a:t>
                </a:r>
                <a:endParaRPr lang="de-DE" altLang="de-DE" sz="1400" b="0">
                  <a:solidFill>
                    <a:srgbClr val="000000"/>
                  </a:solidFill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60435" name="Rectangle 11"/>
              <p:cNvSpPr>
                <a:spLocks noChangeArrowheads="1"/>
              </p:cNvSpPr>
              <p:nvPr/>
            </p:nvSpPr>
            <p:spPr bwMode="auto">
              <a:xfrm>
                <a:off x="1313" y="2031"/>
                <a:ext cx="891" cy="56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de-DE" sz="1400">
                    <a:solidFill>
                      <a:srgbClr val="000000"/>
                    </a:solidFill>
                    <a:cs typeface="Arial" charset="0"/>
                  </a:rPr>
                  <a:t>Wechselstrom</a:t>
                </a:r>
              </a:p>
            </p:txBody>
          </p:sp>
          <p:sp>
            <p:nvSpPr>
              <p:cNvPr id="60436" name="Line 23"/>
              <p:cNvSpPr>
                <a:spLocks noChangeShapeType="1"/>
              </p:cNvSpPr>
              <p:nvPr/>
            </p:nvSpPr>
            <p:spPr bwMode="auto">
              <a:xfrm>
                <a:off x="1313" y="2031"/>
                <a:ext cx="4289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0429" name="Line 24"/>
            <p:cNvSpPr>
              <a:spLocks noChangeShapeType="1"/>
            </p:cNvSpPr>
            <p:nvPr/>
          </p:nvSpPr>
          <p:spPr bwMode="auto">
            <a:xfrm>
              <a:off x="2204" y="1207"/>
              <a:ext cx="0" cy="176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30" name="Line 25"/>
            <p:cNvSpPr>
              <a:spLocks noChangeShapeType="1"/>
            </p:cNvSpPr>
            <p:nvPr/>
          </p:nvSpPr>
          <p:spPr bwMode="auto">
            <a:xfrm>
              <a:off x="3237" y="1207"/>
              <a:ext cx="0" cy="176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31" name="Line 26"/>
            <p:cNvSpPr>
              <a:spLocks noChangeShapeType="1"/>
            </p:cNvSpPr>
            <p:nvPr/>
          </p:nvSpPr>
          <p:spPr bwMode="auto">
            <a:xfrm>
              <a:off x="4529" y="1207"/>
              <a:ext cx="0" cy="176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0419" name="Text Box 58"/>
          <p:cNvSpPr txBox="1">
            <a:spLocks noChangeArrowheads="1"/>
          </p:cNvSpPr>
          <p:nvPr/>
        </p:nvSpPr>
        <p:spPr bwMode="auto">
          <a:xfrm>
            <a:off x="663575" y="1106488"/>
            <a:ext cx="805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Wirkung des elektrischen Stromes auf den menschlichen Körper </a:t>
            </a:r>
          </a:p>
        </p:txBody>
      </p:sp>
      <p:sp>
        <p:nvSpPr>
          <p:cNvPr id="60420" name="Rectangle 60"/>
          <p:cNvSpPr>
            <a:spLocks noGrp="1" noChangeArrowheads="1"/>
          </p:cNvSpPr>
          <p:nvPr>
            <p:ph type="ctrTitle"/>
          </p:nvPr>
        </p:nvSpPr>
        <p:spPr bwMode="auto">
          <a:xfrm>
            <a:off x="4500563" y="6308725"/>
            <a:ext cx="1509712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Wirkung des Stromes auf den Mensch</a:t>
            </a:r>
          </a:p>
        </p:txBody>
      </p:sp>
    </p:spTree>
    <p:extLst>
      <p:ext uri="{BB962C8B-B14F-4D97-AF65-F5344CB8AC3E}">
        <p14:creationId xmlns:p14="http://schemas.microsoft.com/office/powerpoint/2010/main" val="1963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72" name="Group 36"/>
          <p:cNvGrpSpPr>
            <a:grpSpLocks/>
          </p:cNvGrpSpPr>
          <p:nvPr/>
        </p:nvGrpSpPr>
        <p:grpSpPr bwMode="auto">
          <a:xfrm>
            <a:off x="1835150" y="1916113"/>
            <a:ext cx="5472113" cy="3959225"/>
            <a:chOff x="1156" y="1207"/>
            <a:chExt cx="3447" cy="2494"/>
          </a:xfrm>
        </p:grpSpPr>
        <p:sp>
          <p:nvSpPr>
            <p:cNvPr id="61445" name="Rectangle 4"/>
            <p:cNvSpPr>
              <a:spLocks noChangeArrowheads="1"/>
            </p:cNvSpPr>
            <p:nvPr/>
          </p:nvSpPr>
          <p:spPr bwMode="auto">
            <a:xfrm>
              <a:off x="2903" y="3307"/>
              <a:ext cx="1700" cy="394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3 Meter</a:t>
              </a:r>
              <a:endParaRPr lang="de-DE" altLang="de-DE" sz="1800" b="0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1446" name="Rectangle 5"/>
            <p:cNvSpPr>
              <a:spLocks noChangeArrowheads="1"/>
            </p:cNvSpPr>
            <p:nvPr/>
          </p:nvSpPr>
          <p:spPr bwMode="auto">
            <a:xfrm>
              <a:off x="1156" y="3307"/>
              <a:ext cx="1747" cy="394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Bei Anlagen der Bahn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15 kV</a:t>
              </a:r>
              <a:endParaRPr lang="de-DE" altLang="de-DE" sz="1800" b="0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1447" name="Rectangle 6"/>
            <p:cNvSpPr>
              <a:spLocks noChangeArrowheads="1"/>
            </p:cNvSpPr>
            <p:nvPr/>
          </p:nvSpPr>
          <p:spPr bwMode="auto">
            <a:xfrm>
              <a:off x="2903" y="2914"/>
              <a:ext cx="1700" cy="39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5 Meter</a:t>
              </a:r>
              <a:endParaRPr lang="de-DE" altLang="de-DE" sz="1800" b="0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1448" name="Rectangle 7"/>
            <p:cNvSpPr>
              <a:spLocks noChangeArrowheads="1"/>
            </p:cNvSpPr>
            <p:nvPr/>
          </p:nvSpPr>
          <p:spPr bwMode="auto">
            <a:xfrm>
              <a:off x="1156" y="2914"/>
              <a:ext cx="1747" cy="39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220 kV - 380 kV</a:t>
              </a:r>
              <a:endParaRPr lang="de-DE" altLang="de-DE" sz="1800" b="0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1449" name="Rectangle 8"/>
            <p:cNvSpPr>
              <a:spLocks noChangeArrowheads="1"/>
            </p:cNvSpPr>
            <p:nvPr/>
          </p:nvSpPr>
          <p:spPr bwMode="auto">
            <a:xfrm>
              <a:off x="2903" y="2520"/>
              <a:ext cx="1700" cy="39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4 Meter</a:t>
              </a:r>
              <a:endParaRPr lang="de-DE" altLang="de-DE" sz="1800" b="0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1450" name="Rectangle 9"/>
            <p:cNvSpPr>
              <a:spLocks noChangeArrowheads="1"/>
            </p:cNvSpPr>
            <p:nvPr/>
          </p:nvSpPr>
          <p:spPr bwMode="auto">
            <a:xfrm>
              <a:off x="1156" y="2520"/>
              <a:ext cx="1747" cy="39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110 kV - 220 kV</a:t>
              </a:r>
              <a:endParaRPr lang="de-DE" altLang="de-DE" sz="1800" b="0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1451" name="Rectangle 10"/>
            <p:cNvSpPr>
              <a:spLocks noChangeArrowheads="1"/>
            </p:cNvSpPr>
            <p:nvPr/>
          </p:nvSpPr>
          <p:spPr bwMode="auto">
            <a:xfrm>
              <a:off x="2903" y="2125"/>
              <a:ext cx="1700" cy="39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3 Meter</a:t>
              </a:r>
              <a:endParaRPr lang="de-DE" altLang="de-DE" sz="1800" b="0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1452" name="Rectangle 11"/>
            <p:cNvSpPr>
              <a:spLocks noChangeArrowheads="1"/>
            </p:cNvSpPr>
            <p:nvPr/>
          </p:nvSpPr>
          <p:spPr bwMode="auto">
            <a:xfrm>
              <a:off x="1156" y="2125"/>
              <a:ext cx="1747" cy="39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 1 kV - 110 kV</a:t>
              </a:r>
              <a:endParaRPr lang="de-DE" altLang="de-DE" sz="1800" b="0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1453" name="Rectangle 12"/>
            <p:cNvSpPr>
              <a:spLocks noChangeArrowheads="1"/>
            </p:cNvSpPr>
            <p:nvPr/>
          </p:nvSpPr>
          <p:spPr bwMode="auto">
            <a:xfrm>
              <a:off x="2903" y="1732"/>
              <a:ext cx="1700" cy="39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 Meter</a:t>
              </a:r>
              <a:endParaRPr lang="de-DE" altLang="de-DE" sz="1800" b="0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1454" name="Rectangle 13"/>
            <p:cNvSpPr>
              <a:spLocks noChangeArrowheads="1"/>
            </p:cNvSpPr>
            <p:nvPr/>
          </p:nvSpPr>
          <p:spPr bwMode="auto">
            <a:xfrm>
              <a:off x="1156" y="1732"/>
              <a:ext cx="1747" cy="39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000000"/>
                  </a:solidFill>
                  <a:cs typeface="Arial" charset="0"/>
                </a:rPr>
                <a:t>       bis 1000 V  1kV</a:t>
              </a:r>
            </a:p>
          </p:txBody>
        </p:sp>
        <p:sp>
          <p:nvSpPr>
            <p:cNvPr id="61455" name="Rectangle 14"/>
            <p:cNvSpPr>
              <a:spLocks noChangeArrowheads="1"/>
            </p:cNvSpPr>
            <p:nvPr/>
          </p:nvSpPr>
          <p:spPr bwMode="auto">
            <a:xfrm>
              <a:off x="2903" y="1207"/>
              <a:ext cx="1700" cy="52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Sicherheitsabstand</a:t>
              </a:r>
              <a:endParaRPr lang="de-DE" altLang="de-DE" sz="2000" b="0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1456" name="Rectangle 15"/>
            <p:cNvSpPr>
              <a:spLocks noChangeArrowheads="1"/>
            </p:cNvSpPr>
            <p:nvPr/>
          </p:nvSpPr>
          <p:spPr bwMode="auto">
            <a:xfrm>
              <a:off x="1156" y="1207"/>
              <a:ext cx="1747" cy="52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Spannung</a:t>
              </a:r>
              <a:endParaRPr lang="de-DE" altLang="de-DE" sz="2000" b="0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1457" name="Line 16"/>
            <p:cNvSpPr>
              <a:spLocks noChangeShapeType="1"/>
            </p:cNvSpPr>
            <p:nvPr/>
          </p:nvSpPr>
          <p:spPr bwMode="auto">
            <a:xfrm>
              <a:off x="1156" y="1207"/>
              <a:ext cx="344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58" name="Line 17"/>
            <p:cNvSpPr>
              <a:spLocks noChangeShapeType="1"/>
            </p:cNvSpPr>
            <p:nvPr/>
          </p:nvSpPr>
          <p:spPr bwMode="auto">
            <a:xfrm>
              <a:off x="1156" y="3701"/>
              <a:ext cx="344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59" name="Line 18"/>
            <p:cNvSpPr>
              <a:spLocks noChangeShapeType="1"/>
            </p:cNvSpPr>
            <p:nvPr/>
          </p:nvSpPr>
          <p:spPr bwMode="auto">
            <a:xfrm>
              <a:off x="1156" y="1207"/>
              <a:ext cx="0" cy="249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60" name="Line 19"/>
            <p:cNvSpPr>
              <a:spLocks noChangeShapeType="1"/>
            </p:cNvSpPr>
            <p:nvPr/>
          </p:nvSpPr>
          <p:spPr bwMode="auto">
            <a:xfrm>
              <a:off x="4603" y="1207"/>
              <a:ext cx="0" cy="249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61" name="Line 20"/>
            <p:cNvSpPr>
              <a:spLocks noChangeShapeType="1"/>
            </p:cNvSpPr>
            <p:nvPr/>
          </p:nvSpPr>
          <p:spPr bwMode="auto">
            <a:xfrm>
              <a:off x="1156" y="1732"/>
              <a:ext cx="344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62" name="Line 21"/>
            <p:cNvSpPr>
              <a:spLocks noChangeShapeType="1"/>
            </p:cNvSpPr>
            <p:nvPr/>
          </p:nvSpPr>
          <p:spPr bwMode="auto">
            <a:xfrm>
              <a:off x="2903" y="1207"/>
              <a:ext cx="0" cy="249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63" name="Line 22"/>
            <p:cNvSpPr>
              <a:spLocks noChangeShapeType="1"/>
            </p:cNvSpPr>
            <p:nvPr/>
          </p:nvSpPr>
          <p:spPr bwMode="auto">
            <a:xfrm>
              <a:off x="1156" y="2125"/>
              <a:ext cx="344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64" name="Line 23"/>
            <p:cNvSpPr>
              <a:spLocks noChangeShapeType="1"/>
            </p:cNvSpPr>
            <p:nvPr/>
          </p:nvSpPr>
          <p:spPr bwMode="auto">
            <a:xfrm>
              <a:off x="1156" y="2520"/>
              <a:ext cx="344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65" name="Line 24"/>
            <p:cNvSpPr>
              <a:spLocks noChangeShapeType="1"/>
            </p:cNvSpPr>
            <p:nvPr/>
          </p:nvSpPr>
          <p:spPr bwMode="auto">
            <a:xfrm>
              <a:off x="1156" y="2914"/>
              <a:ext cx="344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466" name="Line 25"/>
            <p:cNvSpPr>
              <a:spLocks noChangeShapeType="1"/>
            </p:cNvSpPr>
            <p:nvPr/>
          </p:nvSpPr>
          <p:spPr bwMode="auto">
            <a:xfrm>
              <a:off x="1156" y="3307"/>
              <a:ext cx="344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1443" name="Text Box 27"/>
          <p:cNvSpPr txBox="1">
            <a:spLocks noChangeArrowheads="1"/>
          </p:cNvSpPr>
          <p:nvPr/>
        </p:nvSpPr>
        <p:spPr bwMode="auto">
          <a:xfrm>
            <a:off x="1187450" y="1101725"/>
            <a:ext cx="666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Mindestabstände bei Annäherung von Einsatzkräften </a:t>
            </a:r>
          </a:p>
        </p:txBody>
      </p:sp>
      <p:sp>
        <p:nvSpPr>
          <p:cNvPr id="61444" name="Rectangle 30"/>
          <p:cNvSpPr>
            <a:spLocks noGrp="1" noChangeArrowheads="1"/>
          </p:cNvSpPr>
          <p:nvPr>
            <p:ph type="ctrTitle"/>
          </p:nvPr>
        </p:nvSpPr>
        <p:spPr bwMode="auto">
          <a:xfrm>
            <a:off x="4427538" y="6308725"/>
            <a:ext cx="179863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Mindestabstände bei Annäherung von Einsatzkräften</a:t>
            </a:r>
          </a:p>
        </p:txBody>
      </p:sp>
    </p:spTree>
    <p:extLst>
      <p:ext uri="{BB962C8B-B14F-4D97-AF65-F5344CB8AC3E}">
        <p14:creationId xmlns:p14="http://schemas.microsoft.com/office/powerpoint/2010/main" val="42378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124075" y="1116013"/>
            <a:ext cx="4584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Schutzmöglichkeiten vor Atemgiften</a:t>
            </a:r>
            <a:endParaRPr lang="de-DE" altLang="de-DE" sz="2000">
              <a:solidFill>
                <a:srgbClr val="000000"/>
              </a:solidFill>
            </a:endParaRPr>
          </a:p>
        </p:txBody>
      </p:sp>
      <p:grpSp>
        <p:nvGrpSpPr>
          <p:cNvPr id="156690" name="Group 18"/>
          <p:cNvGrpSpPr>
            <a:grpSpLocks/>
          </p:cNvGrpSpPr>
          <p:nvPr/>
        </p:nvGrpSpPr>
        <p:grpSpPr bwMode="auto">
          <a:xfrm>
            <a:off x="684213" y="3548063"/>
            <a:ext cx="2603500" cy="1873250"/>
            <a:chOff x="431" y="2235"/>
            <a:chExt cx="1640" cy="1180"/>
          </a:xfrm>
        </p:grpSpPr>
        <p:sp>
          <p:nvSpPr>
            <p:cNvPr id="7179" name="Text Box 6"/>
            <p:cNvSpPr txBox="1">
              <a:spLocks noChangeArrowheads="1"/>
            </p:cNvSpPr>
            <p:nvPr/>
          </p:nvSpPr>
          <p:spPr bwMode="auto">
            <a:xfrm>
              <a:off x="431" y="3203"/>
              <a:ext cx="16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Atemanschluss mit Filter</a:t>
              </a:r>
            </a:p>
          </p:txBody>
        </p:sp>
        <p:pic>
          <p:nvPicPr>
            <p:cNvPr id="7180" name="Picture 13" descr="IMG_0004_kle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235"/>
              <a:ext cx="1310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6691" name="Group 19"/>
          <p:cNvGrpSpPr>
            <a:grpSpLocks/>
          </p:cNvGrpSpPr>
          <p:nvPr/>
        </p:nvGrpSpPr>
        <p:grpSpPr bwMode="auto">
          <a:xfrm>
            <a:off x="5772150" y="3544888"/>
            <a:ext cx="2078038" cy="2120900"/>
            <a:chOff x="3636" y="2233"/>
            <a:chExt cx="1309" cy="1336"/>
          </a:xfrm>
        </p:grpSpPr>
        <p:sp>
          <p:nvSpPr>
            <p:cNvPr id="7177" name="Text Box 7"/>
            <p:cNvSpPr txBox="1">
              <a:spLocks noChangeArrowheads="1"/>
            </p:cNvSpPr>
            <p:nvPr/>
          </p:nvSpPr>
          <p:spPr bwMode="auto">
            <a:xfrm>
              <a:off x="3651" y="3203"/>
              <a:ext cx="129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Atemanschluss mit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Pressluftatmer</a:t>
              </a:r>
            </a:p>
          </p:txBody>
        </p:sp>
        <p:pic>
          <p:nvPicPr>
            <p:cNvPr id="7178" name="Picture 14" descr="IMG_0006 kle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" y="2233"/>
              <a:ext cx="1309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6689" name="Group 17"/>
          <p:cNvGrpSpPr>
            <a:grpSpLocks/>
          </p:cNvGrpSpPr>
          <p:nvPr/>
        </p:nvGrpSpPr>
        <p:grpSpPr bwMode="auto">
          <a:xfrm>
            <a:off x="3276600" y="1700213"/>
            <a:ext cx="2078038" cy="1849437"/>
            <a:chOff x="2064" y="1071"/>
            <a:chExt cx="1309" cy="1165"/>
          </a:xfrm>
        </p:grpSpPr>
        <p:sp>
          <p:nvSpPr>
            <p:cNvPr id="7175" name="Text Box 5"/>
            <p:cNvSpPr txBox="1">
              <a:spLocks noChangeArrowheads="1"/>
            </p:cNvSpPr>
            <p:nvPr/>
          </p:nvSpPr>
          <p:spPr bwMode="auto">
            <a:xfrm>
              <a:off x="2200" y="2024"/>
              <a:ext cx="10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</a:rPr>
                <a:t>Atemanschluss</a:t>
              </a:r>
            </a:p>
          </p:txBody>
        </p:sp>
        <p:pic>
          <p:nvPicPr>
            <p:cNvPr id="7176" name="Picture 15" descr="IMG_0007 klei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071"/>
              <a:ext cx="1309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4" name="Rectangle 16"/>
          <p:cNvSpPr>
            <a:spLocks noGrp="1" noChangeArrowheads="1"/>
          </p:cNvSpPr>
          <p:nvPr>
            <p:ph type="ctrTitle"/>
          </p:nvPr>
        </p:nvSpPr>
        <p:spPr bwMode="auto">
          <a:xfrm>
            <a:off x="5435600" y="6308725"/>
            <a:ext cx="1509713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Schutzmöglichkeiten vor Atemgiften</a:t>
            </a:r>
          </a:p>
        </p:txBody>
      </p:sp>
    </p:spTree>
    <p:extLst>
      <p:ext uri="{BB962C8B-B14F-4D97-AF65-F5344CB8AC3E}">
        <p14:creationId xmlns:p14="http://schemas.microsoft.com/office/powerpoint/2010/main" val="14668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6"/>
          <p:cNvSpPr txBox="1">
            <a:spLocks noChangeArrowheads="1"/>
          </p:cNvSpPr>
          <p:nvPr/>
        </p:nvSpPr>
        <p:spPr bwMode="auto">
          <a:xfrm>
            <a:off x="3348038" y="1101725"/>
            <a:ext cx="2443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Spannungstrichter</a:t>
            </a:r>
          </a:p>
        </p:txBody>
      </p:sp>
      <p:grpSp>
        <p:nvGrpSpPr>
          <p:cNvPr id="166921" name="Group 9"/>
          <p:cNvGrpSpPr>
            <a:grpSpLocks/>
          </p:cNvGrpSpPr>
          <p:nvPr/>
        </p:nvGrpSpPr>
        <p:grpSpPr bwMode="auto">
          <a:xfrm>
            <a:off x="1692275" y="1557338"/>
            <a:ext cx="5929313" cy="4492625"/>
            <a:chOff x="1066" y="981"/>
            <a:chExt cx="3735" cy="2830"/>
          </a:xfrm>
        </p:grpSpPr>
        <p:pic>
          <p:nvPicPr>
            <p:cNvPr id="6246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981"/>
              <a:ext cx="3674" cy="2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470" name="Text Box 7"/>
            <p:cNvSpPr txBox="1">
              <a:spLocks noChangeArrowheads="1"/>
            </p:cNvSpPr>
            <p:nvPr/>
          </p:nvSpPr>
          <p:spPr bwMode="auto">
            <a:xfrm>
              <a:off x="2653" y="3657"/>
              <a:ext cx="21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>
                  <a:solidFill>
                    <a:srgbClr val="000000"/>
                  </a:solidFill>
                </a:rPr>
                <a:t>Bildquelle: GUV-I 8651 Sicherheit im Feuerwehrdienst</a:t>
              </a:r>
            </a:p>
          </p:txBody>
        </p:sp>
      </p:grpSp>
      <p:sp>
        <p:nvSpPr>
          <p:cNvPr id="62468" name="Rectangle 8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0" y="6308725"/>
            <a:ext cx="1293813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Spannungstrichter</a:t>
            </a:r>
          </a:p>
        </p:txBody>
      </p:sp>
    </p:spTree>
    <p:extLst>
      <p:ext uri="{BB962C8B-B14F-4D97-AF65-F5344CB8AC3E}">
        <p14:creationId xmlns:p14="http://schemas.microsoft.com/office/powerpoint/2010/main" val="25683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910294" y="4724400"/>
            <a:ext cx="7113871" cy="12311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C00000"/>
                </a:solidFill>
              </a:rPr>
              <a:t>Achtung!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/>
              <a:t>Die Abstände gelten nur für </a:t>
            </a:r>
            <a:r>
              <a:rPr lang="de-DE" altLang="de-DE" sz="1800" dirty="0" smtClean="0"/>
              <a:t>Strahlrohre bis </a:t>
            </a:r>
            <a:r>
              <a:rPr lang="de-DE" altLang="de-DE" sz="1800" dirty="0">
                <a:solidFill>
                  <a:srgbClr val="0070C0"/>
                </a:solidFill>
              </a:rPr>
              <a:t>12 mm </a:t>
            </a:r>
            <a:r>
              <a:rPr lang="de-DE" altLang="de-DE" sz="1800" dirty="0" smtClean="0">
                <a:solidFill>
                  <a:srgbClr val="0070C0"/>
                </a:solidFill>
              </a:rPr>
              <a:t>Düsenweite </a:t>
            </a: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r>
              <a:rPr lang="de-DE" altLang="de-DE" sz="1800" dirty="0" smtClean="0"/>
              <a:t>(</a:t>
            </a:r>
            <a:r>
              <a:rPr lang="de-DE" altLang="de-DE" sz="1800" dirty="0" smtClean="0">
                <a:solidFill>
                  <a:srgbClr val="0070C0"/>
                </a:solidFill>
              </a:rPr>
              <a:t>Durchfluss 200 l/min</a:t>
            </a:r>
            <a:r>
              <a:rPr lang="de-DE" altLang="de-DE" sz="1800" dirty="0" smtClean="0"/>
              <a:t> – vgl. CM-Strahlrohr </a:t>
            </a:r>
            <a:r>
              <a:rPr lang="de-DE" altLang="de-DE" sz="1800" dirty="0"/>
              <a:t>ohne Mundstück</a:t>
            </a:r>
            <a:r>
              <a:rPr lang="de-DE" altLang="de-DE" sz="1800" dirty="0" smtClean="0"/>
              <a:t>)</a:t>
            </a:r>
            <a:br>
              <a:rPr lang="de-DE" altLang="de-DE" sz="1800" dirty="0" smtClean="0"/>
            </a:br>
            <a:r>
              <a:rPr lang="de-DE" altLang="de-DE" sz="1800" dirty="0" smtClean="0"/>
              <a:t> </a:t>
            </a:r>
            <a:r>
              <a:rPr lang="de-DE" altLang="de-DE" sz="1800" dirty="0"/>
              <a:t>bei </a:t>
            </a:r>
            <a:r>
              <a:rPr lang="de-DE" altLang="de-DE" sz="1800" dirty="0" smtClean="0"/>
              <a:t>einem </a:t>
            </a:r>
            <a:r>
              <a:rPr lang="de-DE" altLang="de-DE" sz="1800" dirty="0" smtClean="0">
                <a:solidFill>
                  <a:srgbClr val="0070C0"/>
                </a:solidFill>
              </a:rPr>
              <a:t>Strahlrohrdruck von 5 bar </a:t>
            </a:r>
            <a:r>
              <a:rPr lang="de-DE" altLang="de-DE" sz="1800" dirty="0" smtClean="0"/>
              <a:t>!</a:t>
            </a:r>
            <a:r>
              <a:rPr lang="de-DE" altLang="de-DE" sz="1800" b="0" dirty="0" smtClean="0"/>
              <a:t> </a:t>
            </a:r>
            <a:endParaRPr lang="de-DE" altLang="de-DE" sz="1800" b="0" dirty="0"/>
          </a:p>
        </p:txBody>
      </p:sp>
      <p:grpSp>
        <p:nvGrpSpPr>
          <p:cNvPr id="161854" name="Group 62"/>
          <p:cNvGrpSpPr>
            <a:grpSpLocks/>
          </p:cNvGrpSpPr>
          <p:nvPr/>
        </p:nvGrpSpPr>
        <p:grpSpPr bwMode="auto">
          <a:xfrm>
            <a:off x="2051720" y="1700213"/>
            <a:ext cx="4968552" cy="2879725"/>
            <a:chOff x="1610" y="1207"/>
            <a:chExt cx="2767" cy="1814"/>
          </a:xfrm>
        </p:grpSpPr>
        <p:sp>
          <p:nvSpPr>
            <p:cNvPr id="63494" name="Rectangle 35"/>
            <p:cNvSpPr>
              <a:spLocks noChangeArrowheads="1"/>
            </p:cNvSpPr>
            <p:nvPr/>
          </p:nvSpPr>
          <p:spPr bwMode="auto">
            <a:xfrm>
              <a:off x="3455" y="2443"/>
              <a:ext cx="922" cy="578"/>
            </a:xfrm>
            <a:prstGeom prst="rect">
              <a:avLst/>
            </a:prstGeom>
            <a:solidFill>
              <a:srgbClr val="FFFF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10 Meter</a:t>
              </a:r>
            </a:p>
          </p:txBody>
        </p:sp>
        <p:sp>
          <p:nvSpPr>
            <p:cNvPr id="63495" name="Rectangle 36"/>
            <p:cNvSpPr>
              <a:spLocks noChangeArrowheads="1"/>
            </p:cNvSpPr>
            <p:nvPr/>
          </p:nvSpPr>
          <p:spPr bwMode="auto">
            <a:xfrm>
              <a:off x="2553" y="2443"/>
              <a:ext cx="902" cy="578"/>
            </a:xfrm>
            <a:prstGeom prst="rect">
              <a:avLst/>
            </a:prstGeom>
            <a:solidFill>
              <a:srgbClr val="FFFF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5 Meter</a:t>
              </a:r>
            </a:p>
          </p:txBody>
        </p:sp>
        <p:sp>
          <p:nvSpPr>
            <p:cNvPr id="63496" name="Rectangle 37"/>
            <p:cNvSpPr>
              <a:spLocks noChangeArrowheads="1"/>
            </p:cNvSpPr>
            <p:nvPr/>
          </p:nvSpPr>
          <p:spPr bwMode="auto">
            <a:xfrm>
              <a:off x="1610" y="2443"/>
              <a:ext cx="943" cy="578"/>
            </a:xfrm>
            <a:prstGeom prst="rect">
              <a:avLst/>
            </a:prstGeom>
            <a:solidFill>
              <a:srgbClr val="FFFF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Über</a:t>
              </a:r>
              <a:r>
                <a:rPr lang="de-DE" altLang="de-DE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de-DE" altLang="de-DE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1000</a:t>
              </a:r>
              <a:r>
                <a:rPr lang="de-DE" altLang="de-DE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de-DE" altLang="de-DE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Volt</a:t>
              </a:r>
            </a:p>
          </p:txBody>
        </p:sp>
        <p:sp>
          <p:nvSpPr>
            <p:cNvPr id="63497" name="Rectangle 38"/>
            <p:cNvSpPr>
              <a:spLocks noChangeArrowheads="1"/>
            </p:cNvSpPr>
            <p:nvPr/>
          </p:nvSpPr>
          <p:spPr bwMode="auto">
            <a:xfrm>
              <a:off x="3455" y="1864"/>
              <a:ext cx="922" cy="579"/>
            </a:xfrm>
            <a:prstGeom prst="rect">
              <a:avLst/>
            </a:prstGeom>
            <a:solidFill>
              <a:srgbClr val="FFFF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5 Meter</a:t>
              </a:r>
            </a:p>
          </p:txBody>
        </p:sp>
        <p:sp>
          <p:nvSpPr>
            <p:cNvPr id="63498" name="Rectangle 39"/>
            <p:cNvSpPr>
              <a:spLocks noChangeArrowheads="1"/>
            </p:cNvSpPr>
            <p:nvPr/>
          </p:nvSpPr>
          <p:spPr bwMode="auto">
            <a:xfrm>
              <a:off x="2553" y="1864"/>
              <a:ext cx="902" cy="579"/>
            </a:xfrm>
            <a:prstGeom prst="rect">
              <a:avLst/>
            </a:prstGeom>
            <a:solidFill>
              <a:srgbClr val="FFFF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 Meter</a:t>
              </a:r>
            </a:p>
          </p:txBody>
        </p:sp>
        <p:sp>
          <p:nvSpPr>
            <p:cNvPr id="63499" name="Rectangle 40"/>
            <p:cNvSpPr>
              <a:spLocks noChangeArrowheads="1"/>
            </p:cNvSpPr>
            <p:nvPr/>
          </p:nvSpPr>
          <p:spPr bwMode="auto">
            <a:xfrm>
              <a:off x="1610" y="1864"/>
              <a:ext cx="943" cy="579"/>
            </a:xfrm>
            <a:prstGeom prst="rect">
              <a:avLst/>
            </a:prstGeom>
            <a:solidFill>
              <a:srgbClr val="FFFF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Bis 1000 Volt</a:t>
              </a:r>
            </a:p>
          </p:txBody>
        </p:sp>
        <p:sp>
          <p:nvSpPr>
            <p:cNvPr id="63500" name="Rectangle 41"/>
            <p:cNvSpPr>
              <a:spLocks noChangeArrowheads="1"/>
            </p:cNvSpPr>
            <p:nvPr/>
          </p:nvSpPr>
          <p:spPr bwMode="auto">
            <a:xfrm>
              <a:off x="3455" y="1207"/>
              <a:ext cx="922" cy="657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Voll-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strahl</a:t>
              </a:r>
              <a:endParaRPr lang="de-DE" altLang="de-DE" sz="1800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3501" name="Rectangle 42"/>
            <p:cNvSpPr>
              <a:spLocks noChangeArrowheads="1"/>
            </p:cNvSpPr>
            <p:nvPr/>
          </p:nvSpPr>
          <p:spPr bwMode="auto">
            <a:xfrm>
              <a:off x="2553" y="1207"/>
              <a:ext cx="902" cy="657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Sprüh-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800">
                  <a:solidFill>
                    <a:srgbClr val="FFFFFF"/>
                  </a:solidFill>
                  <a:ea typeface="Times New Roman" pitchFamily="18" charset="0"/>
                  <a:cs typeface="Arial" charset="0"/>
                </a:rPr>
                <a:t>strahl</a:t>
              </a:r>
              <a:endParaRPr lang="de-DE" altLang="de-DE" sz="1800" b="0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3502" name="Rectangle 43"/>
            <p:cNvSpPr>
              <a:spLocks noChangeArrowheads="1"/>
            </p:cNvSpPr>
            <p:nvPr/>
          </p:nvSpPr>
          <p:spPr bwMode="auto">
            <a:xfrm>
              <a:off x="1610" y="1207"/>
              <a:ext cx="943" cy="657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de-DE" altLang="de-DE" sz="2800" b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503" name="Line 44"/>
            <p:cNvSpPr>
              <a:spLocks noChangeShapeType="1"/>
            </p:cNvSpPr>
            <p:nvPr/>
          </p:nvSpPr>
          <p:spPr bwMode="auto">
            <a:xfrm>
              <a:off x="1610" y="1207"/>
              <a:ext cx="276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504" name="Line 45"/>
            <p:cNvSpPr>
              <a:spLocks noChangeShapeType="1"/>
            </p:cNvSpPr>
            <p:nvPr/>
          </p:nvSpPr>
          <p:spPr bwMode="auto">
            <a:xfrm>
              <a:off x="1610" y="3021"/>
              <a:ext cx="2767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505" name="Line 46"/>
            <p:cNvSpPr>
              <a:spLocks noChangeShapeType="1"/>
            </p:cNvSpPr>
            <p:nvPr/>
          </p:nvSpPr>
          <p:spPr bwMode="auto">
            <a:xfrm>
              <a:off x="1610" y="1207"/>
              <a:ext cx="0" cy="181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506" name="Line 47"/>
            <p:cNvSpPr>
              <a:spLocks noChangeShapeType="1"/>
            </p:cNvSpPr>
            <p:nvPr/>
          </p:nvSpPr>
          <p:spPr bwMode="auto">
            <a:xfrm>
              <a:off x="4377" y="1207"/>
              <a:ext cx="0" cy="181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507" name="Line 48"/>
            <p:cNvSpPr>
              <a:spLocks noChangeShapeType="1"/>
            </p:cNvSpPr>
            <p:nvPr/>
          </p:nvSpPr>
          <p:spPr bwMode="auto">
            <a:xfrm>
              <a:off x="1610" y="1864"/>
              <a:ext cx="2767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508" name="Line 49"/>
            <p:cNvSpPr>
              <a:spLocks noChangeShapeType="1"/>
            </p:cNvSpPr>
            <p:nvPr/>
          </p:nvSpPr>
          <p:spPr bwMode="auto">
            <a:xfrm>
              <a:off x="2553" y="1207"/>
              <a:ext cx="0" cy="181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509" name="Line 50"/>
            <p:cNvSpPr>
              <a:spLocks noChangeShapeType="1"/>
            </p:cNvSpPr>
            <p:nvPr/>
          </p:nvSpPr>
          <p:spPr bwMode="auto">
            <a:xfrm>
              <a:off x="3455" y="1207"/>
              <a:ext cx="0" cy="181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510" name="Line 51"/>
            <p:cNvSpPr>
              <a:spLocks noChangeShapeType="1"/>
            </p:cNvSpPr>
            <p:nvPr/>
          </p:nvSpPr>
          <p:spPr bwMode="auto">
            <a:xfrm>
              <a:off x="1610" y="2443"/>
              <a:ext cx="276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3492" name="Text Box 53"/>
          <p:cNvSpPr txBox="1">
            <a:spLocks noChangeArrowheads="1"/>
          </p:cNvSpPr>
          <p:nvPr/>
        </p:nvSpPr>
        <p:spPr bwMode="auto">
          <a:xfrm>
            <a:off x="1073150" y="1101725"/>
            <a:ext cx="699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Faustregel: Sicherheitsabstände beim Strahlrohreinsatz </a:t>
            </a:r>
          </a:p>
        </p:txBody>
      </p:sp>
      <p:sp>
        <p:nvSpPr>
          <p:cNvPr id="63493" name="Rectangle 64"/>
          <p:cNvSpPr>
            <a:spLocks noGrp="1" noChangeArrowheads="1"/>
          </p:cNvSpPr>
          <p:nvPr>
            <p:ph type="ctrTitle"/>
          </p:nvPr>
        </p:nvSpPr>
        <p:spPr bwMode="auto">
          <a:xfrm>
            <a:off x="4427538" y="6308725"/>
            <a:ext cx="1654175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Sicherheitsabstände beim Strahlrohreinsatz</a:t>
            </a:r>
          </a:p>
        </p:txBody>
      </p:sp>
    </p:spTree>
    <p:extLst>
      <p:ext uri="{BB962C8B-B14F-4D97-AF65-F5344CB8AC3E}">
        <p14:creationId xmlns:p14="http://schemas.microsoft.com/office/powerpoint/2010/main" val="32683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827088" y="1101725"/>
            <a:ext cx="796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Richtiges Verhalten zum Schutz vor Gefahren durch Elektrizität: </a:t>
            </a:r>
          </a:p>
        </p:txBody>
      </p:sp>
      <p:sp>
        <p:nvSpPr>
          <p:cNvPr id="64515" name="Rectangle 12"/>
          <p:cNvSpPr>
            <a:spLocks noChangeArrowheads="1"/>
          </p:cNvSpPr>
          <p:nvPr/>
        </p:nvSpPr>
        <p:spPr bwMode="auto">
          <a:xfrm>
            <a:off x="683568" y="1773238"/>
            <a:ext cx="7921625" cy="40322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688331" y="1722438"/>
            <a:ext cx="759936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Gewissenhafte Abschaltung von Sicherungen, Leitungen,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Anlagen, ggf.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Posten </a:t>
            </a:r>
            <a:r>
              <a:rPr lang="de-DE" altLang="de-DE" sz="1800" b="0" dirty="0">
                <a:solidFill>
                  <a:srgbClr val="000000"/>
                </a:solidFill>
              </a:rPr>
              <a:t>aufstellen,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>
                <a:solidFill>
                  <a:srgbClr val="000000"/>
                </a:solidFill>
              </a:rPr>
              <a:t>  Sicherheitsregeln beachten: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>
                <a:solidFill>
                  <a:srgbClr val="000000"/>
                </a:solidFill>
              </a:rPr>
              <a:t>	- Freischalten,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>
                <a:solidFill>
                  <a:srgbClr val="000000"/>
                </a:solidFill>
              </a:rPr>
              <a:t>	- gegen Wiedereinschaltung sichern,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>
                <a:solidFill>
                  <a:srgbClr val="000000"/>
                </a:solidFill>
              </a:rPr>
              <a:t>	- Spannungsfreiheit feststellen,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>
                <a:solidFill>
                  <a:srgbClr val="000000"/>
                </a:solidFill>
              </a:rPr>
              <a:t>	- erden und kurzschließen,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>
                <a:solidFill>
                  <a:srgbClr val="000000"/>
                </a:solidFill>
              </a:rPr>
              <a:t>	- benachbarte unter Spannung stehende Teile abdecken.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683568" y="4073525"/>
            <a:ext cx="78919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Anlagen, freiliegende Leiter, Kabel und metallische Teile, die noch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unter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</a:t>
            </a:r>
            <a:r>
              <a:rPr lang="de-DE" altLang="de-DE" sz="1800" b="0" dirty="0">
                <a:solidFill>
                  <a:srgbClr val="000000"/>
                </a:solidFill>
              </a:rPr>
              <a:t>Spannung stehen könnten, nicht berühren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, Sicherheitsabstände </a:t>
            </a:r>
            <a:r>
              <a:rPr lang="de-DE" altLang="de-DE" sz="1800" b="0" dirty="0">
                <a:solidFill>
                  <a:srgbClr val="000000"/>
                </a:solidFill>
              </a:rPr>
              <a:t>einhalten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,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</a:t>
            </a:r>
            <a:r>
              <a:rPr lang="de-DE" altLang="de-DE" sz="1800" b="0" dirty="0">
                <a:solidFill>
                  <a:srgbClr val="000000"/>
                </a:solidFill>
              </a:rPr>
              <a:t>bei Annäherung und Strahlrohreinsatz,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683568" y="5032375"/>
            <a:ext cx="774122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bei unbekannter Spannung immer max. Sicherheitsabstand wählen,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in Hochspannungsanlagen erst nach Freischaltung und Erdung arbeiten.</a:t>
            </a:r>
          </a:p>
        </p:txBody>
      </p:sp>
      <p:sp>
        <p:nvSpPr>
          <p:cNvPr id="64519" name="Rectangle 15"/>
          <p:cNvSpPr>
            <a:spLocks noGrp="1" noChangeArrowheads="1"/>
          </p:cNvSpPr>
          <p:nvPr>
            <p:ph type="ctrTitle"/>
          </p:nvPr>
        </p:nvSpPr>
        <p:spPr bwMode="auto">
          <a:xfrm>
            <a:off x="4427538" y="6308725"/>
            <a:ext cx="2519362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Verhalten/Schutz vor Gefahren d.Elektrizität</a:t>
            </a:r>
          </a:p>
        </p:txBody>
      </p:sp>
    </p:spTree>
    <p:extLst>
      <p:ext uri="{BB962C8B-B14F-4D97-AF65-F5344CB8AC3E}">
        <p14:creationId xmlns:p14="http://schemas.microsoft.com/office/powerpoint/2010/main" val="13286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0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0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/>
      <p:bldP spid="160775" grpId="0"/>
      <p:bldP spid="16077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9"/>
          <p:cNvSpPr txBox="1">
            <a:spLocks noChangeArrowheads="1"/>
          </p:cNvSpPr>
          <p:nvPr/>
        </p:nvSpPr>
        <p:spPr bwMode="auto">
          <a:xfrm>
            <a:off x="827088" y="1101725"/>
            <a:ext cx="796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Richtiges Verhalten zum Schutz vor Gefahren durch Elektrizität: </a:t>
            </a:r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827088" y="1700808"/>
            <a:ext cx="7921625" cy="331236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862013" y="1722438"/>
            <a:ext cx="7578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Beim Aufstellen von tragbaren Leitern (und Hubrettungsfahrzeugen) auf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>
                <a:solidFill>
                  <a:srgbClr val="000000"/>
                </a:solidFill>
              </a:rPr>
              <a:t>  Stromleitungen achten,</a:t>
            </a: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846138" y="2565400"/>
            <a:ext cx="79721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elektrische Betriebsmittel möglichst über genormte Stromerzeuger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der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</a:t>
            </a:r>
            <a:r>
              <a:rPr lang="de-DE" altLang="de-DE" sz="1800" b="0" dirty="0">
                <a:solidFill>
                  <a:srgbClr val="000000"/>
                </a:solidFill>
              </a:rPr>
              <a:t>Feuerwehr betreiben,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beim Anschluss an Fremdinstallationen Personenschutzschalter einsetzen,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852488" y="3860800"/>
            <a:ext cx="75793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1084263" indent="-45720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720850" indent="-4572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357438" indent="-4572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994025" indent="-4572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Leitungen von Kabeltrommeln bei Benutzung immer ganz abwickeln,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max. Gesamtleitungslänge der am Stromerzeugeraggregat </a:t>
            </a:r>
            <a:r>
              <a:rPr lang="de-DE" altLang="de-DE" sz="1800" b="0" dirty="0" err="1" smtClean="0">
                <a:solidFill>
                  <a:srgbClr val="000000"/>
                </a:solidFill>
              </a:rPr>
              <a:t>ange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-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</a:t>
            </a:r>
            <a:r>
              <a:rPr lang="de-DE" altLang="de-DE" sz="1800" b="0" dirty="0" err="1">
                <a:solidFill>
                  <a:srgbClr val="000000"/>
                </a:solidFill>
              </a:rPr>
              <a:t>schlossenen</a:t>
            </a:r>
            <a:r>
              <a:rPr lang="de-DE" altLang="de-DE" sz="1800" b="0" dirty="0">
                <a:solidFill>
                  <a:srgbClr val="000000"/>
                </a:solidFill>
              </a:rPr>
              <a:t> Leitungen beträgt 100 m bei 2,5 mm</a:t>
            </a:r>
            <a:r>
              <a:rPr lang="de-DE" altLang="de-DE" sz="1800" b="0" baseline="30000" dirty="0">
                <a:solidFill>
                  <a:srgbClr val="000000"/>
                </a:solidFill>
              </a:rPr>
              <a:t>2</a:t>
            </a:r>
            <a:r>
              <a:rPr lang="de-DE" altLang="de-DE" sz="1800" b="0" dirty="0">
                <a:solidFill>
                  <a:srgbClr val="000000"/>
                </a:solidFill>
              </a:rPr>
              <a:t> Leitungsquerschnitt.</a:t>
            </a:r>
          </a:p>
        </p:txBody>
      </p:sp>
      <p:sp>
        <p:nvSpPr>
          <p:cNvPr id="65543" name="Rectangle 14"/>
          <p:cNvSpPr>
            <a:spLocks noGrp="1" noChangeArrowheads="1"/>
          </p:cNvSpPr>
          <p:nvPr>
            <p:ph type="ctrTitle"/>
          </p:nvPr>
        </p:nvSpPr>
        <p:spPr bwMode="auto">
          <a:xfrm>
            <a:off x="4356100" y="6308725"/>
            <a:ext cx="1509713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Fotsetzung/Schutz vor Gef. der Elektrizität</a:t>
            </a:r>
          </a:p>
        </p:txBody>
      </p:sp>
    </p:spTree>
    <p:extLst>
      <p:ext uri="{BB962C8B-B14F-4D97-AF65-F5344CB8AC3E}">
        <p14:creationId xmlns:p14="http://schemas.microsoft.com/office/powerpoint/2010/main" val="426160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2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2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2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/>
      <p:bldP spid="192522" grpId="0" build="p"/>
      <p:bldP spid="19252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9"/>
          <p:cNvSpPr txBox="1">
            <a:spLocks noChangeArrowheads="1"/>
          </p:cNvSpPr>
          <p:nvPr/>
        </p:nvSpPr>
        <p:spPr bwMode="auto">
          <a:xfrm>
            <a:off x="3834606" y="1124744"/>
            <a:ext cx="1185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3333CC"/>
                </a:solidFill>
              </a:rPr>
              <a:t>Einsturz</a:t>
            </a:r>
          </a:p>
        </p:txBody>
      </p:sp>
      <p:sp>
        <p:nvSpPr>
          <p:cNvPr id="66565" name="AutoShape 3"/>
          <p:cNvSpPr>
            <a:spLocks noChangeArrowheads="1"/>
          </p:cNvSpPr>
          <p:nvPr/>
        </p:nvSpPr>
        <p:spPr bwMode="auto">
          <a:xfrm>
            <a:off x="976313" y="1606551"/>
            <a:ext cx="7075487" cy="3838673"/>
          </a:xfrm>
          <a:prstGeom prst="downArrowCallout">
            <a:avLst>
              <a:gd name="adj1" fmla="val 51066"/>
              <a:gd name="adj2" fmla="val 51066"/>
              <a:gd name="adj3" fmla="val 16667"/>
              <a:gd name="adj4" fmla="val 6666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1851025" y="1606551"/>
            <a:ext cx="5130800" cy="2492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Explosion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Erschütterung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Hochwasser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 smtClean="0">
                <a:solidFill>
                  <a:srgbClr val="000000"/>
                </a:solidFill>
              </a:rPr>
              <a:t>Untergrabung, Unterspülung 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Brandeinwirkung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Überlastung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mangelhafte Baustoffe, Bauteile und Ausführung</a:t>
            </a:r>
          </a:p>
        </p:txBody>
      </p:sp>
      <p:sp>
        <p:nvSpPr>
          <p:cNvPr id="66567" name="Text Box 10"/>
          <p:cNvSpPr txBox="1">
            <a:spLocks noChangeArrowheads="1"/>
          </p:cNvSpPr>
          <p:nvPr/>
        </p:nvSpPr>
        <p:spPr bwMode="auto">
          <a:xfrm>
            <a:off x="2754313" y="5480397"/>
            <a:ext cx="3603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C00000"/>
                </a:solidFill>
              </a:rPr>
              <a:t>…bedeuten Einsturzgefahr !</a:t>
            </a:r>
            <a:endParaRPr lang="de-DE" altLang="de-DE" sz="2000" dirty="0">
              <a:solidFill>
                <a:srgbClr val="C00000"/>
              </a:solidFill>
            </a:endParaRPr>
          </a:p>
        </p:txBody>
      </p:sp>
      <p:sp>
        <p:nvSpPr>
          <p:cNvPr id="6656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4427538" y="6308725"/>
            <a:ext cx="860425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Einsturz</a:t>
            </a:r>
          </a:p>
        </p:txBody>
      </p:sp>
    </p:spTree>
    <p:extLst>
      <p:ext uri="{BB962C8B-B14F-4D97-AF65-F5344CB8AC3E}">
        <p14:creationId xmlns:p14="http://schemas.microsoft.com/office/powerpoint/2010/main" val="45490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build="p"/>
      <p:bldP spid="6656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41"/>
          <p:cNvSpPr txBox="1">
            <a:spLocks noChangeArrowheads="1"/>
          </p:cNvSpPr>
          <p:nvPr/>
        </p:nvSpPr>
        <p:spPr bwMode="auto">
          <a:xfrm>
            <a:off x="2051050" y="1106488"/>
            <a:ext cx="4795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Verhalten von Baustoffen im Brandfall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34963" y="1700213"/>
            <a:ext cx="8280400" cy="39608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7588" name="Line 37"/>
          <p:cNvSpPr>
            <a:spLocks noChangeShapeType="1"/>
          </p:cNvSpPr>
          <p:nvPr/>
        </p:nvSpPr>
        <p:spPr bwMode="auto">
          <a:xfrm flipH="1">
            <a:off x="1547664" y="1695450"/>
            <a:ext cx="19050" cy="396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89" name="Text Box 43"/>
          <p:cNvSpPr txBox="1">
            <a:spLocks noChangeArrowheads="1"/>
          </p:cNvSpPr>
          <p:nvPr/>
        </p:nvSpPr>
        <p:spPr bwMode="auto">
          <a:xfrm>
            <a:off x="467544" y="1773238"/>
            <a:ext cx="1008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</a:rPr>
              <a:t>Baustoff</a:t>
            </a:r>
          </a:p>
        </p:txBody>
      </p:sp>
      <p:sp>
        <p:nvSpPr>
          <p:cNvPr id="67590" name="Text Box 44"/>
          <p:cNvSpPr txBox="1">
            <a:spLocks noChangeArrowheads="1"/>
          </p:cNvSpPr>
          <p:nvPr/>
        </p:nvSpPr>
        <p:spPr bwMode="auto">
          <a:xfrm>
            <a:off x="1547664" y="1671638"/>
            <a:ext cx="1301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</a:rPr>
              <a:t>kritische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</a:rPr>
              <a:t>Temperatur</a:t>
            </a:r>
          </a:p>
        </p:txBody>
      </p:sp>
      <p:sp>
        <p:nvSpPr>
          <p:cNvPr id="67591" name="Line 46"/>
          <p:cNvSpPr>
            <a:spLocks noChangeShapeType="1"/>
          </p:cNvSpPr>
          <p:nvPr/>
        </p:nvSpPr>
        <p:spPr bwMode="auto">
          <a:xfrm>
            <a:off x="2843808" y="1700213"/>
            <a:ext cx="0" cy="396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2" name="Text Box 47"/>
          <p:cNvSpPr txBox="1">
            <a:spLocks noChangeArrowheads="1"/>
          </p:cNvSpPr>
          <p:nvPr/>
        </p:nvSpPr>
        <p:spPr bwMode="auto">
          <a:xfrm>
            <a:off x="2897188" y="1806575"/>
            <a:ext cx="2522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Wirkung bei Temperatur</a:t>
            </a:r>
          </a:p>
        </p:txBody>
      </p:sp>
      <p:sp>
        <p:nvSpPr>
          <p:cNvPr id="67593" name="Line 48"/>
          <p:cNvSpPr>
            <a:spLocks noChangeShapeType="1"/>
          </p:cNvSpPr>
          <p:nvPr/>
        </p:nvSpPr>
        <p:spPr bwMode="auto">
          <a:xfrm>
            <a:off x="5436096" y="1690688"/>
            <a:ext cx="0" cy="397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4" name="Text Box 49"/>
          <p:cNvSpPr txBox="1">
            <a:spLocks noChangeArrowheads="1"/>
          </p:cNvSpPr>
          <p:nvPr/>
        </p:nvSpPr>
        <p:spPr bwMode="auto">
          <a:xfrm>
            <a:off x="6011863" y="1773238"/>
            <a:ext cx="1900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Wahrnehmbarkeit</a:t>
            </a:r>
          </a:p>
        </p:txBody>
      </p:sp>
      <p:grpSp>
        <p:nvGrpSpPr>
          <p:cNvPr id="171070" name="Group 62"/>
          <p:cNvGrpSpPr>
            <a:grpSpLocks/>
          </p:cNvGrpSpPr>
          <p:nvPr/>
        </p:nvGrpSpPr>
        <p:grpSpPr bwMode="auto">
          <a:xfrm>
            <a:off x="334963" y="2205039"/>
            <a:ext cx="8280400" cy="682626"/>
            <a:chOff x="211" y="1389"/>
            <a:chExt cx="5216" cy="430"/>
          </a:xfrm>
        </p:grpSpPr>
        <p:sp>
          <p:nvSpPr>
            <p:cNvPr id="67601" name="Line 40"/>
            <p:cNvSpPr>
              <a:spLocks noChangeShapeType="1"/>
            </p:cNvSpPr>
            <p:nvPr/>
          </p:nvSpPr>
          <p:spPr bwMode="auto">
            <a:xfrm flipV="1">
              <a:off x="211" y="1389"/>
              <a:ext cx="5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602" name="Text Box 54"/>
            <p:cNvSpPr txBox="1">
              <a:spLocks noChangeArrowheads="1"/>
            </p:cNvSpPr>
            <p:nvPr/>
          </p:nvSpPr>
          <p:spPr bwMode="auto">
            <a:xfrm>
              <a:off x="245" y="1466"/>
              <a:ext cx="5052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360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dirty="0">
                  <a:solidFill>
                    <a:srgbClr val="000000"/>
                  </a:solidFill>
                </a:rPr>
                <a:t>    </a:t>
              </a:r>
              <a:r>
                <a:rPr lang="de-DE" altLang="de-DE" b="0" dirty="0">
                  <a:solidFill>
                    <a:srgbClr val="000000"/>
                  </a:solidFill>
                </a:rPr>
                <a:t>Stahl           500</a:t>
              </a:r>
              <a:r>
                <a:rPr lang="de-DE" altLang="de-DE" b="0" baseline="30000" dirty="0">
                  <a:solidFill>
                    <a:srgbClr val="000000"/>
                  </a:solidFill>
                </a:rPr>
                <a:t>0</a:t>
              </a:r>
              <a:r>
                <a:rPr lang="de-DE" altLang="de-DE" b="0" dirty="0">
                  <a:solidFill>
                    <a:srgbClr val="000000"/>
                  </a:solidFill>
                </a:rPr>
                <a:t> </a:t>
              </a:r>
              <a:r>
                <a:rPr lang="de-DE" altLang="de-DE" b="0" dirty="0" smtClean="0">
                  <a:solidFill>
                    <a:srgbClr val="000000"/>
                  </a:solidFill>
                </a:rPr>
                <a:t>C		Festigkeitsverlust,			kaum </a:t>
              </a:r>
              <a:r>
                <a:rPr lang="de-DE" altLang="de-DE" b="0" dirty="0">
                  <a:solidFill>
                    <a:srgbClr val="000000"/>
                  </a:solidFill>
                </a:rPr>
                <a:t>bzw. leichte Verwindung</a:t>
              </a:r>
            </a:p>
            <a:p>
              <a:pPr defTabSz="360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dirty="0">
                  <a:solidFill>
                    <a:srgbClr val="000000"/>
                  </a:solidFill>
                </a:rPr>
                <a:t>	</a:t>
              </a:r>
              <a:r>
                <a:rPr lang="de-DE" altLang="de-DE" dirty="0" smtClean="0">
                  <a:solidFill>
                    <a:srgbClr val="000000"/>
                  </a:solidFill>
                </a:rPr>
                <a:t>						</a:t>
              </a:r>
              <a:r>
                <a:rPr lang="de-DE" altLang="de-DE" b="0" dirty="0" smtClean="0">
                  <a:solidFill>
                    <a:srgbClr val="000000"/>
                  </a:solidFill>
                </a:rPr>
                <a:t>Längenausdehnung 		bei </a:t>
              </a:r>
              <a:r>
                <a:rPr lang="de-DE" altLang="de-DE" b="0" dirty="0">
                  <a:solidFill>
                    <a:srgbClr val="000000"/>
                  </a:solidFill>
                </a:rPr>
                <a:t>offenen Profilen</a:t>
              </a:r>
            </a:p>
          </p:txBody>
        </p:sp>
      </p:grpSp>
      <p:sp>
        <p:nvSpPr>
          <p:cNvPr id="171063" name="Text Box 55"/>
          <p:cNvSpPr txBox="1">
            <a:spLocks noChangeArrowheads="1"/>
          </p:cNvSpPr>
          <p:nvPr/>
        </p:nvSpPr>
        <p:spPr bwMode="auto">
          <a:xfrm>
            <a:off x="388938" y="2913065"/>
            <a:ext cx="8126264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6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</a:rPr>
              <a:t>    </a:t>
            </a:r>
            <a:r>
              <a:rPr lang="de-DE" altLang="de-DE" b="0" dirty="0">
                <a:solidFill>
                  <a:srgbClr val="000000"/>
                </a:solidFill>
              </a:rPr>
              <a:t>Holz            350</a:t>
            </a:r>
            <a:r>
              <a:rPr lang="de-DE" altLang="de-DE" b="0" baseline="30000" dirty="0">
                <a:solidFill>
                  <a:srgbClr val="000000"/>
                </a:solidFill>
              </a:rPr>
              <a:t>0</a:t>
            </a:r>
            <a:r>
              <a:rPr lang="de-DE" altLang="de-DE" b="0" dirty="0">
                <a:solidFill>
                  <a:srgbClr val="000000"/>
                </a:solidFill>
              </a:rPr>
              <a:t> C   </a:t>
            </a:r>
            <a:r>
              <a:rPr lang="de-DE" altLang="de-DE" b="0" dirty="0" smtClean="0">
                <a:solidFill>
                  <a:srgbClr val="000000"/>
                </a:solidFill>
              </a:rPr>
              <a:t>									knirschende </a:t>
            </a:r>
            <a:r>
              <a:rPr lang="de-DE" altLang="de-DE" b="0" dirty="0">
                <a:solidFill>
                  <a:srgbClr val="000000"/>
                </a:solidFill>
              </a:rPr>
              <a:t>Geräusche,</a:t>
            </a:r>
          </a:p>
          <a:p>
            <a:pPr defTabSz="360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0" dirty="0">
                <a:solidFill>
                  <a:srgbClr val="000000"/>
                </a:solidFill>
              </a:rPr>
              <a:t>	</a:t>
            </a:r>
            <a:r>
              <a:rPr lang="de-DE" altLang="de-DE" b="0" dirty="0" smtClean="0">
                <a:solidFill>
                  <a:srgbClr val="000000"/>
                </a:solidFill>
              </a:rPr>
              <a:t>		         </a:t>
            </a:r>
            <a:r>
              <a:rPr lang="de-DE" altLang="de-DE" b="0" dirty="0">
                <a:solidFill>
                  <a:srgbClr val="000000"/>
                </a:solidFill>
              </a:rPr>
              <a:t>-</a:t>
            </a:r>
            <a:r>
              <a:rPr lang="de-DE" altLang="de-DE" dirty="0">
                <a:solidFill>
                  <a:srgbClr val="000000"/>
                </a:solidFill>
              </a:rPr>
              <a:t>	 </a:t>
            </a:r>
            <a:r>
              <a:rPr lang="de-DE" altLang="de-DE" dirty="0" smtClean="0">
                <a:solidFill>
                  <a:srgbClr val="000000"/>
                </a:solidFill>
              </a:rPr>
              <a:t>		</a:t>
            </a:r>
            <a:r>
              <a:rPr lang="de-DE" altLang="de-DE" b="0" dirty="0" smtClean="0">
                <a:solidFill>
                  <a:srgbClr val="000000"/>
                </a:solidFill>
              </a:rPr>
              <a:t>Bruch bei					Knotenpunkte </a:t>
            </a:r>
            <a:r>
              <a:rPr lang="de-DE" altLang="de-DE" b="0" dirty="0">
                <a:solidFill>
                  <a:srgbClr val="000000"/>
                </a:solidFill>
              </a:rPr>
              <a:t>beachten,</a:t>
            </a:r>
          </a:p>
          <a:p>
            <a:pPr defTabSz="360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0" dirty="0" smtClean="0">
                <a:solidFill>
                  <a:srgbClr val="000000"/>
                </a:solidFill>
              </a:rPr>
              <a:t>			    500</a:t>
            </a:r>
            <a:r>
              <a:rPr lang="de-DE" altLang="de-DE" b="0" baseline="30000" dirty="0" smtClean="0">
                <a:solidFill>
                  <a:srgbClr val="000000"/>
                </a:solidFill>
              </a:rPr>
              <a:t>0 </a:t>
            </a:r>
            <a:r>
              <a:rPr lang="de-DE" altLang="de-DE" b="0" dirty="0" smtClean="0">
                <a:solidFill>
                  <a:srgbClr val="000000"/>
                </a:solidFill>
              </a:rPr>
              <a:t>C		Querschnittsverringerung	lange </a:t>
            </a:r>
            <a:r>
              <a:rPr lang="de-DE" altLang="de-DE" b="0" dirty="0">
                <a:solidFill>
                  <a:srgbClr val="000000"/>
                </a:solidFill>
              </a:rPr>
              <a:t>Brandeinwirkung bis zum</a:t>
            </a:r>
          </a:p>
          <a:p>
            <a:pPr defTabSz="360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0" dirty="0" smtClean="0">
                <a:solidFill>
                  <a:srgbClr val="000000"/>
                </a:solidFill>
              </a:rPr>
              <a:t>														Bruch </a:t>
            </a:r>
            <a:r>
              <a:rPr lang="de-DE" altLang="de-DE" b="0" dirty="0">
                <a:solidFill>
                  <a:srgbClr val="000000"/>
                </a:solidFill>
              </a:rPr>
              <a:t>je nach Brandintensität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171066" name="Text Box 58"/>
          <p:cNvSpPr txBox="1">
            <a:spLocks noChangeArrowheads="1"/>
          </p:cNvSpPr>
          <p:nvPr/>
        </p:nvSpPr>
        <p:spPr bwMode="auto">
          <a:xfrm>
            <a:off x="323529" y="4045597"/>
            <a:ext cx="8191674" cy="5355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6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0" dirty="0">
                <a:solidFill>
                  <a:srgbClr val="000000"/>
                </a:solidFill>
              </a:rPr>
              <a:t>Stahlbeton       600</a:t>
            </a:r>
            <a:r>
              <a:rPr lang="de-DE" altLang="de-DE" b="0" baseline="30000" dirty="0">
                <a:solidFill>
                  <a:srgbClr val="000000"/>
                </a:solidFill>
              </a:rPr>
              <a:t>0</a:t>
            </a:r>
            <a:r>
              <a:rPr lang="de-DE" altLang="de-DE" b="0" dirty="0">
                <a:solidFill>
                  <a:srgbClr val="000000"/>
                </a:solidFill>
              </a:rPr>
              <a:t> C      </a:t>
            </a:r>
            <a:r>
              <a:rPr lang="de-DE" altLang="de-DE" b="0" dirty="0" smtClean="0">
                <a:solidFill>
                  <a:srgbClr val="000000"/>
                </a:solidFill>
              </a:rPr>
              <a:t>	Beton zerbröselt			 Abplatzungen </a:t>
            </a:r>
            <a:r>
              <a:rPr lang="de-DE" altLang="de-DE" b="0" dirty="0">
                <a:solidFill>
                  <a:srgbClr val="000000"/>
                </a:solidFill>
              </a:rPr>
              <a:t>zu erkennen</a:t>
            </a:r>
          </a:p>
          <a:p>
            <a:pPr defTabSz="360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0" dirty="0" smtClean="0">
                <a:solidFill>
                  <a:srgbClr val="000000"/>
                </a:solidFill>
              </a:rPr>
              <a:t>							Festigkeitsverlust Stahl		 Vorsicht </a:t>
            </a:r>
            <a:r>
              <a:rPr lang="de-DE" altLang="de-DE" b="0" dirty="0">
                <a:solidFill>
                  <a:srgbClr val="000000"/>
                </a:solidFill>
              </a:rPr>
              <a:t>bei </a:t>
            </a:r>
            <a:r>
              <a:rPr lang="de-DE" altLang="de-DE" b="0" dirty="0" err="1">
                <a:solidFill>
                  <a:srgbClr val="000000"/>
                </a:solidFill>
              </a:rPr>
              <a:t>freilieg</a:t>
            </a:r>
            <a:r>
              <a:rPr lang="de-DE" altLang="de-DE" b="0" dirty="0">
                <a:solidFill>
                  <a:srgbClr val="000000"/>
                </a:solidFill>
              </a:rPr>
              <a:t>. Bewährung</a:t>
            </a:r>
          </a:p>
        </p:txBody>
      </p:sp>
      <p:sp>
        <p:nvSpPr>
          <p:cNvPr id="171067" name="Text Box 59"/>
          <p:cNvSpPr txBox="1">
            <a:spLocks noChangeArrowheads="1"/>
          </p:cNvSpPr>
          <p:nvPr/>
        </p:nvSpPr>
        <p:spPr bwMode="auto">
          <a:xfrm>
            <a:off x="323528" y="4676775"/>
            <a:ext cx="8191674" cy="9294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60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0" dirty="0">
                <a:solidFill>
                  <a:srgbClr val="000000"/>
                </a:solidFill>
              </a:rPr>
              <a:t>Spannbeton     350</a:t>
            </a:r>
            <a:r>
              <a:rPr lang="de-DE" altLang="de-DE" b="0" baseline="30000" dirty="0">
                <a:solidFill>
                  <a:srgbClr val="000000"/>
                </a:solidFill>
              </a:rPr>
              <a:t>0</a:t>
            </a:r>
            <a:r>
              <a:rPr lang="de-DE" altLang="de-DE" b="0" dirty="0">
                <a:solidFill>
                  <a:srgbClr val="000000"/>
                </a:solidFill>
              </a:rPr>
              <a:t> C      </a:t>
            </a:r>
            <a:r>
              <a:rPr lang="de-DE" altLang="de-DE" b="0" dirty="0" smtClean="0">
                <a:solidFill>
                  <a:srgbClr val="000000"/>
                </a:solidFill>
              </a:rPr>
              <a:t>	Verlust </a:t>
            </a:r>
            <a:r>
              <a:rPr lang="de-DE" altLang="de-DE" b="0" dirty="0">
                <a:solidFill>
                  <a:srgbClr val="000000"/>
                </a:solidFill>
              </a:rPr>
              <a:t>der </a:t>
            </a:r>
            <a:r>
              <a:rPr lang="de-DE" altLang="de-DE" b="0" dirty="0" smtClean="0">
                <a:solidFill>
                  <a:srgbClr val="000000"/>
                </a:solidFill>
              </a:rPr>
              <a:t>Vorspannung	 Keine </a:t>
            </a:r>
            <a:r>
              <a:rPr lang="de-DE" altLang="de-DE" b="0" dirty="0">
                <a:solidFill>
                  <a:srgbClr val="000000"/>
                </a:solidFill>
              </a:rPr>
              <a:t>Anzeichen zu erkennen</a:t>
            </a:r>
          </a:p>
          <a:p>
            <a:pPr defTabSz="360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0" dirty="0">
                <a:solidFill>
                  <a:srgbClr val="000000"/>
                </a:solidFill>
              </a:rPr>
              <a:t>		          			   </a:t>
            </a:r>
            <a:r>
              <a:rPr lang="de-DE" altLang="de-DE" b="0" dirty="0" smtClean="0">
                <a:solidFill>
                  <a:srgbClr val="000000"/>
                </a:solidFill>
              </a:rPr>
              <a:t>								 oft ist der Unterschied zwischen</a:t>
            </a:r>
            <a:endParaRPr lang="de-DE" altLang="de-DE" b="0" dirty="0">
              <a:solidFill>
                <a:srgbClr val="000000"/>
              </a:solidFill>
            </a:endParaRPr>
          </a:p>
          <a:p>
            <a:pPr defTabSz="3600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0" dirty="0">
                <a:solidFill>
                  <a:srgbClr val="000000"/>
                </a:solidFill>
              </a:rPr>
              <a:t>					 </a:t>
            </a:r>
            <a:r>
              <a:rPr lang="de-DE" altLang="de-DE" b="0" dirty="0" smtClean="0">
                <a:solidFill>
                  <a:srgbClr val="000000"/>
                </a:solidFill>
              </a:rPr>
              <a:t>									 Stahlbeton und Spannbeton</a:t>
            </a:r>
            <a:br>
              <a:rPr lang="de-DE" altLang="de-DE" b="0" dirty="0" smtClean="0">
                <a:solidFill>
                  <a:srgbClr val="000000"/>
                </a:solidFill>
              </a:rPr>
            </a:br>
            <a:r>
              <a:rPr lang="de-DE" altLang="de-DE" b="0" dirty="0" smtClean="0">
                <a:solidFill>
                  <a:srgbClr val="000000"/>
                </a:solidFill>
              </a:rPr>
              <a:t>														 </a:t>
            </a:r>
            <a:r>
              <a:rPr lang="de-DE" altLang="de-DE" b="0" dirty="0">
                <a:solidFill>
                  <a:srgbClr val="000000"/>
                </a:solidFill>
              </a:rPr>
              <a:t>nicht zu erkennen</a:t>
            </a:r>
          </a:p>
        </p:txBody>
      </p:sp>
      <p:sp>
        <p:nvSpPr>
          <p:cNvPr id="67600" name="Rectangle 66"/>
          <p:cNvSpPr>
            <a:spLocks noGrp="1" noChangeArrowheads="1"/>
          </p:cNvSpPr>
          <p:nvPr>
            <p:ph type="ctrTitle"/>
          </p:nvPr>
        </p:nvSpPr>
        <p:spPr bwMode="auto">
          <a:xfrm>
            <a:off x="4284663" y="6308725"/>
            <a:ext cx="1725612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Verhalten von Baustoffen im Brandfall</a:t>
            </a:r>
          </a:p>
        </p:txBody>
      </p:sp>
    </p:spTree>
    <p:extLst>
      <p:ext uri="{BB962C8B-B14F-4D97-AF65-F5344CB8AC3E}">
        <p14:creationId xmlns:p14="http://schemas.microsoft.com/office/powerpoint/2010/main" val="30161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63" grpId="0"/>
      <p:bldP spid="171066" grpId="0"/>
      <p:bldP spid="17106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677271" y="1102707"/>
            <a:ext cx="630698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3333CC"/>
                </a:solidFill>
              </a:rPr>
              <a:t>Taktische </a:t>
            </a:r>
            <a:r>
              <a:rPr lang="de-DE" altLang="de-DE" sz="2000" dirty="0" smtClean="0">
                <a:solidFill>
                  <a:srgbClr val="3333CC"/>
                </a:solidFill>
              </a:rPr>
              <a:t>Maßnahmen aus Sicht des Truppführers</a:t>
            </a:r>
            <a:endParaRPr lang="de-DE" altLang="de-DE" sz="2000" dirty="0">
              <a:solidFill>
                <a:srgbClr val="3333CC"/>
              </a:solidFill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843864" y="1575706"/>
            <a:ext cx="7738016" cy="94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>
                <a:solidFill>
                  <a:srgbClr val="CC3300"/>
                </a:solidFill>
              </a:rPr>
              <a:t>Innenangriff:</a:t>
            </a:r>
          </a:p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Ist ein Vorgehen, bei dem die Löschkräfte in das Innere eines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Gebäudes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oder </a:t>
            </a:r>
            <a:r>
              <a:rPr lang="de-DE" altLang="de-DE" sz="1800" b="0" dirty="0">
                <a:solidFill>
                  <a:srgbClr val="000000"/>
                </a:solidFill>
              </a:rPr>
              <a:t>Raumes eindringen, um die Löschmittel gezielt einsetzen zu können.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851115" y="2492896"/>
            <a:ext cx="7571368" cy="94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>
                <a:solidFill>
                  <a:srgbClr val="CC3300"/>
                </a:solidFill>
              </a:rPr>
              <a:t>Außenangriff:</a:t>
            </a:r>
          </a:p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Ist ein Vorgehen, bei dem die Löschmittel von außen in das Innere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eines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Gebäudes </a:t>
            </a:r>
            <a:r>
              <a:rPr lang="de-DE" altLang="de-DE" sz="1800" b="0" dirty="0">
                <a:solidFill>
                  <a:srgbClr val="000000"/>
                </a:solidFill>
              </a:rPr>
              <a:t>oder Raumes eingebracht werden. 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814244" y="3487023"/>
            <a:ext cx="8033033" cy="12355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 smtClean="0">
                <a:solidFill>
                  <a:srgbClr val="CC3300"/>
                </a:solidFill>
              </a:rPr>
              <a:t>Abriegeln / Nachbarschaftsschutz:</a:t>
            </a:r>
            <a:endParaRPr lang="de-DE" altLang="de-DE" sz="1800" dirty="0">
              <a:solidFill>
                <a:srgbClr val="CC3300"/>
              </a:solidFill>
            </a:endParaRPr>
          </a:p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Ist ein Vorgehen mit dem Ziel, die Brandausbreitung in bestimmter Richtung</a:t>
            </a:r>
          </a:p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zu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unterbinden bzw</a:t>
            </a:r>
            <a:r>
              <a:rPr lang="de-DE" altLang="de-DE" sz="1800" b="0" dirty="0">
                <a:solidFill>
                  <a:srgbClr val="000000"/>
                </a:solidFill>
              </a:rPr>
              <a:t>. Löschmittel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gezielt zum </a:t>
            </a:r>
            <a:r>
              <a:rPr lang="de-DE" altLang="de-DE" sz="1800" b="0" dirty="0">
                <a:solidFill>
                  <a:srgbClr val="000000"/>
                </a:solidFill>
              </a:rPr>
              <a:t>Schutz der Nachbarschaft eines</a:t>
            </a:r>
          </a:p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Brandobjektes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einzusetzen</a:t>
            </a:r>
            <a:r>
              <a:rPr lang="de-DE" altLang="de-DE" sz="1800" b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830788" y="4861670"/>
            <a:ext cx="8041625" cy="12355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dirty="0">
                <a:solidFill>
                  <a:srgbClr val="CC3300"/>
                </a:solidFill>
              </a:rPr>
              <a:t>Brandschneise:</a:t>
            </a:r>
          </a:p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Ist ein von brennbaren Stoffen freier und freigemachter Streifen, an dem eine</a:t>
            </a:r>
          </a:p>
          <a:p>
            <a:pPr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Brandausbreitung verhindert werden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soll (bspw. Feuerbrücken zwischen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Gebäuden entfernen, „Wundstreifen“ zur Waldbrandbekämpfung anlegen).</a:t>
            </a:r>
            <a:endParaRPr lang="de-DE" altLang="de-DE" sz="1800" b="0" dirty="0">
              <a:solidFill>
                <a:srgbClr val="000000"/>
              </a:solidFill>
            </a:endParaRPr>
          </a:p>
        </p:txBody>
      </p:sp>
      <p:sp>
        <p:nvSpPr>
          <p:cNvPr id="68616" name="Rectangle 10"/>
          <p:cNvSpPr>
            <a:spLocks noGrp="1" noChangeArrowheads="1"/>
          </p:cNvSpPr>
          <p:nvPr>
            <p:ph type="ctrTitle"/>
          </p:nvPr>
        </p:nvSpPr>
        <p:spPr bwMode="auto">
          <a:xfrm>
            <a:off x="4427538" y="6308725"/>
            <a:ext cx="1438275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Taktische Maßnahmen</a:t>
            </a:r>
          </a:p>
        </p:txBody>
      </p:sp>
    </p:spTree>
    <p:extLst>
      <p:ext uri="{BB962C8B-B14F-4D97-AF65-F5344CB8AC3E}">
        <p14:creationId xmlns:p14="http://schemas.microsoft.com/office/powerpoint/2010/main" val="24898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/>
      <p:bldP spid="189444" grpId="0"/>
      <p:bldP spid="189445" grpId="0"/>
      <p:bldP spid="18944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850900" y="1101725"/>
            <a:ext cx="7605223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3333CC"/>
                </a:solidFill>
              </a:rPr>
              <a:t>Grundregeln der Löschtaktik und Verhalten an </a:t>
            </a:r>
            <a:r>
              <a:rPr lang="de-DE" altLang="de-DE" sz="2000" dirty="0" smtClean="0">
                <a:solidFill>
                  <a:srgbClr val="3333CC"/>
                </a:solidFill>
              </a:rPr>
              <a:t>Einsatzstellen</a:t>
            </a:r>
            <a:br>
              <a:rPr lang="de-DE" altLang="de-DE" sz="2000" dirty="0" smtClean="0">
                <a:solidFill>
                  <a:srgbClr val="3333CC"/>
                </a:solidFill>
              </a:rPr>
            </a:br>
            <a:r>
              <a:rPr lang="de-DE" altLang="de-DE" sz="2000" dirty="0" smtClean="0">
                <a:solidFill>
                  <a:srgbClr val="3333CC"/>
                </a:solidFill>
              </a:rPr>
              <a:t>in Verantwortung des Truppführers:</a:t>
            </a:r>
            <a:endParaRPr lang="de-DE" altLang="de-DE" sz="2000" dirty="0">
              <a:solidFill>
                <a:srgbClr val="3333CC"/>
              </a:solidFill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862013" y="2291755"/>
            <a:ext cx="403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Absitzen erst nach Weisung des GF,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863600" y="2666405"/>
            <a:ext cx="3857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PSA komplett und korrekt anlegen,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854075" y="3062287"/>
            <a:ext cx="2155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PSA kontrollieren,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863600" y="3422328"/>
            <a:ext cx="3629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Einheit des Trupps sicherstellen,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854075" y="3782367"/>
            <a:ext cx="6892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nicht ohne Befehl und Ausrüstung im Gefahrenbereich aufhalten,</a:t>
            </a:r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862013" y="4142407"/>
            <a:ext cx="247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Weisungen befolgen,</a:t>
            </a:r>
          </a:p>
        </p:txBody>
      </p:sp>
      <p:pic>
        <p:nvPicPr>
          <p:cNvPr id="69641" name="Picture 10" descr="B02-2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37780"/>
            <a:ext cx="23764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857250" y="4502447"/>
            <a:ext cx="6626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bei Rückzugsbefehl sofort aus Gefahrenbereich zurückziehen,</a:t>
            </a:r>
          </a:p>
        </p:txBody>
      </p:sp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858838" y="4862488"/>
            <a:ext cx="4683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keine vermeidbaren Schäden verursachen.</a:t>
            </a:r>
          </a:p>
        </p:txBody>
      </p:sp>
      <p:sp>
        <p:nvSpPr>
          <p:cNvPr id="69644" name="Rectangle 15"/>
          <p:cNvSpPr>
            <a:spLocks noGrp="1" noChangeArrowheads="1"/>
          </p:cNvSpPr>
          <p:nvPr>
            <p:ph type="ctrTitle"/>
          </p:nvPr>
        </p:nvSpPr>
        <p:spPr bwMode="auto">
          <a:xfrm>
            <a:off x="4500563" y="6308725"/>
            <a:ext cx="158273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Grundregeln der Löschtaktik / Verhalten</a:t>
            </a:r>
          </a:p>
        </p:txBody>
      </p:sp>
    </p:spTree>
    <p:extLst>
      <p:ext uri="{BB962C8B-B14F-4D97-AF65-F5344CB8AC3E}">
        <p14:creationId xmlns:p14="http://schemas.microsoft.com/office/powerpoint/2010/main" val="29480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/>
      <p:bldP spid="188420" grpId="0"/>
      <p:bldP spid="188421" grpId="0"/>
      <p:bldP spid="188422" grpId="0"/>
      <p:bldP spid="188423" grpId="0"/>
      <p:bldP spid="188424" grpId="0"/>
      <p:bldP spid="188428" grpId="0"/>
      <p:bldP spid="18842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6"/>
          <p:cNvSpPr txBox="1">
            <a:spLocks noChangeArrowheads="1"/>
          </p:cNvSpPr>
          <p:nvPr/>
        </p:nvSpPr>
        <p:spPr bwMode="auto">
          <a:xfrm>
            <a:off x="2051050" y="1106488"/>
            <a:ext cx="5038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Allgemeine Aufgaben des Truppführers:</a:t>
            </a:r>
          </a:p>
        </p:txBody>
      </p:sp>
      <p:pic>
        <p:nvPicPr>
          <p:cNvPr id="70659" name="Picture 5" descr="A08-005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205038"/>
            <a:ext cx="8270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862013" y="1754188"/>
            <a:ext cx="567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Kontrolle der persönlichen Schutzausrüstung (PSA), </a:t>
            </a: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863600" y="2270200"/>
            <a:ext cx="5534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Befehl bzw. </a:t>
            </a:r>
            <a:r>
              <a:rPr lang="de-DE" altLang="de-DE" sz="1800" b="0" dirty="0">
                <a:solidFill>
                  <a:srgbClr val="000000"/>
                </a:solidFill>
              </a:rPr>
              <a:t>Auftrag geistig erfassen und umsetzen,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873125" y="2774255"/>
            <a:ext cx="5648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optische und akustische Wahrnehmungen bewerten,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882650" y="3206304"/>
            <a:ext cx="60869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Erkundung bzw.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Lagefeststellung </a:t>
            </a:r>
            <a:r>
              <a:rPr lang="de-DE" altLang="de-DE" sz="1800" b="0" dirty="0">
                <a:solidFill>
                  <a:srgbClr val="000000"/>
                </a:solidFill>
              </a:rPr>
              <a:t>durch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Rückmeldungen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ergänzen („Augen des Gruppenführers“),</a:t>
            </a:r>
            <a:endParaRPr lang="de-DE" altLang="de-DE" sz="1800" b="0" dirty="0">
              <a:solidFill>
                <a:srgbClr val="000000"/>
              </a:solidFill>
            </a:endParaRP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882650" y="3926383"/>
            <a:ext cx="4899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Angriffsweg innerhalb der Vorgabe festlegen,</a:t>
            </a:r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881063" y="4358431"/>
            <a:ext cx="5038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Beweglichkeit sicherstellen (Schlauchreserve).</a:t>
            </a:r>
          </a:p>
        </p:txBody>
      </p:sp>
      <p:sp>
        <p:nvSpPr>
          <p:cNvPr id="70666" name="Rectangle 15"/>
          <p:cNvSpPr>
            <a:spLocks noGrp="1" noChangeArrowheads="1"/>
          </p:cNvSpPr>
          <p:nvPr>
            <p:ph type="ctrTitle"/>
          </p:nvPr>
        </p:nvSpPr>
        <p:spPr bwMode="auto">
          <a:xfrm>
            <a:off x="4427538" y="6308725"/>
            <a:ext cx="1581150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Allgemeine Aufgaben des Truppführers</a:t>
            </a:r>
          </a:p>
        </p:txBody>
      </p:sp>
    </p:spTree>
    <p:extLst>
      <p:ext uri="{BB962C8B-B14F-4D97-AF65-F5344CB8AC3E}">
        <p14:creationId xmlns:p14="http://schemas.microsoft.com/office/powerpoint/2010/main" val="11416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5" grpId="0"/>
      <p:bldP spid="191496" grpId="0"/>
      <p:bldP spid="191497" grpId="0"/>
      <p:bldP spid="191498" grpId="0"/>
      <p:bldP spid="191499" grpId="0"/>
      <p:bldP spid="19150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6"/>
          <p:cNvSpPr txBox="1">
            <a:spLocks noChangeArrowheads="1"/>
          </p:cNvSpPr>
          <p:nvPr/>
        </p:nvSpPr>
        <p:spPr bwMode="auto">
          <a:xfrm>
            <a:off x="1763713" y="1106488"/>
            <a:ext cx="5516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Aufgaben des Truppführers im Innenangriff:</a:t>
            </a: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862013" y="1700808"/>
            <a:ext cx="3413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Atemschutzgerät kontrollieren,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863600" y="2126184"/>
            <a:ext cx="3362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Funkverbindung sicherstellen,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854075" y="2558231"/>
            <a:ext cx="455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Abluftöffnungen (nach Vorgabe) schaffen,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863600" y="2996952"/>
            <a:ext cx="6442854" cy="1477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Rückmeldungen: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 smtClean="0">
                <a:solidFill>
                  <a:srgbClr val="000000"/>
                </a:solidFill>
              </a:rPr>
              <a:t>   - </a:t>
            </a:r>
            <a:r>
              <a:rPr lang="de-DE" altLang="de-DE" sz="1800" b="0" dirty="0">
                <a:solidFill>
                  <a:srgbClr val="000000"/>
                </a:solidFill>
              </a:rPr>
              <a:t>Lageänderungen (besondere Feststellungen,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Gefahren),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 smtClean="0">
                <a:solidFill>
                  <a:srgbClr val="000000"/>
                </a:solidFill>
              </a:rPr>
              <a:t>   - </a:t>
            </a:r>
            <a:r>
              <a:rPr lang="de-DE" altLang="de-DE" sz="1800" b="0" dirty="0">
                <a:solidFill>
                  <a:srgbClr val="000000"/>
                </a:solidFill>
              </a:rPr>
              <a:t>Standort melden (Treppenraum, Stockwerk, Wohnung ...),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 smtClean="0">
                <a:solidFill>
                  <a:srgbClr val="000000"/>
                </a:solidFill>
              </a:rPr>
              <a:t>   - </a:t>
            </a:r>
            <a:r>
              <a:rPr lang="de-DE" altLang="de-DE" sz="1800" b="0" dirty="0">
                <a:solidFill>
                  <a:srgbClr val="000000"/>
                </a:solidFill>
              </a:rPr>
              <a:t>Erreichen des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Einsatzzieles oder Vorgehen </a:t>
            </a:r>
            <a:r>
              <a:rPr lang="de-DE" altLang="de-DE" sz="1800" b="0" dirty="0">
                <a:solidFill>
                  <a:srgbClr val="000000"/>
                </a:solidFill>
              </a:rPr>
              <a:t>in Brandraum,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 smtClean="0">
                <a:solidFill>
                  <a:srgbClr val="000000"/>
                </a:solidFill>
              </a:rPr>
              <a:t>   - Suchergebnisse</a:t>
            </a:r>
            <a:r>
              <a:rPr lang="de-DE" altLang="de-DE" sz="1800" b="0" dirty="0">
                <a:solidFill>
                  <a:srgbClr val="000000"/>
                </a:solidFill>
              </a:rPr>
              <a:t>.	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847725" y="4509120"/>
            <a:ext cx="453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Einsatzdauer festlegen (Atemluftreserve),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850900" y="4941168"/>
            <a:ext cx="4317272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Löschtaktik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dem Truppmann vorgeben</a:t>
            </a:r>
            <a:r>
              <a:rPr lang="de-DE" altLang="de-DE" sz="1800" b="0" dirty="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862013" y="5373216"/>
            <a:ext cx="400943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Rückweg sichern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(Schlauch, Leine).</a:t>
            </a:r>
            <a:endParaRPr lang="de-DE" altLang="de-DE" sz="1800" b="0" dirty="0">
              <a:solidFill>
                <a:srgbClr val="000000"/>
              </a:solidFill>
            </a:endParaRPr>
          </a:p>
        </p:txBody>
      </p:sp>
      <p:sp>
        <p:nvSpPr>
          <p:cNvPr id="71691" name="Rectangle 16"/>
          <p:cNvSpPr>
            <a:spLocks noGrp="1" noChangeArrowheads="1"/>
          </p:cNvSpPr>
          <p:nvPr>
            <p:ph type="ctrTitle"/>
          </p:nvPr>
        </p:nvSpPr>
        <p:spPr bwMode="auto">
          <a:xfrm>
            <a:off x="4427538" y="6308725"/>
            <a:ext cx="2230437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Aufgaben des Truppführers im Innenangriff</a:t>
            </a:r>
          </a:p>
        </p:txBody>
      </p:sp>
      <p:pic>
        <p:nvPicPr>
          <p:cNvPr id="71683" name="Picture 5" descr="A08-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51646"/>
            <a:ext cx="10858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5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1" grpId="0"/>
      <p:bldP spid="190472" grpId="0"/>
      <p:bldP spid="190473" grpId="0"/>
      <p:bldP spid="190474" grpId="0"/>
      <p:bldP spid="190475" grpId="0"/>
      <p:bldP spid="190476" grpId="0"/>
      <p:bldP spid="1904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9"/>
          <p:cNvSpPr txBox="1">
            <a:spLocks noChangeArrowheads="1"/>
          </p:cNvSpPr>
          <p:nvPr/>
        </p:nvSpPr>
        <p:spPr bwMode="auto">
          <a:xfrm>
            <a:off x="2627313" y="1116013"/>
            <a:ext cx="3595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Gas- und Kombinationsfilter</a:t>
            </a:r>
            <a:endParaRPr lang="de-DE" altLang="de-DE" sz="2000">
              <a:solidFill>
                <a:srgbClr val="000000"/>
              </a:solidFill>
            </a:endParaRPr>
          </a:p>
        </p:txBody>
      </p:sp>
      <p:pic>
        <p:nvPicPr>
          <p:cNvPr id="155781" name="Picture 133" descr="IMG_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28813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782" name="Picture 134" descr="IMG_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16113"/>
            <a:ext cx="28797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783" name="Text Box 135"/>
          <p:cNvSpPr txBox="1">
            <a:spLocks noChangeArrowheads="1"/>
          </p:cNvSpPr>
          <p:nvPr/>
        </p:nvSpPr>
        <p:spPr bwMode="auto">
          <a:xfrm>
            <a:off x="900113" y="4808538"/>
            <a:ext cx="33670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0">
                <a:solidFill>
                  <a:srgbClr val="000000"/>
                </a:solidFill>
              </a:rPr>
              <a:t>Das Filter ist für Brandereignisse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0">
                <a:solidFill>
                  <a:srgbClr val="000000"/>
                </a:solidFill>
              </a:rPr>
              <a:t>im Freien bei ausreichender Sauer-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0">
                <a:solidFill>
                  <a:srgbClr val="000000"/>
                </a:solidFill>
              </a:rPr>
              <a:t>Stoffkonzentration, nicht gegen CO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0">
                <a:solidFill>
                  <a:srgbClr val="000000"/>
                </a:solidFill>
              </a:rPr>
              <a:t>geeignet.</a:t>
            </a:r>
          </a:p>
        </p:txBody>
      </p:sp>
      <p:sp>
        <p:nvSpPr>
          <p:cNvPr id="155784" name="Text Box 136"/>
          <p:cNvSpPr txBox="1">
            <a:spLocks noChangeArrowheads="1"/>
          </p:cNvSpPr>
          <p:nvPr/>
        </p:nvSpPr>
        <p:spPr bwMode="auto">
          <a:xfrm>
            <a:off x="4932363" y="4805363"/>
            <a:ext cx="36845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0">
                <a:solidFill>
                  <a:srgbClr val="000000"/>
                </a:solidFill>
              </a:rPr>
              <a:t>Das Filter ist für Strahlenmessbereiche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0">
                <a:solidFill>
                  <a:srgbClr val="000000"/>
                </a:solidFill>
              </a:rPr>
              <a:t>der Feuerwehr bei Unfällen in der Um-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0">
                <a:solidFill>
                  <a:srgbClr val="000000"/>
                </a:solidFill>
              </a:rPr>
              <a:t>gebung von kerntechnischen Anlagen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0">
                <a:solidFill>
                  <a:srgbClr val="000000"/>
                </a:solidFill>
              </a:rPr>
              <a:t>geeignet.</a:t>
            </a:r>
          </a:p>
        </p:txBody>
      </p:sp>
      <p:sp>
        <p:nvSpPr>
          <p:cNvPr id="155785" name="Text Box 137"/>
          <p:cNvSpPr txBox="1">
            <a:spLocks noChangeArrowheads="1"/>
          </p:cNvSpPr>
          <p:nvPr/>
        </p:nvSpPr>
        <p:spPr bwMode="auto">
          <a:xfrm>
            <a:off x="900113" y="4076700"/>
            <a:ext cx="3349625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Gasfilter ABEK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0">
                <a:solidFill>
                  <a:srgbClr val="000000"/>
                </a:solidFill>
              </a:rPr>
              <a:t>Kennfarbe: braun, grau, gelb, grün,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b="0">
                <a:solidFill>
                  <a:srgbClr val="000000"/>
                </a:solidFill>
              </a:rPr>
              <a:t>	  rot und weiß</a:t>
            </a:r>
          </a:p>
        </p:txBody>
      </p:sp>
      <p:sp>
        <p:nvSpPr>
          <p:cNvPr id="155786" name="Text Box 138"/>
          <p:cNvSpPr txBox="1">
            <a:spLocks noChangeArrowheads="1"/>
          </p:cNvSpPr>
          <p:nvPr/>
        </p:nvSpPr>
        <p:spPr bwMode="auto">
          <a:xfrm>
            <a:off x="5076825" y="4076700"/>
            <a:ext cx="2746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Spezialfilter (Reaktorfilter)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0">
                <a:solidFill>
                  <a:srgbClr val="000000"/>
                </a:solidFill>
              </a:rPr>
              <a:t>Kennfarbe: orange und weiß</a:t>
            </a:r>
          </a:p>
        </p:txBody>
      </p:sp>
      <p:sp>
        <p:nvSpPr>
          <p:cNvPr id="8201" name="Rectangle 141"/>
          <p:cNvSpPr>
            <a:spLocks noGrp="1" noChangeArrowheads="1"/>
          </p:cNvSpPr>
          <p:nvPr>
            <p:ph type="ctrTitle"/>
          </p:nvPr>
        </p:nvSpPr>
        <p:spPr bwMode="auto">
          <a:xfrm>
            <a:off x="5219700" y="6381750"/>
            <a:ext cx="1581150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Gas- und Kombinationsfilter</a:t>
            </a:r>
          </a:p>
        </p:txBody>
      </p:sp>
    </p:spTree>
    <p:extLst>
      <p:ext uri="{BB962C8B-B14F-4D97-AF65-F5344CB8AC3E}">
        <p14:creationId xmlns:p14="http://schemas.microsoft.com/office/powerpoint/2010/main" val="300007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83" grpId="0"/>
      <p:bldP spid="155784" grpId="0"/>
      <p:bldP spid="155785" grpId="0"/>
      <p:bldP spid="15578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A08-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54188"/>
            <a:ext cx="10858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336675" y="1111250"/>
            <a:ext cx="6827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Verhalten des Truppführers bei Erkennen einer Gefahr: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862013" y="1754188"/>
            <a:ext cx="2651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Verantwortung des TF,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863600" y="2128838"/>
            <a:ext cx="3349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erkannte Gefahren aufzeigen,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854075" y="2486025"/>
            <a:ext cx="4685963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bei Erkennen der Eigengefährdung: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 smtClean="0">
                <a:solidFill>
                  <a:srgbClr val="000000"/>
                </a:solidFill>
              </a:rPr>
              <a:t>  </a:t>
            </a:r>
            <a:r>
              <a:rPr lang="de-DE" altLang="de-DE" sz="1800" b="0" dirty="0">
                <a:solidFill>
                  <a:srgbClr val="000000"/>
                </a:solidFill>
              </a:rPr>
              <a:t>- Trupp tritt geschlossen den Rückweg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an, </a:t>
            </a:r>
            <a:br>
              <a:rPr lang="de-DE" altLang="de-DE" sz="1800" b="0" dirty="0" smtClean="0">
                <a:solidFill>
                  <a:srgbClr val="000000"/>
                </a:solidFill>
              </a:rPr>
            </a:br>
            <a:r>
              <a:rPr lang="de-DE" altLang="de-DE" sz="1800" b="0" dirty="0" smtClean="0">
                <a:solidFill>
                  <a:srgbClr val="000000"/>
                </a:solidFill>
              </a:rPr>
              <a:t>  - </a:t>
            </a:r>
            <a:r>
              <a:rPr lang="de-DE" altLang="de-DE" sz="1800" b="0" dirty="0">
                <a:solidFill>
                  <a:srgbClr val="000000"/>
                </a:solidFill>
              </a:rPr>
              <a:t>sofortige Meldung an den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Einheitsführer.</a:t>
            </a:r>
            <a:endParaRPr lang="de-DE" altLang="de-DE" sz="1800" b="0" dirty="0">
              <a:solidFill>
                <a:srgbClr val="000000"/>
              </a:solidFill>
            </a:endParaRPr>
          </a:p>
        </p:txBody>
      </p:sp>
      <p:sp>
        <p:nvSpPr>
          <p:cNvPr id="72714" name="Line 13"/>
          <p:cNvSpPr>
            <a:spLocks noChangeShapeType="1"/>
          </p:cNvSpPr>
          <p:nvPr/>
        </p:nvSpPr>
        <p:spPr bwMode="auto">
          <a:xfrm>
            <a:off x="4859338" y="544512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12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4500563" y="6308725"/>
            <a:ext cx="1725612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700" smtClean="0">
                <a:solidFill>
                  <a:schemeClr val="bg1"/>
                </a:solidFill>
                <a:latin typeface="Arial" charset="0"/>
              </a:rPr>
              <a:t>Verhalten des Truppführers bei Erkennen einer Gefahr</a:t>
            </a:r>
          </a:p>
        </p:txBody>
      </p:sp>
      <p:sp>
        <p:nvSpPr>
          <p:cNvPr id="72713" name="Text Box 11"/>
          <p:cNvSpPr txBox="1">
            <a:spLocks noChangeArrowheads="1"/>
          </p:cNvSpPr>
          <p:nvPr/>
        </p:nvSpPr>
        <p:spPr bwMode="auto">
          <a:xfrm>
            <a:off x="858838" y="3490913"/>
            <a:ext cx="5767348" cy="23052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dirty="0">
                <a:solidFill>
                  <a:srgbClr val="CC3300"/>
                </a:solidFill>
              </a:rPr>
              <a:t>Notfallmeldungen werden wie folgt abgesetzt:</a:t>
            </a:r>
          </a:p>
          <a:p>
            <a:pPr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>
                <a:solidFill>
                  <a:srgbClr val="000000"/>
                </a:solidFill>
              </a:rPr>
              <a:t>Kennwort:	                 </a:t>
            </a:r>
            <a:r>
              <a:rPr lang="de-DE" altLang="de-DE" sz="1800" b="0" dirty="0" err="1">
                <a:solidFill>
                  <a:srgbClr val="000000"/>
                </a:solidFill>
              </a:rPr>
              <a:t>mayday</a:t>
            </a:r>
            <a:r>
              <a:rPr lang="de-DE" altLang="de-DE" sz="1800" b="0" dirty="0">
                <a:solidFill>
                  <a:srgbClr val="000000"/>
                </a:solidFill>
              </a:rPr>
              <a:t>, </a:t>
            </a:r>
            <a:r>
              <a:rPr lang="de-DE" altLang="de-DE" sz="1800" b="0" dirty="0" err="1">
                <a:solidFill>
                  <a:srgbClr val="000000"/>
                </a:solidFill>
              </a:rPr>
              <a:t>mayday</a:t>
            </a:r>
            <a:r>
              <a:rPr lang="de-DE" altLang="de-DE" sz="1800" b="0" dirty="0">
                <a:solidFill>
                  <a:srgbClr val="000000"/>
                </a:solidFill>
              </a:rPr>
              <a:t>, </a:t>
            </a:r>
            <a:r>
              <a:rPr lang="de-DE" altLang="de-DE" sz="1800" b="0" dirty="0" err="1">
                <a:solidFill>
                  <a:srgbClr val="000000"/>
                </a:solidFill>
              </a:rPr>
              <a:t>mayday</a:t>
            </a:r>
            <a:endParaRPr lang="de-DE" altLang="de-DE" sz="1800" b="0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>
                <a:solidFill>
                  <a:srgbClr val="000000"/>
                </a:solidFill>
              </a:rPr>
              <a:t>Hilfesuchende Einsatzkraft: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 hier &lt;</a:t>
            </a:r>
            <a:r>
              <a:rPr lang="de-DE" altLang="de-DE" sz="1800" b="0" dirty="0">
                <a:solidFill>
                  <a:srgbClr val="000000"/>
                </a:solidFill>
              </a:rPr>
              <a:t>Funkrufname&gt;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>
                <a:solidFill>
                  <a:srgbClr val="000000"/>
                </a:solidFill>
              </a:rPr>
              <a:t>			 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        </a:t>
            </a:r>
            <a:r>
              <a:rPr lang="de-DE" altLang="de-DE" sz="1800" b="0" dirty="0">
                <a:solidFill>
                  <a:srgbClr val="000000"/>
                </a:solidFill>
              </a:rPr>
              <a:t>&lt;Standort&gt;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>
                <a:solidFill>
                  <a:srgbClr val="000000"/>
                </a:solidFill>
              </a:rPr>
              <a:t>			 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         </a:t>
            </a:r>
            <a:r>
              <a:rPr lang="de-DE" altLang="de-DE" sz="1800" b="0" dirty="0">
                <a:solidFill>
                  <a:srgbClr val="000000"/>
                </a:solidFill>
              </a:rPr>
              <a:t>&lt;Lage&gt;</a:t>
            </a:r>
          </a:p>
          <a:p>
            <a:pPr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1800" b="0" dirty="0">
                <a:solidFill>
                  <a:srgbClr val="000000"/>
                </a:solidFill>
              </a:rPr>
              <a:t>Gesprächsabschluss:	   </a:t>
            </a:r>
            <a:r>
              <a:rPr lang="de-DE" altLang="de-DE" sz="1800" b="0" dirty="0" err="1">
                <a:solidFill>
                  <a:srgbClr val="000000"/>
                </a:solidFill>
              </a:rPr>
              <a:t>mayday</a:t>
            </a:r>
            <a:r>
              <a:rPr lang="de-DE" altLang="de-DE" sz="1800" b="0" dirty="0">
                <a:solidFill>
                  <a:srgbClr val="000000"/>
                </a:solidFill>
              </a:rPr>
              <a:t>    kommen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!</a:t>
            </a:r>
            <a:endParaRPr lang="de-DE" altLang="de-DE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/>
      <p:bldP spid="203781" grpId="0"/>
      <p:bldP spid="203782" grpId="0"/>
      <p:bldP spid="7271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2051050" y="1116013"/>
            <a:ext cx="543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Einsatzgrundsätze Atemschutz (allgemein):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871538" y="1890713"/>
            <a:ext cx="6394828" cy="77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richtige Schutzkleidung im Atemschutzeinsatz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,</a:t>
            </a:r>
          </a:p>
          <a:p>
            <a:pPr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 smtClean="0">
                <a:solidFill>
                  <a:srgbClr val="000000"/>
                </a:solidFill>
              </a:rPr>
              <a:t> </a:t>
            </a:r>
            <a:r>
              <a:rPr lang="de-DE" altLang="de-DE" sz="1800" b="0" dirty="0">
                <a:solidFill>
                  <a:srgbClr val="000000"/>
                </a:solidFill>
              </a:rPr>
              <a:t>der Einheitsführer bestimmt die Art des Atemschutzgerätes,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871538" y="2636838"/>
            <a:ext cx="6907725" cy="83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An- und Ablegen der Geräte außerhalb des Gefahrenbereichs,</a:t>
            </a:r>
          </a:p>
          <a:p>
            <a:pPr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Einhalten der Ruhepausen zwischen zwei Atemschutzeinsätzen,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871538" y="3495675"/>
            <a:ext cx="6445995" cy="74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Maskendichtprobe und Kurzprüfung vor Übung und Einsatz,</a:t>
            </a:r>
          </a:p>
          <a:p>
            <a:pPr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Flüssigkeitsverlust durch geeignete Getränke ausgleichen,</a:t>
            </a:r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871538" y="4273550"/>
            <a:ext cx="6920484" cy="148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>
                <a:solidFill>
                  <a:srgbClr val="000000"/>
                </a:solidFill>
              </a:rPr>
              <a:t> bei Einnahme von Getränken und Lebensmitteln ist auf Hygiene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  zu achten (Reinigen von Händen und Gesicht</a:t>
            </a:r>
            <a:r>
              <a:rPr lang="de-DE" altLang="de-DE" sz="1800" b="0" dirty="0" smtClean="0">
                <a:solidFill>
                  <a:srgbClr val="000000"/>
                </a:solidFill>
              </a:rPr>
              <a:t>),</a:t>
            </a:r>
          </a:p>
          <a:p>
            <a:pPr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 dirty="0" smtClean="0">
                <a:solidFill>
                  <a:srgbClr val="000000"/>
                </a:solidFill>
              </a:rPr>
              <a:t> </a:t>
            </a:r>
            <a:r>
              <a:rPr lang="de-DE" altLang="de-DE" sz="1800" b="0" dirty="0">
                <a:solidFill>
                  <a:srgbClr val="000000"/>
                </a:solidFill>
              </a:rPr>
              <a:t>im Einzelfall kann zur Rettung von Menschenleben von der UVV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de-DE" altLang="de-DE" sz="1800" b="0" dirty="0">
                <a:solidFill>
                  <a:srgbClr val="000000"/>
                </a:solidFill>
              </a:rPr>
              <a:t>  abgewichen werden.</a:t>
            </a:r>
          </a:p>
        </p:txBody>
      </p:sp>
      <p:sp>
        <p:nvSpPr>
          <p:cNvPr id="9223" name="Rectangle 14"/>
          <p:cNvSpPr>
            <a:spLocks noGrp="1" noChangeArrowheads="1"/>
          </p:cNvSpPr>
          <p:nvPr>
            <p:ph type="ctrTitle"/>
          </p:nvPr>
        </p:nvSpPr>
        <p:spPr bwMode="auto">
          <a:xfrm>
            <a:off x="5003800" y="6308725"/>
            <a:ext cx="2014538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E-grundsätze Atemschutz-allgemein-</a:t>
            </a:r>
          </a:p>
        </p:txBody>
      </p:sp>
    </p:spTree>
    <p:extLst>
      <p:ext uri="{BB962C8B-B14F-4D97-AF65-F5344CB8AC3E}">
        <p14:creationId xmlns:p14="http://schemas.microsoft.com/office/powerpoint/2010/main" val="381522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2" grpId="0" build="p"/>
      <p:bldP spid="154633" grpId="0" build="p"/>
      <p:bldP spid="154634" grpId="0" build="p"/>
      <p:bldP spid="1546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2051050" y="1116013"/>
            <a:ext cx="5768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>
                <a:solidFill>
                  <a:srgbClr val="3333CC"/>
                </a:solidFill>
              </a:rPr>
              <a:t>Einsatzgrundsätze Atemschutz (Isoliergeräte):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866775" y="1522413"/>
            <a:ext cx="57753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Truppweise vorgehen (mind. 1/1),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gegenseitige Kontrolle der Geräte nach dem Anlegen,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866775" y="2147888"/>
            <a:ext cx="68675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Trupp bleibt eine Einheit, tritt auch gemeinsam den Rückweg an,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Ausnahme: beim Einsteigen in Behältern, Schächten, Kanälen,</a:t>
            </a: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876300" y="2921000"/>
            <a:ext cx="703262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innerhalb eines Trupps möglichst gleiche Gerätetypen verwenden,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sofortige Bereitstellung eines Sicherheitstrupps,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866775" y="3592513"/>
            <a:ext cx="74771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je nach Risiko und personeller Stärke wird der Sicherheitstrupp erhöht,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Sicherheitstrupp muss zum sofortigen Einsatz bereit sein,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866775" y="4341813"/>
            <a:ext cx="7616825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bei Brandeinsätzen im Freien kann auf einen Sicherheitstrupp verzichtet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werden,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Atemschutzgeräte im Mannschaftsraum erst nach Stillstand des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Fahrzeuges aus der Halterung lösen,</a:t>
            </a:r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866775" y="5473700"/>
            <a:ext cx="69437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1800" b="0">
                <a:solidFill>
                  <a:srgbClr val="000000"/>
                </a:solidFill>
              </a:rPr>
              <a:t> bei weniger als 90 % Nennfülldruck ist das Atemschutzgerät nicht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rgbClr val="000000"/>
                </a:solidFill>
              </a:rPr>
              <a:t>  einsatzbereit.</a:t>
            </a:r>
          </a:p>
        </p:txBody>
      </p:sp>
      <p:sp>
        <p:nvSpPr>
          <p:cNvPr id="10249" name="Rectangle 16"/>
          <p:cNvSpPr>
            <a:spLocks noGrp="1" noChangeArrowheads="1"/>
          </p:cNvSpPr>
          <p:nvPr>
            <p:ph type="ctrTitle"/>
          </p:nvPr>
        </p:nvSpPr>
        <p:spPr bwMode="auto">
          <a:xfrm>
            <a:off x="5292725" y="6308725"/>
            <a:ext cx="1725613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 smtClean="0">
                <a:solidFill>
                  <a:schemeClr val="bg1"/>
                </a:solidFill>
                <a:latin typeface="Arial" charset="0"/>
              </a:rPr>
              <a:t>E-grundsätze –Isoliergeräte-</a:t>
            </a:r>
          </a:p>
        </p:txBody>
      </p:sp>
    </p:spTree>
    <p:extLst>
      <p:ext uri="{BB962C8B-B14F-4D97-AF65-F5344CB8AC3E}">
        <p14:creationId xmlns:p14="http://schemas.microsoft.com/office/powerpoint/2010/main" val="96772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/>
      <p:bldP spid="153608" grpId="0"/>
      <p:bldP spid="153609" grpId="0"/>
      <p:bldP spid="153610" grpId="0"/>
      <p:bldP spid="153611" grpId="0"/>
      <p:bldP spid="153614" grpId="0"/>
    </p:bld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3430</Words>
  <Application>Microsoft Office PowerPoint</Application>
  <PresentationFormat>Bildschirmpräsentation (4:3)</PresentationFormat>
  <Paragraphs>771</Paragraphs>
  <Slides>70</Slides>
  <Notes>0</Notes>
  <HiddenSlides>12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70</vt:i4>
      </vt:variant>
    </vt:vector>
  </HeadingPairs>
  <TitlesOfParts>
    <vt:vector size="81" baseType="lpstr">
      <vt:lpstr>Arial</vt:lpstr>
      <vt:lpstr>Arial Narrow</vt:lpstr>
      <vt:lpstr>Symbol</vt:lpstr>
      <vt:lpstr>Tahoma</vt:lpstr>
      <vt:lpstr>Times New Roman</vt:lpstr>
      <vt:lpstr>Wingdings</vt:lpstr>
      <vt:lpstr>_KAB-Folien-Layout-längsformat</vt:lpstr>
      <vt:lpstr>Bitmap</vt:lpstr>
      <vt:lpstr>CorelPhotoPaint.Image.7</vt:lpstr>
      <vt:lpstr>Photo Editor-Foto</vt:lpstr>
      <vt:lpstr>Photo Editor Photo</vt:lpstr>
      <vt:lpstr>Deckblatt</vt:lpstr>
      <vt:lpstr>Objektive / subjektive Gefahren</vt:lpstr>
      <vt:lpstr>Gefahren an der Einsatzstelle/Matrix</vt:lpstr>
      <vt:lpstr>Atemgifte sind:</vt:lpstr>
      <vt:lpstr>Atemgiftgruppen</vt:lpstr>
      <vt:lpstr>Schutzmöglichkeiten vor Atemgiften</vt:lpstr>
      <vt:lpstr>Gas- und Kombinationsfilter</vt:lpstr>
      <vt:lpstr>E-grundsätze Atemschutz-allgemein-</vt:lpstr>
      <vt:lpstr>E-grundsätze –Isoliergeräte-</vt:lpstr>
      <vt:lpstr>Fortf E-grundsätze-Isoliergeräte</vt:lpstr>
      <vt:lpstr>E-grundsätze -Filtergeräte</vt:lpstr>
      <vt:lpstr>Eigenschaften des Brandrauches</vt:lpstr>
      <vt:lpstr>Einsatzgrundsätze für den Trupp</vt:lpstr>
      <vt:lpstr>Forts-E-grundsätze für den Trupp</vt:lpstr>
      <vt:lpstr>Angstreaktionen</vt:lpstr>
      <vt:lpstr>Verhalten bei Gefahr durch Angstreaktionen</vt:lpstr>
      <vt:lpstr>Verhalten bei Gefahr durch Angstreaktionen</vt:lpstr>
      <vt:lpstr>Ausbreitung</vt:lpstr>
      <vt:lpstr>Ursachen der Brandausbreitung</vt:lpstr>
      <vt:lpstr>Brandausbreitung Wärmestrahlung verhindern</vt:lpstr>
      <vt:lpstr>Brandausbreitung Wärmeleitung verhindern</vt:lpstr>
      <vt:lpstr>Brandausbreitung Wärmeströmung verhindern</vt:lpstr>
      <vt:lpstr>Brandausbreitung durch bauliche Mängel</vt:lpstr>
      <vt:lpstr>Brandausbreitung durch organis. Mängel</vt:lpstr>
      <vt:lpstr>Löschtaktik</vt:lpstr>
      <vt:lpstr>Atomare Strahlung</vt:lpstr>
      <vt:lpstr>Reichweite in Luft</vt:lpstr>
      <vt:lpstr>Atomare Strahlung auf den menschlichen Körper</vt:lpstr>
      <vt:lpstr>Einsatzgrundsätze atomare Gefahren</vt:lpstr>
      <vt:lpstr>Kennzeichnung von Anlagen / Räumen</vt:lpstr>
      <vt:lpstr>E-grundsätze unaufschb. Erstmaßnahmen im A-Einsatz</vt:lpstr>
      <vt:lpstr>Chemische Stoffe</vt:lpstr>
      <vt:lpstr>Gefahrenmerkmale</vt:lpstr>
      <vt:lpstr>Kennzeichnung von Gefahrstoffen</vt:lpstr>
      <vt:lpstr>Beispiel: gasförmige Stoffe</vt:lpstr>
      <vt:lpstr>Beispiel: Gefahren ätzender Stoffe</vt:lpstr>
      <vt:lpstr>Unaufsch. Erstmaßnahmen – GAMS-Regel</vt:lpstr>
      <vt:lpstr>Erkrankung - Verletzung</vt:lpstr>
      <vt:lpstr>Gefahren ansteck. biologische Arbeitsstoffe</vt:lpstr>
      <vt:lpstr>Körperschutzformen</vt:lpstr>
      <vt:lpstr>Einsatzgrundsätze B-Einsatz</vt:lpstr>
      <vt:lpstr>Forstsetzung Einsatzgrundsätze B-Einsatz</vt:lpstr>
      <vt:lpstr>Allgemeine Einsatzstellenhygiene</vt:lpstr>
      <vt:lpstr>Explosion durch</vt:lpstr>
      <vt:lpstr>Reaktionsgeschwindigkeit</vt:lpstr>
      <vt:lpstr>Steigerung der Explosionsgefahren</vt:lpstr>
      <vt:lpstr>Verhalten bei Explosionsgefahren</vt:lpstr>
      <vt:lpstr>Forstsetz.Verhalten bei Explosionsgefahren</vt:lpstr>
      <vt:lpstr>Schutzmaßnahmen bei Azetylenzersetzung</vt:lpstr>
      <vt:lpstr>Erstmaßnahmen zur Schadensbekämpfung</vt:lpstr>
      <vt:lpstr>Ventil schließen?</vt:lpstr>
      <vt:lpstr>Anzeichen für eine Acetylenzersetzung</vt:lpstr>
      <vt:lpstr>Akutes Risiko für Flaschenzerknall</vt:lpstr>
      <vt:lpstr>Erwärmung aus der Deckung kontrollieren</vt:lpstr>
      <vt:lpstr>Folgemaßnahmen</vt:lpstr>
      <vt:lpstr>Zusammenfassung</vt:lpstr>
      <vt:lpstr>Elektrizität</vt:lpstr>
      <vt:lpstr>Wirkung des Stromes auf den Mensch</vt:lpstr>
      <vt:lpstr>Mindestabstände bei Annäherung von Einsatzkräften</vt:lpstr>
      <vt:lpstr>Spannungstrichter</vt:lpstr>
      <vt:lpstr>Sicherheitsabstände beim Strahlrohreinsatz</vt:lpstr>
      <vt:lpstr>Verhalten/Schutz vor Gefahren d.Elektrizität</vt:lpstr>
      <vt:lpstr>Fotsetzung/Schutz vor Gef. der Elektrizität</vt:lpstr>
      <vt:lpstr>Einsturz</vt:lpstr>
      <vt:lpstr>Verhalten von Baustoffen im Brandfall</vt:lpstr>
      <vt:lpstr>Taktische Maßnahmen</vt:lpstr>
      <vt:lpstr>Grundregeln der Löschtaktik / Verhalten</vt:lpstr>
      <vt:lpstr>Allgemeine Aufgaben des Truppführers</vt:lpstr>
      <vt:lpstr>Aufgaben des Truppführers im Innenangriff</vt:lpstr>
      <vt:lpstr>Verhalten des Truppführers bei Erkennen einer Gefahr</vt:lpstr>
    </vt:vector>
  </TitlesOfParts>
  <Company>LFKS Rheinland-Pfalz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Deckblatt</dc:title>
  <dc:creator>Marc Ackermann</dc:creator>
  <cp:lastModifiedBy>Marc Ackermann</cp:lastModifiedBy>
  <cp:revision>38</cp:revision>
  <cp:lastPrinted>2023-01-30T10:07:49Z</cp:lastPrinted>
  <dcterms:created xsi:type="dcterms:W3CDTF">2019-10-10T06:48:57Z</dcterms:created>
  <dcterms:modified xsi:type="dcterms:W3CDTF">2023-02-23T07:41:28Z</dcterms:modified>
</cp:coreProperties>
</file>