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5"/>
  </p:sldMasterIdLst>
  <p:notesMasterIdLst>
    <p:notesMasterId r:id="rId12"/>
  </p:notesMasterIdLst>
  <p:sldIdLst>
    <p:sldId id="257" r:id="rId6"/>
    <p:sldId id="258" r:id="rId7"/>
    <p:sldId id="260" r:id="rId8"/>
    <p:sldId id="265" r:id="rId9"/>
    <p:sldId id="266" r:id="rId10"/>
    <p:sldId id="267" r:id="rId11"/>
  </p:sldIdLst>
  <p:sldSz cx="9144000" cy="6858000" type="screen4x3"/>
  <p:notesSz cx="6791325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">
          <p15:clr>
            <a:srgbClr val="A4A3A4"/>
          </p15:clr>
        </p15:guide>
        <p15:guide id="2" pos="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99"/>
    <a:srgbClr val="FF0000"/>
    <a:srgbClr val="FFFFDD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4660" autoAdjust="0"/>
  </p:normalViewPr>
  <p:slideViewPr>
    <p:cSldViewPr>
      <p:cViewPr varScale="1">
        <p:scale>
          <a:sx n="165" d="100"/>
          <a:sy n="165" d="100"/>
        </p:scale>
        <p:origin x="1674" y="0"/>
      </p:cViewPr>
      <p:guideLst>
        <p:guide orient="horz" pos="240"/>
        <p:guide pos="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2542" cy="467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8" tIns="45349" rIns="90698" bIns="45349" numCol="1" anchor="t" anchorCtr="0" compatLnSpc="1">
            <a:prstTxWarp prst="textNoShape">
              <a:avLst/>
            </a:prstTxWarp>
          </a:bodyPr>
          <a:lstStyle>
            <a:lvl1pPr defTabSz="90637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784" y="1"/>
            <a:ext cx="2942542" cy="467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8" tIns="45349" rIns="90698" bIns="45349" numCol="1" anchor="t" anchorCtr="0" compatLnSpc="1">
            <a:prstTxWarp prst="textNoShape">
              <a:avLst/>
            </a:prstTxWarp>
          </a:bodyPr>
          <a:lstStyle>
            <a:lvl1pPr algn="r" defTabSz="90637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5675" y="779463"/>
            <a:ext cx="4881563" cy="3660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242" y="4673561"/>
            <a:ext cx="4978843" cy="4438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8" tIns="45349" rIns="90698" bIns="453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47123"/>
            <a:ext cx="2942542" cy="544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8" tIns="45349" rIns="90698" bIns="45349" numCol="1" anchor="b" anchorCtr="0" compatLnSpc="1">
            <a:prstTxWarp prst="textNoShape">
              <a:avLst/>
            </a:prstTxWarp>
          </a:bodyPr>
          <a:lstStyle>
            <a:lvl1pPr defTabSz="90637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784" y="9347123"/>
            <a:ext cx="2942542" cy="544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8" tIns="45349" rIns="90698" bIns="45349" numCol="1" anchor="b" anchorCtr="0" compatLnSpc="1">
            <a:prstTxWarp prst="textNoShape">
              <a:avLst/>
            </a:prstTxWarp>
          </a:bodyPr>
          <a:lstStyle>
            <a:lvl1pPr algn="r" defTabSz="90637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9A71A1D6-F56D-4785-B9E9-587376DD6B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24636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7"/>
          <p:cNvSpPr>
            <a:spLocks noGrp="1" noChangeArrowheads="1"/>
          </p:cNvSpPr>
          <p:nvPr userDrawn="1"/>
        </p:nvSpPr>
        <p:spPr>
          <a:xfrm>
            <a:off x="7239000" y="6537745"/>
            <a:ext cx="1905000" cy="457200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1BC8BCB3-C01C-4F11-8836-00F8199C4A08}" type="slidenum">
              <a:rPr lang="de-DE" sz="1200" b="0" smtClean="0"/>
              <a:pPr algn="r">
                <a:defRPr/>
              </a:pPr>
              <a:t>‹Nr.›</a:t>
            </a:fld>
            <a:endParaRPr lang="de-DE" sz="1200" b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7"/>
          <p:cNvSpPr>
            <a:spLocks noGrp="1" noChangeArrowheads="1"/>
          </p:cNvSpPr>
          <p:nvPr userDrawn="1"/>
        </p:nvSpPr>
        <p:spPr>
          <a:xfrm>
            <a:off x="7239000" y="6537745"/>
            <a:ext cx="1905000" cy="457200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1BC8BCB3-C01C-4F11-8836-00F8199C4A08}" type="slidenum">
              <a:rPr lang="de-DE" sz="1200" b="0" smtClean="0"/>
              <a:pPr algn="r">
                <a:defRPr/>
              </a:pPr>
              <a:t>‹Nr.›</a:t>
            </a:fld>
            <a:endParaRPr lang="de-DE" sz="12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 userDrawn="1"/>
        </p:nvSpPr>
        <p:spPr>
          <a:xfrm>
            <a:off x="7239000" y="6537745"/>
            <a:ext cx="1905000" cy="457200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1BC8BCB3-C01C-4F11-8836-00F8199C4A08}" type="slidenum">
              <a:rPr lang="de-DE" sz="1200" b="0" smtClean="0"/>
              <a:pPr algn="r">
                <a:defRPr/>
              </a:pPr>
              <a:t>‹Nr.›</a:t>
            </a:fld>
            <a:endParaRPr lang="de-DE" sz="12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7"/>
          <p:cNvSpPr>
            <a:spLocks noGrp="1" noChangeArrowheads="1"/>
          </p:cNvSpPr>
          <p:nvPr userDrawn="1"/>
        </p:nvSpPr>
        <p:spPr>
          <a:xfrm>
            <a:off x="7239000" y="6537745"/>
            <a:ext cx="1905000" cy="457200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1BC8BCB3-C01C-4F11-8836-00F8199C4A08}" type="slidenum">
              <a:rPr lang="de-DE" sz="1200" b="0" smtClean="0"/>
              <a:pPr algn="r">
                <a:defRPr/>
              </a:pPr>
              <a:t>‹Nr.›</a:t>
            </a:fld>
            <a:endParaRPr lang="de-DE" sz="1200" b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7"/>
          <p:cNvSpPr>
            <a:spLocks noGrp="1" noChangeArrowheads="1"/>
          </p:cNvSpPr>
          <p:nvPr userDrawn="1"/>
        </p:nvSpPr>
        <p:spPr>
          <a:xfrm>
            <a:off x="7239000" y="6537745"/>
            <a:ext cx="1905000" cy="457200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1BC8BCB3-C01C-4F11-8836-00F8199C4A08}" type="slidenum">
              <a:rPr lang="de-DE" sz="1200" b="0" smtClean="0"/>
              <a:pPr algn="r">
                <a:defRPr/>
              </a:pPr>
              <a:t>‹Nr.›</a:t>
            </a:fld>
            <a:endParaRPr lang="de-DE" sz="1200" b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Text Box 1031"/>
          <p:cNvSpPr txBox="1">
            <a:spLocks noChangeArrowheads="1"/>
          </p:cNvSpPr>
          <p:nvPr/>
        </p:nvSpPr>
        <p:spPr bwMode="auto">
          <a:xfrm>
            <a:off x="6002634" y="228600"/>
            <a:ext cx="213552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800" dirty="0"/>
              <a:t>Lehrgang: </a:t>
            </a:r>
            <a:r>
              <a:rPr lang="de-DE" sz="800" dirty="0" smtClean="0"/>
              <a:t>Maschinist</a:t>
            </a:r>
            <a:endParaRPr lang="de-DE" sz="800" dirty="0"/>
          </a:p>
          <a:p>
            <a:pPr>
              <a:defRPr/>
            </a:pPr>
            <a:r>
              <a:rPr lang="de-DE" sz="800" dirty="0"/>
              <a:t>Thema:  </a:t>
            </a:r>
            <a:r>
              <a:rPr lang="de-DE" sz="800" dirty="0" smtClean="0"/>
              <a:t>Lehrgangsorganisation –  </a:t>
            </a:r>
          </a:p>
          <a:p>
            <a:pPr>
              <a:defRPr/>
            </a:pPr>
            <a:r>
              <a:rPr lang="de-DE" sz="800" baseline="0" dirty="0" smtClean="0"/>
              <a:t>               </a:t>
            </a:r>
            <a:r>
              <a:rPr lang="de-DE" sz="800" dirty="0" smtClean="0"/>
              <a:t>Lehrgangseinführung / -beginn</a:t>
            </a:r>
            <a:endParaRPr lang="de-DE" sz="800" dirty="0"/>
          </a:p>
          <a:p>
            <a:pPr>
              <a:defRPr/>
            </a:pPr>
            <a:endParaRPr lang="de-DE" sz="800" dirty="0" smtClean="0"/>
          </a:p>
          <a:p>
            <a:pPr>
              <a:defRPr/>
            </a:pPr>
            <a:r>
              <a:rPr lang="de-DE" sz="800" dirty="0" smtClean="0"/>
              <a:t>Stand</a:t>
            </a:r>
            <a:r>
              <a:rPr lang="de-DE" sz="800" dirty="0"/>
              <a:t>:        </a:t>
            </a:r>
            <a:r>
              <a:rPr lang="de-DE" sz="800" dirty="0" smtClean="0"/>
              <a:t>01/2023</a:t>
            </a:r>
            <a:endParaRPr lang="de-DE" sz="1000" dirty="0"/>
          </a:p>
        </p:txBody>
      </p:sp>
      <p:sp>
        <p:nvSpPr>
          <p:cNvPr id="22537" name="Line 1033"/>
          <p:cNvSpPr>
            <a:spLocks noChangeShapeType="1"/>
          </p:cNvSpPr>
          <p:nvPr/>
        </p:nvSpPr>
        <p:spPr bwMode="auto">
          <a:xfrm>
            <a:off x="533400" y="990600"/>
            <a:ext cx="8001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9" name="Line 5"/>
          <p:cNvSpPr>
            <a:spLocks noChangeShapeType="1"/>
          </p:cNvSpPr>
          <p:nvPr userDrawn="1"/>
        </p:nvSpPr>
        <p:spPr bwMode="auto">
          <a:xfrm>
            <a:off x="324000" y="990600"/>
            <a:ext cx="8496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" name="Text Box 1032"/>
          <p:cNvSpPr txBox="1">
            <a:spLocks noChangeArrowheads="1"/>
          </p:cNvSpPr>
          <p:nvPr userDrawn="1"/>
        </p:nvSpPr>
        <p:spPr bwMode="auto">
          <a:xfrm>
            <a:off x="1162800" y="304800"/>
            <a:ext cx="18589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1000" dirty="0">
                <a:latin typeface="Arial" charset="0"/>
              </a:rPr>
              <a:t>Feuerwehr-Kreisausbildung</a:t>
            </a:r>
          </a:p>
          <a:p>
            <a:pPr algn="ctr">
              <a:defRPr/>
            </a:pPr>
            <a:r>
              <a:rPr lang="de-DE" sz="1000" dirty="0">
                <a:latin typeface="Arial" charset="0"/>
              </a:rPr>
              <a:t>Rheinland-Pfalz</a:t>
            </a:r>
            <a:endParaRPr lang="de-DE" sz="1600" dirty="0">
              <a:latin typeface="Arial" charset="0"/>
            </a:endParaRPr>
          </a:p>
        </p:txBody>
      </p:sp>
      <p:pic>
        <p:nvPicPr>
          <p:cNvPr id="11" name="Picture 1034" descr="Rplfarb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5200" y="228600"/>
            <a:ext cx="550863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1035"/>
          <p:cNvSpPr txBox="1">
            <a:spLocks noChangeArrowheads="1"/>
          </p:cNvSpPr>
          <p:nvPr userDrawn="1"/>
        </p:nvSpPr>
        <p:spPr bwMode="auto">
          <a:xfrm>
            <a:off x="399600" y="6370910"/>
            <a:ext cx="38924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800" b="0" dirty="0">
                <a:latin typeface="Arial" charset="0"/>
              </a:rPr>
              <a:t>© Copyright </a:t>
            </a:r>
            <a:r>
              <a:rPr lang="de-DE" sz="800" b="0" dirty="0" smtClean="0">
                <a:latin typeface="Arial" charset="0"/>
              </a:rPr>
              <a:t>2023: </a:t>
            </a:r>
            <a:r>
              <a:rPr lang="de-DE" sz="800" b="0" dirty="0">
                <a:latin typeface="Arial" charset="0"/>
              </a:rPr>
              <a:t>Feuerwehr- und </a:t>
            </a:r>
            <a:r>
              <a:rPr lang="de-DE" sz="800" b="0" dirty="0" smtClean="0">
                <a:latin typeface="Arial" charset="0"/>
              </a:rPr>
              <a:t>Katastrophenschutzakademie Rheinland-Pfalz</a:t>
            </a:r>
            <a:endParaRPr lang="de-DE" sz="800" b="0" dirty="0">
              <a:latin typeface="Arial" charset="0"/>
            </a:endParaRPr>
          </a:p>
          <a:p>
            <a:pPr>
              <a:defRPr/>
            </a:pPr>
            <a:r>
              <a:rPr lang="de-DE" sz="800" b="0" dirty="0">
                <a:latin typeface="Arial" charset="0"/>
              </a:rPr>
              <a:t>Bildquelle: LFKS</a:t>
            </a:r>
          </a:p>
        </p:txBody>
      </p:sp>
      <p:sp>
        <p:nvSpPr>
          <p:cNvPr id="13" name="Line 1036"/>
          <p:cNvSpPr>
            <a:spLocks noChangeShapeType="1"/>
          </p:cNvSpPr>
          <p:nvPr userDrawn="1"/>
        </p:nvSpPr>
        <p:spPr bwMode="auto">
          <a:xfrm>
            <a:off x="324000" y="6294710"/>
            <a:ext cx="8496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buFontTx/>
              <a:buChar char="•"/>
              <a:defRPr/>
            </a:pPr>
            <a:endParaRPr lang="de-DE" sz="2400" b="0" dirty="0"/>
          </a:p>
        </p:txBody>
      </p:sp>
      <p:sp>
        <p:nvSpPr>
          <p:cNvPr id="4102" name="Rectangle 3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553200" y="6324600"/>
            <a:ext cx="609600" cy="152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z="800" smtClean="0">
                <a:solidFill>
                  <a:schemeClr val="bg1"/>
                </a:solidFill>
              </a:rPr>
              <a:t>Deckblatt</a:t>
            </a:r>
          </a:p>
        </p:txBody>
      </p:sp>
      <p:sp>
        <p:nvSpPr>
          <p:cNvPr id="7" name="Rectangle 35"/>
          <p:cNvSpPr>
            <a:spLocks noChangeArrowheads="1"/>
          </p:cNvSpPr>
          <p:nvPr/>
        </p:nvSpPr>
        <p:spPr bwMode="auto">
          <a:xfrm>
            <a:off x="1052513" y="2049463"/>
            <a:ext cx="174148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800">
                <a:solidFill>
                  <a:srgbClr val="000000"/>
                </a:solidFill>
                <a:latin typeface="Arial" charset="0"/>
              </a:rPr>
              <a:t>Lehrgang:</a:t>
            </a:r>
            <a:endParaRPr lang="de-DE">
              <a:latin typeface="Arial" charset="0"/>
            </a:endParaRPr>
          </a:p>
        </p:txBody>
      </p:sp>
      <p:sp>
        <p:nvSpPr>
          <p:cNvPr id="8" name="Rectangle 36"/>
          <p:cNvSpPr>
            <a:spLocks noChangeArrowheads="1"/>
          </p:cNvSpPr>
          <p:nvPr/>
        </p:nvSpPr>
        <p:spPr bwMode="auto">
          <a:xfrm>
            <a:off x="2881313" y="2049463"/>
            <a:ext cx="185948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800" dirty="0" smtClean="0">
                <a:solidFill>
                  <a:srgbClr val="000000"/>
                </a:solidFill>
                <a:latin typeface="Arial" charset="0"/>
              </a:rPr>
              <a:t>Maschinist</a:t>
            </a:r>
            <a:endParaRPr lang="de-DE" dirty="0">
              <a:latin typeface="Arial" charset="0"/>
            </a:endParaRPr>
          </a:p>
        </p:txBody>
      </p:sp>
      <p:sp>
        <p:nvSpPr>
          <p:cNvPr id="9" name="Rectangle 39"/>
          <p:cNvSpPr>
            <a:spLocks noChangeArrowheads="1"/>
          </p:cNvSpPr>
          <p:nvPr/>
        </p:nvSpPr>
        <p:spPr bwMode="auto">
          <a:xfrm>
            <a:off x="1683054" y="2700294"/>
            <a:ext cx="491961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dirty="0">
                <a:solidFill>
                  <a:srgbClr val="0000FF"/>
                </a:solidFill>
              </a:rPr>
              <a:t>1</a:t>
            </a:r>
            <a:r>
              <a:rPr lang="de-DE" sz="2800" dirty="0" smtClean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de-DE" sz="2800" dirty="0">
                <a:solidFill>
                  <a:srgbClr val="0000FF"/>
                </a:solidFill>
                <a:latin typeface="Arial" charset="0"/>
              </a:rPr>
              <a:t>Unterrichtseinheit:</a:t>
            </a:r>
          </a:p>
          <a:p>
            <a:r>
              <a:rPr lang="de-DE" sz="2800" dirty="0">
                <a:solidFill>
                  <a:srgbClr val="0000FF"/>
                </a:solidFill>
                <a:latin typeface="Arial" charset="0"/>
              </a:rPr>
              <a:t>	</a:t>
            </a:r>
            <a:r>
              <a:rPr lang="de-DE" sz="2800" dirty="0" smtClean="0">
                <a:solidFill>
                  <a:srgbClr val="0000FF"/>
                </a:solidFill>
                <a:latin typeface="Arial" charset="0"/>
              </a:rPr>
              <a:t>Lehrgangsorganisation</a:t>
            </a:r>
            <a:endParaRPr lang="de-DE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" name="Text Box 40"/>
          <p:cNvSpPr txBox="1">
            <a:spLocks noChangeArrowheads="1"/>
          </p:cNvSpPr>
          <p:nvPr/>
        </p:nvSpPr>
        <p:spPr bwMode="auto">
          <a:xfrm>
            <a:off x="2411760" y="4149080"/>
            <a:ext cx="41184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000" dirty="0" smtClean="0">
                <a:solidFill>
                  <a:srgbClr val="0000FF"/>
                </a:solidFill>
                <a:latin typeface="Arial" charset="0"/>
              </a:rPr>
              <a:t>Lehrgangseinführung / -beginn</a:t>
            </a:r>
            <a:endParaRPr lang="de-DE" sz="2000" dirty="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buFontTx/>
              <a:buChar char="•"/>
              <a:defRPr/>
            </a:pPr>
            <a:endParaRPr lang="de-DE" sz="2400" b="0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816968" y="980728"/>
            <a:ext cx="7416824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Voraussetzungen</a:t>
            </a:r>
            <a:r>
              <a:rPr lang="en-US" sz="2400" dirty="0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zur</a:t>
            </a:r>
            <a:r>
              <a:rPr lang="en-US" sz="2400" dirty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Lehrgangsteilnahme</a:t>
            </a:r>
            <a:endParaRPr lang="en-US" sz="2400" dirty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endParaRPr lang="de-DE" sz="2000" dirty="0">
              <a:ea typeface="Times New Roman" pitchFamily="18" charset="0"/>
              <a:cs typeface="Arial" charset="0"/>
            </a:endParaRPr>
          </a:p>
          <a:p>
            <a:pPr algn="ctr"/>
            <a:r>
              <a:rPr lang="de-DE" sz="2000" dirty="0" err="1" smtClean="0">
                <a:ea typeface="Times New Roman" pitchFamily="18" charset="0"/>
                <a:cs typeface="Arial" charset="0"/>
              </a:rPr>
              <a:t>Maschinistenausbildung</a:t>
            </a:r>
            <a:endParaRPr lang="de-DE" sz="2000" b="0" dirty="0">
              <a:ea typeface="Times New Roman" pitchFamily="18" charset="0"/>
              <a:cs typeface="Arial" charset="0"/>
            </a:endParaRPr>
          </a:p>
          <a:p>
            <a:pPr algn="ctr"/>
            <a:r>
              <a:rPr lang="de-DE" sz="2000" b="0" dirty="0">
                <a:ea typeface="Times New Roman" pitchFamily="18" charset="0"/>
                <a:cs typeface="Arial" charset="0"/>
              </a:rPr>
              <a:t>gemäß FwDV 2-Ausbildung der Freiwilligen Feuerwehren die erfolgreich abgeschlossene </a:t>
            </a:r>
          </a:p>
          <a:p>
            <a:endParaRPr lang="de-DE" sz="2000" b="0" dirty="0">
              <a:ea typeface="Times New Roman" pitchFamily="18" charset="0"/>
              <a:cs typeface="Arial" charset="0"/>
            </a:endParaRPr>
          </a:p>
          <a:p>
            <a:pPr algn="ctr"/>
            <a:r>
              <a:rPr lang="de-DE" sz="2000" dirty="0" err="1">
                <a:ea typeface="Times New Roman" pitchFamily="18" charset="0"/>
                <a:cs typeface="Arial" charset="0"/>
              </a:rPr>
              <a:t>Truppmannausbildung</a:t>
            </a:r>
            <a:r>
              <a:rPr lang="de-DE" sz="2000" dirty="0">
                <a:ea typeface="Times New Roman" pitchFamily="18" charset="0"/>
                <a:cs typeface="Arial" charset="0"/>
              </a:rPr>
              <a:t> Teil </a:t>
            </a:r>
            <a:r>
              <a:rPr lang="de-DE" sz="2000" dirty="0" smtClean="0">
                <a:ea typeface="Times New Roman" pitchFamily="18" charset="0"/>
                <a:cs typeface="Arial" charset="0"/>
              </a:rPr>
              <a:t>1, Teil2  </a:t>
            </a:r>
            <a:r>
              <a:rPr lang="de-DE" sz="2000" b="0" dirty="0">
                <a:ea typeface="Times New Roman" pitchFamily="18" charset="0"/>
                <a:cs typeface="Arial" charset="0"/>
              </a:rPr>
              <a:t>sowie </a:t>
            </a:r>
            <a:r>
              <a:rPr lang="de-DE" sz="2000" dirty="0" smtClean="0">
                <a:ea typeface="Times New Roman" pitchFamily="18" charset="0"/>
                <a:cs typeface="Arial" charset="0"/>
              </a:rPr>
              <a:t>Sprechfunkausbildung </a:t>
            </a:r>
            <a:r>
              <a:rPr lang="de-DE" sz="2000" b="0" dirty="0" smtClean="0">
                <a:ea typeface="Times New Roman" pitchFamily="18" charset="0"/>
                <a:cs typeface="Arial" charset="0"/>
              </a:rPr>
              <a:t>und</a:t>
            </a:r>
            <a:endParaRPr lang="de-DE" sz="2000" b="0" dirty="0">
              <a:ea typeface="Times New Roman" pitchFamily="18" charset="0"/>
              <a:cs typeface="Arial" charset="0"/>
            </a:endParaRPr>
          </a:p>
          <a:p>
            <a:pPr algn="ctr"/>
            <a:r>
              <a:rPr lang="de-DE" sz="2000" dirty="0"/>
              <a:t>die jeweils erforderliche Fahrerlaubnis für die betreffende Fahrzeugklasse</a:t>
            </a:r>
            <a:endParaRPr lang="en-US" sz="2000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r>
              <a:rPr lang="en-US" sz="2400" dirty="0" err="1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Ausbildungsziel</a:t>
            </a:r>
            <a:r>
              <a:rPr lang="en-US" sz="2400" dirty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:</a:t>
            </a:r>
          </a:p>
          <a:p>
            <a:endParaRPr lang="en-US" sz="800" dirty="0"/>
          </a:p>
          <a:p>
            <a:pPr algn="ctr"/>
            <a:r>
              <a:rPr lang="en-US" sz="2000" dirty="0" err="1">
                <a:cs typeface="Times New Roman" pitchFamily="18" charset="0"/>
              </a:rPr>
              <a:t>Ziel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der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Ausbildung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ist</a:t>
            </a:r>
            <a:r>
              <a:rPr lang="en-US" sz="2000" dirty="0">
                <a:cs typeface="Times New Roman" pitchFamily="18" charset="0"/>
              </a:rPr>
              <a:t> die </a:t>
            </a:r>
            <a:r>
              <a:rPr lang="en-US" sz="2000" dirty="0" err="1">
                <a:cs typeface="Times New Roman" pitchFamily="18" charset="0"/>
              </a:rPr>
              <a:t>Befähigung</a:t>
            </a:r>
            <a:r>
              <a:rPr lang="en-US" sz="2000" dirty="0">
                <a:cs typeface="Times New Roman" pitchFamily="18" charset="0"/>
              </a:rPr>
              <a:t> </a:t>
            </a:r>
            <a:endParaRPr lang="en-US" sz="2000" dirty="0" smtClean="0">
              <a:cs typeface="Times New Roman" pitchFamily="18" charset="0"/>
            </a:endParaRPr>
          </a:p>
          <a:p>
            <a:pPr algn="ctr"/>
            <a:r>
              <a:rPr lang="en-US" sz="2000" dirty="0" err="1">
                <a:cs typeface="Times New Roman" pitchFamily="18" charset="0"/>
              </a:rPr>
              <a:t>z</a:t>
            </a:r>
            <a:r>
              <a:rPr lang="en-US" sz="2000" dirty="0" err="1" smtClean="0">
                <a:cs typeface="Times New Roman" pitchFamily="18" charset="0"/>
              </a:rPr>
              <a:t>um</a:t>
            </a:r>
            <a:r>
              <a:rPr lang="en-US" sz="2000" dirty="0" smtClean="0">
                <a:cs typeface="Times New Roman" pitchFamily="18" charset="0"/>
              </a:rPr>
              <a:t> </a:t>
            </a:r>
            <a:r>
              <a:rPr lang="en-US" sz="2000" dirty="0" err="1" smtClean="0">
                <a:cs typeface="Times New Roman" pitchFamily="18" charset="0"/>
              </a:rPr>
              <a:t>Bedienen</a:t>
            </a:r>
            <a:r>
              <a:rPr lang="en-US" sz="2000" dirty="0" smtClean="0">
                <a:cs typeface="Times New Roman" pitchFamily="18" charset="0"/>
              </a:rPr>
              <a:t> </a:t>
            </a:r>
            <a:r>
              <a:rPr lang="en-US" sz="2000" dirty="0" err="1" smtClean="0">
                <a:cs typeface="Times New Roman" pitchFamily="18" charset="0"/>
              </a:rPr>
              <a:t>maschinell</a:t>
            </a:r>
            <a:r>
              <a:rPr lang="en-US" sz="2000" dirty="0" smtClean="0">
                <a:cs typeface="Times New Roman" pitchFamily="18" charset="0"/>
              </a:rPr>
              <a:t> </a:t>
            </a:r>
            <a:r>
              <a:rPr lang="en-US" sz="2000" dirty="0" err="1" smtClean="0">
                <a:cs typeface="Times New Roman" pitchFamily="18" charset="0"/>
              </a:rPr>
              <a:t>angetriebener</a:t>
            </a:r>
            <a:r>
              <a:rPr lang="en-US" sz="2000" dirty="0" smtClean="0">
                <a:cs typeface="Times New Roman" pitchFamily="18" charset="0"/>
              </a:rPr>
              <a:t> </a:t>
            </a:r>
            <a:r>
              <a:rPr lang="en-US" sz="2000" dirty="0" err="1" smtClean="0">
                <a:cs typeface="Times New Roman" pitchFamily="18" charset="0"/>
              </a:rPr>
              <a:t>Einrichtungen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1800" b="0" dirty="0" smtClean="0">
                <a:cs typeface="Times New Roman" pitchFamily="18" charset="0"/>
              </a:rPr>
              <a:t>(</a:t>
            </a:r>
            <a:r>
              <a:rPr lang="en-US" sz="1800" b="0" dirty="0" err="1" smtClean="0">
                <a:cs typeface="Times New Roman" pitchFamily="18" charset="0"/>
              </a:rPr>
              <a:t>außer</a:t>
            </a:r>
            <a:r>
              <a:rPr lang="en-US" sz="1800" b="0" dirty="0" smtClean="0">
                <a:cs typeface="Times New Roman" pitchFamily="18" charset="0"/>
              </a:rPr>
              <a:t> </a:t>
            </a:r>
            <a:r>
              <a:rPr lang="en-US" sz="1800" b="0" dirty="0" err="1" smtClean="0">
                <a:cs typeface="Times New Roman" pitchFamily="18" charset="0"/>
              </a:rPr>
              <a:t>maschinell</a:t>
            </a:r>
            <a:r>
              <a:rPr lang="en-US" sz="1800" b="0" dirty="0" smtClean="0">
                <a:cs typeface="Times New Roman" pitchFamily="18" charset="0"/>
              </a:rPr>
              <a:t> </a:t>
            </a:r>
            <a:r>
              <a:rPr lang="en-US" sz="1800" b="0" dirty="0" err="1" smtClean="0">
                <a:cs typeface="Times New Roman" pitchFamily="18" charset="0"/>
              </a:rPr>
              <a:t>angetriebenen</a:t>
            </a:r>
            <a:r>
              <a:rPr lang="en-US" sz="1800" b="0" dirty="0" smtClean="0">
                <a:cs typeface="Times New Roman" pitchFamily="18" charset="0"/>
              </a:rPr>
              <a:t> </a:t>
            </a:r>
            <a:r>
              <a:rPr lang="en-US" sz="1800" b="0" dirty="0" err="1" smtClean="0">
                <a:cs typeface="Times New Roman" pitchFamily="18" charset="0"/>
              </a:rPr>
              <a:t>Zugeinrichtungen</a:t>
            </a:r>
            <a:r>
              <a:rPr lang="en-US" sz="1800" b="0" dirty="0" smtClean="0">
                <a:cs typeface="Times New Roman" pitchFamily="18" charset="0"/>
              </a:rPr>
              <a:t>)</a:t>
            </a:r>
            <a:endParaRPr lang="en-US" sz="1800" b="0" dirty="0"/>
          </a:p>
          <a:p>
            <a:endParaRPr lang="de-DE" sz="2000" dirty="0"/>
          </a:p>
        </p:txBody>
      </p:sp>
      <p:sp>
        <p:nvSpPr>
          <p:cNvPr id="5124" name="Rectangle 9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638800" y="6324600"/>
            <a:ext cx="1447800" cy="152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z="800" smtClean="0">
                <a:solidFill>
                  <a:schemeClr val="bg1"/>
                </a:solidFill>
              </a:rPr>
              <a:t>Gliederung Truppausbildung</a:t>
            </a:r>
          </a:p>
        </p:txBody>
      </p:sp>
      <p:sp>
        <p:nvSpPr>
          <p:cNvPr id="5125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/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buFontTx/>
              <a:buChar char="•"/>
              <a:defRPr/>
            </a:pPr>
            <a:endParaRPr lang="de-DE" sz="2400" b="0"/>
          </a:p>
        </p:txBody>
      </p:sp>
      <p:sp>
        <p:nvSpPr>
          <p:cNvPr id="1029" name="Text Box 1028"/>
          <p:cNvSpPr txBox="1">
            <a:spLocks noChangeArrowheads="1"/>
          </p:cNvSpPr>
          <p:nvPr/>
        </p:nvSpPr>
        <p:spPr bwMode="auto">
          <a:xfrm>
            <a:off x="822325" y="1170000"/>
            <a:ext cx="27478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</a:rPr>
              <a:t>Lehrgangsablauf</a:t>
            </a:r>
            <a:endParaRPr lang="de-DE" sz="2400" dirty="0">
              <a:solidFill>
                <a:srgbClr val="0000FF"/>
              </a:solidFill>
            </a:endParaRPr>
          </a:p>
        </p:txBody>
      </p:sp>
      <p:sp>
        <p:nvSpPr>
          <p:cNvPr id="1030" name="Text Box 1029"/>
          <p:cNvSpPr txBox="1">
            <a:spLocks noChangeArrowheads="1"/>
          </p:cNvSpPr>
          <p:nvPr/>
        </p:nvSpPr>
        <p:spPr bwMode="auto">
          <a:xfrm>
            <a:off x="822325" y="2144713"/>
            <a:ext cx="518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000" dirty="0"/>
              <a:t>Lehrgangsdauer: mindestens </a:t>
            </a:r>
            <a:r>
              <a:rPr lang="de-DE" sz="2000" dirty="0" smtClean="0"/>
              <a:t>35 </a:t>
            </a:r>
            <a:r>
              <a:rPr lang="de-DE" sz="2000" dirty="0"/>
              <a:t>Stunden</a:t>
            </a:r>
          </a:p>
        </p:txBody>
      </p:sp>
      <p:sp>
        <p:nvSpPr>
          <p:cNvPr id="28678" name="Text Box 1030"/>
          <p:cNvSpPr txBox="1">
            <a:spLocks noChangeArrowheads="1"/>
          </p:cNvSpPr>
          <p:nvPr/>
        </p:nvSpPr>
        <p:spPr bwMode="auto">
          <a:xfrm>
            <a:off x="838200" y="2743200"/>
            <a:ext cx="37995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540000">
              <a:buFontTx/>
              <a:buChar char="•"/>
            </a:pPr>
            <a:r>
              <a:rPr lang="de-DE" sz="2000" dirty="0"/>
              <a:t>	</a:t>
            </a:r>
            <a:r>
              <a:rPr lang="de-DE" sz="2000" dirty="0" smtClean="0"/>
              <a:t>Theoretische </a:t>
            </a:r>
            <a:r>
              <a:rPr lang="de-DE" sz="2000" dirty="0"/>
              <a:t>A</a:t>
            </a:r>
            <a:r>
              <a:rPr lang="de-DE" sz="2000" dirty="0" smtClean="0"/>
              <a:t>usbildung</a:t>
            </a:r>
          </a:p>
          <a:p>
            <a:pPr defTabSz="540000"/>
            <a:r>
              <a:rPr lang="de-DE" sz="2000" dirty="0">
                <a:solidFill>
                  <a:srgbClr val="FF0000"/>
                </a:solidFill>
              </a:rPr>
              <a:t>	</a:t>
            </a:r>
            <a:r>
              <a:rPr lang="de-DE" sz="2000" dirty="0" smtClean="0">
                <a:solidFill>
                  <a:srgbClr val="FF0000"/>
                </a:solidFill>
              </a:rPr>
              <a:t>14 </a:t>
            </a:r>
            <a:r>
              <a:rPr lang="de-DE" sz="2000" dirty="0">
                <a:solidFill>
                  <a:srgbClr val="FF0000"/>
                </a:solidFill>
              </a:rPr>
              <a:t>Unterrichtsstunden</a:t>
            </a:r>
            <a:endParaRPr lang="de-DE" sz="2000" dirty="0"/>
          </a:p>
        </p:txBody>
      </p:sp>
      <p:sp>
        <p:nvSpPr>
          <p:cNvPr id="28681" name="Text Box 1033"/>
          <p:cNvSpPr txBox="1">
            <a:spLocks noChangeArrowheads="1"/>
          </p:cNvSpPr>
          <p:nvPr/>
        </p:nvSpPr>
        <p:spPr bwMode="auto">
          <a:xfrm>
            <a:off x="857250" y="3786188"/>
            <a:ext cx="34998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540000">
              <a:buFontTx/>
              <a:buChar char="•"/>
            </a:pPr>
            <a:r>
              <a:rPr lang="de-DE" sz="2000" dirty="0" smtClean="0"/>
              <a:t>	Praktische Ausbildung</a:t>
            </a:r>
          </a:p>
          <a:p>
            <a:pPr defTabSz="540000"/>
            <a:r>
              <a:rPr lang="de-DE" sz="2000" dirty="0">
                <a:solidFill>
                  <a:srgbClr val="FF0000"/>
                </a:solidFill>
              </a:rPr>
              <a:t>	</a:t>
            </a:r>
            <a:r>
              <a:rPr lang="de-DE" sz="2000" dirty="0" smtClean="0">
                <a:solidFill>
                  <a:srgbClr val="FF0000"/>
                </a:solidFill>
              </a:rPr>
              <a:t>20 </a:t>
            </a:r>
            <a:r>
              <a:rPr lang="de-DE" sz="2000" dirty="0">
                <a:solidFill>
                  <a:srgbClr val="FF0000"/>
                </a:solidFill>
              </a:rPr>
              <a:t>Unterrichtsstunden</a:t>
            </a:r>
            <a:endParaRPr lang="de-DE" sz="2000" dirty="0"/>
          </a:p>
        </p:txBody>
      </p:sp>
      <p:sp>
        <p:nvSpPr>
          <p:cNvPr id="28682" name="Text Box 1034"/>
          <p:cNvSpPr txBox="1">
            <a:spLocks noChangeArrowheads="1"/>
          </p:cNvSpPr>
          <p:nvPr/>
        </p:nvSpPr>
        <p:spPr bwMode="auto">
          <a:xfrm>
            <a:off x="857250" y="4786313"/>
            <a:ext cx="322235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540000">
              <a:buFontTx/>
              <a:buChar char="•"/>
            </a:pPr>
            <a:r>
              <a:rPr lang="de-DE" sz="2000" dirty="0" smtClean="0"/>
              <a:t>	Lernerfolgskontrolle</a:t>
            </a:r>
          </a:p>
          <a:p>
            <a:pPr defTabSz="540000"/>
            <a:r>
              <a:rPr lang="de-DE" sz="2000" dirty="0">
                <a:solidFill>
                  <a:srgbClr val="FF0000"/>
                </a:solidFill>
              </a:rPr>
              <a:t>	</a:t>
            </a:r>
            <a:r>
              <a:rPr lang="de-DE" sz="2000" dirty="0" smtClean="0">
                <a:solidFill>
                  <a:srgbClr val="FF0000"/>
                </a:solidFill>
              </a:rPr>
              <a:t>1 </a:t>
            </a:r>
            <a:r>
              <a:rPr lang="de-DE" sz="2000" dirty="0">
                <a:solidFill>
                  <a:srgbClr val="FF0000"/>
                </a:solidFill>
              </a:rPr>
              <a:t>Unterrichtsstunde</a:t>
            </a:r>
            <a:endParaRPr lang="de-DE" sz="2000" dirty="0"/>
          </a:p>
        </p:txBody>
      </p:sp>
      <p:graphicFrame>
        <p:nvGraphicFramePr>
          <p:cNvPr id="1026" name="Object 1035"/>
          <p:cNvGraphicFramePr>
            <a:graphicFrameLocks noChangeAspect="1"/>
          </p:cNvGraphicFramePr>
          <p:nvPr/>
        </p:nvGraphicFramePr>
        <p:xfrm>
          <a:off x="6781800" y="1447800"/>
          <a:ext cx="1843088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Clip" r:id="rId3" imgW="3368520" imgH="2442240" progId="">
                  <p:embed/>
                </p:oleObj>
              </mc:Choice>
              <mc:Fallback>
                <p:oleObj name="Clip" r:id="rId3" imgW="3368520" imgH="2442240" progId="">
                  <p:embed/>
                  <p:pic>
                    <p:nvPicPr>
                      <p:cNvPr id="0" name="Object 10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447800"/>
                        <a:ext cx="1843088" cy="133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Rectangle 103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867400" y="6248400"/>
            <a:ext cx="1143000" cy="228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z="800" smtClean="0">
                <a:solidFill>
                  <a:schemeClr val="bg1"/>
                </a:solidFill>
              </a:rPr>
              <a:t>Lehrgangsablauf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utoUpdateAnimBg="0"/>
      <p:bldP spid="28681" grpId="0" autoUpdateAnimBg="0"/>
      <p:bldP spid="2868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buFontTx/>
              <a:buChar char="•"/>
              <a:defRPr/>
            </a:pPr>
            <a:endParaRPr lang="de-DE" sz="2400" b="0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20067" y="1170000"/>
            <a:ext cx="31758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dirty="0">
                <a:solidFill>
                  <a:srgbClr val="0000FF"/>
                </a:solidFill>
              </a:rPr>
              <a:t>Lernerfolgskontrolle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38200" y="1844824"/>
            <a:ext cx="517396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2000" dirty="0"/>
              <a:t>Gemäß § 17 Absatz 1 der </a:t>
            </a:r>
            <a:r>
              <a:rPr lang="de-DE" sz="2000" dirty="0" smtClean="0"/>
              <a:t>Feuerwehr-</a:t>
            </a:r>
          </a:p>
          <a:p>
            <a:r>
              <a:rPr lang="de-DE" sz="2000" dirty="0"/>
              <a:t>V</a:t>
            </a:r>
            <a:r>
              <a:rPr lang="de-DE" sz="2000" dirty="0" smtClean="0"/>
              <a:t>erordnung </a:t>
            </a:r>
            <a:r>
              <a:rPr lang="de-DE" sz="2000" dirty="0"/>
              <a:t>(</a:t>
            </a:r>
            <a:r>
              <a:rPr lang="de-DE" sz="2000" dirty="0" err="1" smtClean="0"/>
              <a:t>FwVO</a:t>
            </a:r>
            <a:r>
              <a:rPr lang="de-DE" sz="2000" dirty="0" smtClean="0"/>
              <a:t>) ist </a:t>
            </a:r>
            <a:r>
              <a:rPr lang="de-DE" sz="2000" dirty="0"/>
              <a:t>mit Abschluss jeder Ausbildung festzustellen, ob </a:t>
            </a:r>
            <a:r>
              <a:rPr lang="de-DE" sz="2000" dirty="0" smtClean="0"/>
              <a:t>die Teilnehmer </a:t>
            </a:r>
            <a:r>
              <a:rPr lang="de-DE" sz="2000" dirty="0"/>
              <a:t>das Ausbildungsziel erreicht haben.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827584" y="3501008"/>
            <a:ext cx="812562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360000">
              <a:buFontTx/>
              <a:buChar char="•"/>
            </a:pPr>
            <a:r>
              <a:rPr lang="de-DE" sz="2000" b="0" dirty="0"/>
              <a:t> </a:t>
            </a:r>
            <a:r>
              <a:rPr lang="de-DE" sz="2000" dirty="0" smtClean="0"/>
              <a:t>Praktischer Teil:		</a:t>
            </a:r>
            <a:r>
              <a:rPr lang="de-DE" sz="2000" b="0" dirty="0" smtClean="0"/>
              <a:t>Die </a:t>
            </a:r>
            <a:r>
              <a:rPr lang="de-DE" sz="2000" b="0" dirty="0"/>
              <a:t>Überprüfung der praktischen </a:t>
            </a:r>
            <a:r>
              <a:rPr lang="de-DE" sz="2000" b="0" dirty="0" smtClean="0"/>
              <a:t>Kenntnisse</a:t>
            </a:r>
          </a:p>
          <a:p>
            <a:pPr defTabSz="360000"/>
            <a:r>
              <a:rPr lang="de-DE" sz="2000" b="0" dirty="0"/>
              <a:t>	</a:t>
            </a:r>
            <a:r>
              <a:rPr lang="de-DE" sz="2000" b="0" dirty="0" smtClean="0"/>
              <a:t>						erfolgt im	Rahmen </a:t>
            </a:r>
            <a:r>
              <a:rPr lang="de-DE" sz="2000" b="0" dirty="0"/>
              <a:t>der praktischen </a:t>
            </a:r>
            <a:r>
              <a:rPr lang="de-DE" sz="2000" b="0" dirty="0" smtClean="0"/>
              <a:t>Unterwei-</a:t>
            </a:r>
          </a:p>
          <a:p>
            <a:pPr defTabSz="360000"/>
            <a:r>
              <a:rPr lang="de-DE" sz="2000" b="0" dirty="0"/>
              <a:t>	</a:t>
            </a:r>
            <a:r>
              <a:rPr lang="de-DE" sz="2000" b="0" dirty="0" smtClean="0"/>
              <a:t>						sung anhand </a:t>
            </a:r>
            <a:r>
              <a:rPr lang="de-DE" sz="2000" b="0" dirty="0"/>
              <a:t>der </a:t>
            </a:r>
            <a:r>
              <a:rPr lang="de-DE" sz="2000" b="0" dirty="0" smtClean="0"/>
              <a:t>gezeigten Arbeitsergebnisse</a:t>
            </a:r>
            <a:r>
              <a:rPr lang="de-DE" sz="2000" b="0" dirty="0"/>
              <a:t>.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818729" y="4653136"/>
            <a:ext cx="792973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360000">
              <a:buFontTx/>
              <a:buChar char="•"/>
            </a:pPr>
            <a:r>
              <a:rPr lang="de-DE" sz="2000" b="0" dirty="0"/>
              <a:t> </a:t>
            </a:r>
            <a:r>
              <a:rPr lang="de-DE" sz="2000" dirty="0" smtClean="0"/>
              <a:t>Schriftlicher </a:t>
            </a:r>
            <a:r>
              <a:rPr lang="de-DE" sz="2000" dirty="0"/>
              <a:t>Teil:</a:t>
            </a:r>
            <a:r>
              <a:rPr lang="de-DE" sz="2000" b="0" dirty="0"/>
              <a:t>	Die Überprüfung der aus dem Unterricht der </a:t>
            </a:r>
            <a:endParaRPr lang="de-DE" sz="2000" b="0" dirty="0" smtClean="0"/>
          </a:p>
          <a:p>
            <a:pPr defTabSz="360000"/>
            <a:r>
              <a:rPr lang="de-DE" sz="2000" b="0" dirty="0"/>
              <a:t>	</a:t>
            </a:r>
            <a:r>
              <a:rPr lang="de-DE" sz="2000" b="0" dirty="0" smtClean="0"/>
              <a:t>						theoretischen Grundlagen </a:t>
            </a:r>
            <a:r>
              <a:rPr lang="de-DE" sz="2000" b="0" dirty="0"/>
              <a:t>erworbenen </a:t>
            </a:r>
            <a:r>
              <a:rPr lang="de-DE" sz="2000" b="0" dirty="0" smtClean="0"/>
              <a:t>Kennt-</a:t>
            </a:r>
          </a:p>
          <a:p>
            <a:pPr defTabSz="360000"/>
            <a:r>
              <a:rPr lang="de-DE" sz="2000" b="0" dirty="0"/>
              <a:t>	</a:t>
            </a:r>
            <a:r>
              <a:rPr lang="de-DE" sz="2000" b="0" dirty="0" smtClean="0"/>
              <a:t>						</a:t>
            </a:r>
            <a:r>
              <a:rPr lang="de-DE" sz="2000" b="0" dirty="0" err="1" smtClean="0"/>
              <a:t>nisse</a:t>
            </a:r>
            <a:r>
              <a:rPr lang="de-DE" sz="2000" b="0" dirty="0" smtClean="0"/>
              <a:t> </a:t>
            </a:r>
            <a:r>
              <a:rPr lang="de-DE" sz="2000" b="0" dirty="0"/>
              <a:t>erfolgt durch eine </a:t>
            </a:r>
            <a:r>
              <a:rPr lang="de-DE" sz="2000" b="0" dirty="0" smtClean="0"/>
              <a:t>Lernerfolgskontrolle</a:t>
            </a:r>
          </a:p>
          <a:p>
            <a:pPr defTabSz="360000"/>
            <a:r>
              <a:rPr lang="de-DE" sz="2000" b="0" dirty="0"/>
              <a:t>	</a:t>
            </a:r>
            <a:r>
              <a:rPr lang="de-DE" sz="2000" b="0" dirty="0" smtClean="0"/>
              <a:t>						mit </a:t>
            </a:r>
            <a:r>
              <a:rPr lang="de-DE" sz="2000" b="0" dirty="0"/>
              <a:t>ca. </a:t>
            </a:r>
            <a:r>
              <a:rPr lang="de-DE" sz="2000" b="0" dirty="0" smtClean="0"/>
              <a:t>25 </a:t>
            </a:r>
            <a:r>
              <a:rPr lang="de-DE" sz="2000" b="0" dirty="0"/>
              <a:t>Fragen.</a:t>
            </a:r>
          </a:p>
        </p:txBody>
      </p:sp>
      <p:pic>
        <p:nvPicPr>
          <p:cNvPr id="7176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438041"/>
            <a:ext cx="2448273" cy="1846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 autoUpdateAnimBg="0"/>
      <p:bldP spid="3379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buFontTx/>
              <a:buChar char="•"/>
              <a:defRPr/>
            </a:pPr>
            <a:endParaRPr lang="de-DE" sz="2400" b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822325" y="1170000"/>
            <a:ext cx="53479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dirty="0">
                <a:solidFill>
                  <a:srgbClr val="0000FF"/>
                </a:solidFill>
              </a:rPr>
              <a:t>Erklärungen zum Lehrgangsverlauf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827584" y="2286000"/>
            <a:ext cx="39038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sz="2000" dirty="0"/>
              <a:t> </a:t>
            </a:r>
            <a:r>
              <a:rPr lang="de-DE" sz="2000" dirty="0" smtClean="0"/>
              <a:t> Lehrgangs- </a:t>
            </a:r>
            <a:r>
              <a:rPr lang="de-DE" sz="2000" dirty="0"/>
              <a:t>und Tagesablauf</a:t>
            </a:r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827584" y="2812866"/>
            <a:ext cx="28103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sz="2000" dirty="0"/>
              <a:t> </a:t>
            </a:r>
            <a:r>
              <a:rPr lang="de-DE" sz="2000" dirty="0" smtClean="0"/>
              <a:t> Stundenplanverlauf</a:t>
            </a:r>
            <a:endParaRPr lang="de-DE" sz="2000" dirty="0"/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827584" y="3316922"/>
            <a:ext cx="63129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sz="2000" dirty="0" smtClean="0"/>
              <a:t>  </a:t>
            </a:r>
            <a:r>
              <a:rPr lang="de-DE" sz="2000" dirty="0"/>
              <a:t>Unterrichtseinheiten mit Zeitangabe und Pausen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827584" y="3820978"/>
            <a:ext cx="62604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sz="2000" dirty="0"/>
              <a:t> </a:t>
            </a:r>
            <a:r>
              <a:rPr lang="de-DE" sz="2000" dirty="0" smtClean="0"/>
              <a:t> Verlauf </a:t>
            </a:r>
            <a:r>
              <a:rPr lang="de-DE" sz="2000" dirty="0"/>
              <a:t>der praktischen Ausbildung in Stationen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827584" y="4325034"/>
            <a:ext cx="63262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sz="2000" dirty="0"/>
              <a:t> </a:t>
            </a:r>
            <a:r>
              <a:rPr lang="de-DE" sz="2000" dirty="0" smtClean="0"/>
              <a:t> Verfahrensweise </a:t>
            </a:r>
            <a:r>
              <a:rPr lang="de-DE" sz="2000" dirty="0"/>
              <a:t>mit Verpflegung und Getränken</a:t>
            </a:r>
          </a:p>
        </p:txBody>
      </p:sp>
      <p:sp>
        <p:nvSpPr>
          <p:cNvPr id="8201" name="Rectangle 17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34000" y="6248400"/>
            <a:ext cx="1600200" cy="152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e-DE" sz="800" smtClean="0">
                <a:solidFill>
                  <a:schemeClr val="bg1"/>
                </a:solidFill>
              </a:rPr>
              <a:t>Erklärung Lehrgangsverlauf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7" grpId="0" autoUpdateAnimBg="0"/>
      <p:bldP spid="34828" grpId="0" autoUpdateAnimBg="0"/>
      <p:bldP spid="34829" grpId="0" autoUpdateAnimBg="0"/>
      <p:bldP spid="34830" grpId="0" autoUpdateAnimBg="0"/>
      <p:bldP spid="3483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buFontTx/>
              <a:buChar char="•"/>
              <a:defRPr/>
            </a:pPr>
            <a:endParaRPr lang="de-DE" sz="2400" b="0"/>
          </a:p>
        </p:txBody>
      </p:sp>
      <p:sp>
        <p:nvSpPr>
          <p:cNvPr id="9219" name="Rectangle 8"/>
          <p:cNvSpPr>
            <a:spLocks noChangeArrowheads="1"/>
          </p:cNvSpPr>
          <p:nvPr/>
        </p:nvSpPr>
        <p:spPr bwMode="auto">
          <a:xfrm>
            <a:off x="820800" y="1170000"/>
            <a:ext cx="60537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dirty="0">
                <a:solidFill>
                  <a:srgbClr val="0000FF"/>
                </a:solidFill>
              </a:rPr>
              <a:t>Erklärungen zum Allgemeinen Verhalten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827584" y="1988840"/>
            <a:ext cx="72106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sz="2000" dirty="0"/>
              <a:t> </a:t>
            </a:r>
            <a:r>
              <a:rPr lang="de-DE" sz="2000" dirty="0" smtClean="0"/>
              <a:t> Maximale </a:t>
            </a:r>
            <a:r>
              <a:rPr lang="de-DE" sz="2000" dirty="0"/>
              <a:t>Fehlzeiten gemäß der Festlegung besprechen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827584" y="2492896"/>
            <a:ext cx="53528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sz="2000" dirty="0"/>
              <a:t> </a:t>
            </a:r>
            <a:r>
              <a:rPr lang="de-DE" sz="2000" dirty="0" smtClean="0"/>
              <a:t> Abschalten </a:t>
            </a:r>
            <a:r>
              <a:rPr lang="de-DE" sz="2000" dirty="0"/>
              <a:t>von Handys und Rufmeldern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827584" y="2996952"/>
            <a:ext cx="689817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sz="2000" dirty="0"/>
              <a:t> </a:t>
            </a:r>
            <a:r>
              <a:rPr lang="de-DE" sz="2000" dirty="0" smtClean="0"/>
              <a:t> pflegliche </a:t>
            </a:r>
            <a:r>
              <a:rPr lang="de-DE" sz="2000" dirty="0"/>
              <a:t>Benutzung des </a:t>
            </a:r>
            <a:r>
              <a:rPr lang="de-DE" sz="2000" dirty="0" smtClean="0"/>
              <a:t>Ausbildungsortes</a:t>
            </a:r>
            <a:endParaRPr lang="de-DE" sz="2000" dirty="0"/>
          </a:p>
          <a:p>
            <a:r>
              <a:rPr lang="de-DE" sz="2000" dirty="0"/>
              <a:t>  </a:t>
            </a:r>
            <a:r>
              <a:rPr lang="de-DE" sz="2000" dirty="0" smtClean="0"/>
              <a:t> inklusive </a:t>
            </a:r>
            <a:r>
              <a:rPr lang="de-DE" sz="2000" dirty="0"/>
              <a:t>sanitärer </a:t>
            </a:r>
            <a:r>
              <a:rPr lang="de-DE" sz="2000" dirty="0" smtClean="0"/>
              <a:t>Anlagen (Hausordnung beachten)</a:t>
            </a:r>
            <a:endParaRPr lang="de-DE" sz="2000" dirty="0"/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827584" y="3789040"/>
            <a:ext cx="52036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sz="2000" dirty="0"/>
              <a:t> </a:t>
            </a:r>
            <a:r>
              <a:rPr lang="de-DE" sz="2000" dirty="0" smtClean="0"/>
              <a:t> Rauchverbot </a:t>
            </a:r>
            <a:r>
              <a:rPr lang="de-DE" sz="2000" dirty="0"/>
              <a:t>während des Unterrichtes</a:t>
            </a:r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827584" y="4293096"/>
            <a:ext cx="556915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sz="2000" dirty="0"/>
              <a:t> </a:t>
            </a:r>
            <a:r>
              <a:rPr lang="de-DE" sz="2000" dirty="0" smtClean="0"/>
              <a:t> korrekte </a:t>
            </a:r>
            <a:r>
              <a:rPr lang="de-DE" sz="2000" dirty="0"/>
              <a:t>und einheitliche Dienstkleidung / </a:t>
            </a:r>
            <a:endParaRPr lang="de-DE" sz="2000" dirty="0" smtClean="0"/>
          </a:p>
          <a:p>
            <a:r>
              <a:rPr lang="de-DE" sz="2000" dirty="0" smtClean="0"/>
              <a:t>   Schutzausrüstung </a:t>
            </a:r>
            <a:r>
              <a:rPr lang="de-DE" sz="2000" dirty="0"/>
              <a:t>gemäß UVV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827584" y="5085184"/>
            <a:ext cx="59699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sz="2000" dirty="0"/>
              <a:t> </a:t>
            </a:r>
            <a:r>
              <a:rPr lang="de-DE" sz="2000" dirty="0" smtClean="0"/>
              <a:t> sofortige </a:t>
            </a:r>
            <a:r>
              <a:rPr lang="de-DE" sz="2000" dirty="0"/>
              <a:t>Meldung von Unfällen und Mängeln </a:t>
            </a: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827584" y="5589240"/>
            <a:ext cx="74463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sz="2000" dirty="0"/>
              <a:t> </a:t>
            </a:r>
            <a:r>
              <a:rPr lang="de-DE" sz="2000" dirty="0" smtClean="0"/>
              <a:t> Fahrzeug-</a:t>
            </a:r>
            <a:r>
              <a:rPr lang="de-DE" sz="2000" dirty="0"/>
              <a:t>/ Gerätepflege nach Beendigung der Ausbildung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0" grpId="0" autoUpdateAnimBg="0"/>
      <p:bldP spid="35851" grpId="0" autoUpdateAnimBg="0"/>
      <p:bldP spid="35852" grpId="0" autoUpdateAnimBg="0"/>
      <p:bldP spid="35853" grpId="0" autoUpdateAnimBg="0"/>
      <p:bldP spid="35854" grpId="0" autoUpdateAnimBg="0"/>
      <p:bldP spid="35855" grpId="0" autoUpdateAnimBg="0"/>
      <p:bldP spid="35856" grpId="0" autoUpdateAnimBg="0"/>
    </p:bldLst>
  </p:timing>
</p:sld>
</file>

<file path=ppt/theme/theme1.xml><?xml version="1.0" encoding="utf-8"?>
<a:theme xmlns:a="http://schemas.openxmlformats.org/drawingml/2006/main" name="_KAB-Folien-Layout-längsformat">
  <a:themeElements>
    <a:clrScheme name="_KAB-Folien-Layout-längsforma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_KAB-Folien-Layout-längsforma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_KAB-Folien-Layout-längsform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KAB-Folien-Layout-längsforma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Thema xmlns="2daf07dc-52ac-4d71-aac0-a4dbd7e2abbc">Maschinist</Thema>
    <Dokumente xmlns="2daf07dc-52ac-4d71-aac0-a4dbd7e2abbc">Präsentationen</Dokumente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123EBF4CCD79D4D8C8EF4B2ACD9B815" ma:contentTypeVersion="2" ma:contentTypeDescription="Ein neues Dokument erstellen." ma:contentTypeScope="" ma:versionID="94b98f797358a7f7c1a626100ba504cf">
  <xsd:schema xmlns:xsd="http://www.w3.org/2001/XMLSchema" xmlns:xs="http://www.w3.org/2001/XMLSchema" xmlns:p="http://schemas.microsoft.com/office/2006/metadata/properties" xmlns:ns2="2daf07dc-52ac-4d71-aac0-a4dbd7e2abbc" targetNamespace="http://schemas.microsoft.com/office/2006/metadata/properties" ma:root="true" ma:fieldsID="062a018d03d773cb00a95205dca85d34" ns2:_="">
    <xsd:import namespace="2daf07dc-52ac-4d71-aac0-a4dbd7e2abbc"/>
    <xsd:element name="properties">
      <xsd:complexType>
        <xsd:sequence>
          <xsd:element name="documentManagement">
            <xsd:complexType>
              <xsd:all>
                <xsd:element ref="ns2:Thema" minOccurs="0"/>
                <xsd:element ref="ns2:Dokumen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af07dc-52ac-4d71-aac0-a4dbd7e2abbc" elementFormDefault="qualified">
    <xsd:import namespace="http://schemas.microsoft.com/office/2006/documentManagement/types"/>
    <xsd:import namespace="http://schemas.microsoft.com/office/infopath/2007/PartnerControls"/>
    <xsd:element name="Thema" ma:index="8" nillable="true" ma:displayName="Thema" ma:format="RadioButtons" ma:internalName="Thema">
      <xsd:simpleType>
        <xsd:restriction base="dms:Choice">
          <xsd:enumeration value="Atemschutzgeräteträger"/>
          <xsd:enumeration value="Bootsführer"/>
          <xsd:enumeration value="CSA Atemschutzgeräteträger"/>
          <xsd:enumeration value="Einführung zum Ausbilderheft"/>
          <xsd:enumeration value="KAB in der FwDV 2"/>
          <xsd:enumeration value="Konzept"/>
          <xsd:enumeration value="Leiter"/>
          <xsd:enumeration value="Maschinist"/>
          <xsd:enumeration value="Sprechfunk analog"/>
          <xsd:enumeration value="Sprechfunk digital"/>
          <xsd:enumeration value="Truppführer"/>
          <xsd:enumeration value="Truppmann Teil 1"/>
          <xsd:enumeration value="Truppmann Teil 2"/>
          <xsd:enumeration value="Veröffentlichungen"/>
        </xsd:restriction>
      </xsd:simpleType>
    </xsd:element>
    <xsd:element name="Dokumente" ma:index="9" nillable="true" ma:displayName="Dokumente" ma:format="RadioButtons" ma:internalName="Dokumente">
      <xsd:simpleType>
        <xsd:restriction base="dms:Choice">
          <xsd:enumeration value="Ausbilderheft"/>
          <xsd:enumeration value="Teilnehmerheft"/>
          <xsd:enumeration value="Präsentationen"/>
          <xsd:enumeration value="Schriftverkeh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6BECAD-42CE-4E5B-9258-F766330653FA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2daf07dc-52ac-4d71-aac0-a4dbd7e2abbc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2C263C4-59F0-4A23-99AF-4BE4D1F334B7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3E918D93-857D-4ED9-909B-2F5A66A576A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080E7CB-1E89-47E3-A030-07C639DE31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af07dc-52ac-4d71-aac0-a4dbd7e2ab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D:\Programme\Microsoft Office\Vorlagen\Präsentationen\_KAB-Folien-Layout-längsformat.pot</Template>
  <TotalTime>0</TotalTime>
  <Words>194</Words>
  <Application>Microsoft Office PowerPoint</Application>
  <PresentationFormat>Bildschirmpräsentation (4:3)</PresentationFormat>
  <Paragraphs>54</Paragraphs>
  <Slides>6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_KAB-Folien-Layout-längsformat</vt:lpstr>
      <vt:lpstr>Clip</vt:lpstr>
      <vt:lpstr>Deckblatt</vt:lpstr>
      <vt:lpstr>Gliederung Truppausbildung</vt:lpstr>
      <vt:lpstr>Lehrgangsablauf</vt:lpstr>
      <vt:lpstr>PowerPoint-Präsentation</vt:lpstr>
      <vt:lpstr>Erklärung Lehrgangsverlauf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Hatchy112@gmx.net</dc:creator>
  <cp:lastModifiedBy>Marc Ackermann</cp:lastModifiedBy>
  <cp:revision>159</cp:revision>
  <cp:lastPrinted>2015-05-22T05:28:11Z</cp:lastPrinted>
  <dcterms:created xsi:type="dcterms:W3CDTF">2000-11-07T19:38:03Z</dcterms:created>
  <dcterms:modified xsi:type="dcterms:W3CDTF">2023-02-06T11:44:35Z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</vt:lpwstr>
  </property>
  <property fmtid="{D5CDD505-2E9C-101B-9397-08002B2CF9AE}" pid="3" name="ContentTypeId">
    <vt:lpwstr>0x010100B123EBF4CCD79D4D8C8EF4B2ACD9B815</vt:lpwstr>
  </property>
</Properties>
</file>