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74" r:id="rId8"/>
    <p:sldId id="275" r:id="rId9"/>
    <p:sldId id="260" r:id="rId10"/>
    <p:sldId id="264" r:id="rId11"/>
    <p:sldId id="279" r:id="rId12"/>
    <p:sldId id="278" r:id="rId13"/>
    <p:sldId id="273" r:id="rId14"/>
    <p:sldId id="265" r:id="rId15"/>
    <p:sldId id="269" r:id="rId16"/>
    <p:sldId id="277" r:id="rId17"/>
    <p:sldId id="280" r:id="rId18"/>
    <p:sldId id="270" r:id="rId19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14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CCFF"/>
    <a:srgbClr val="0000FF"/>
    <a:srgbClr val="FF9999"/>
    <a:srgbClr val="FF0000"/>
    <a:srgbClr val="FFFFDD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4616" autoAdjust="0"/>
  </p:normalViewPr>
  <p:slideViewPr>
    <p:cSldViewPr>
      <p:cViewPr varScale="1">
        <p:scale>
          <a:sx n="119" d="100"/>
          <a:sy n="119" d="100"/>
        </p:scale>
        <p:origin x="1314" y="84"/>
      </p:cViewPr>
      <p:guideLst>
        <p:guide orient="horz" pos="3657"/>
        <p:guide pos="1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608CCAF-D0D9-48C9-A81F-8F83F6C5A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t" anchorCtr="0" compatLnSpc="1">
            <a:prstTxWarp prst="textNoShape">
              <a:avLst/>
            </a:prstTxWarp>
          </a:bodyPr>
          <a:lstStyle>
            <a:lvl1pPr defTabSz="888333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4050270-1C57-4E0C-9CE5-BEEFECEFA3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8654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t" anchorCtr="0" compatLnSpc="1">
            <a:prstTxWarp prst="textNoShape">
              <a:avLst/>
            </a:prstTxWarp>
          </a:bodyPr>
          <a:lstStyle>
            <a:lvl1pPr algn="r" defTabSz="888333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BF501FD-4198-4F29-A52A-63BADE6433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2940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b" anchorCtr="0" compatLnSpc="1">
            <a:prstTxWarp prst="textNoShape">
              <a:avLst/>
            </a:prstTxWarp>
          </a:bodyPr>
          <a:lstStyle>
            <a:lvl1pPr defTabSz="888333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B346A11-4392-4DD8-8157-61265A98AC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02750"/>
            <a:ext cx="28654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b" anchorCtr="0" compatLnSpc="1">
            <a:prstTxWarp prst="textNoShape">
              <a:avLst/>
            </a:prstTxWarp>
          </a:bodyPr>
          <a:lstStyle>
            <a:lvl1pPr algn="r" defTabSz="887413">
              <a:defRPr sz="1200" b="1">
                <a:latin typeface="Times New Roman" panose="02020603050405020304" pitchFamily="18" charset="0"/>
              </a:defRPr>
            </a:lvl1pPr>
          </a:lstStyle>
          <a:p>
            <a:fld id="{91D7B0BA-0B5E-40BF-AB43-A5A9B5AF9AE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01CF48-7396-4182-BFD3-A72AF0D103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t" anchorCtr="0" compatLnSpc="1">
            <a:prstTxWarp prst="textNoShape">
              <a:avLst/>
            </a:prstTxWarp>
          </a:bodyPr>
          <a:lstStyle>
            <a:lvl1pPr defTabSz="88833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C83D084-AF85-4098-85DB-1BEA71346C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4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t" anchorCtr="0" compatLnSpc="1">
            <a:prstTxWarp prst="textNoShape">
              <a:avLst/>
            </a:prstTxWarp>
          </a:bodyPr>
          <a:lstStyle>
            <a:lvl1pPr algn="r" defTabSz="88833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67B705F-3833-433E-A10D-37B430BEFC9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6150" y="771525"/>
            <a:ext cx="4833938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72A29CA-8B12-41C7-95FD-A2A1DB045D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27563"/>
            <a:ext cx="493077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8657CFA-C6E6-44E4-B2E9-0B38F8F919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3538"/>
            <a:ext cx="29146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b" anchorCtr="0" compatLnSpc="1">
            <a:prstTxWarp prst="textNoShape">
              <a:avLst/>
            </a:prstTxWarp>
          </a:bodyPr>
          <a:lstStyle>
            <a:lvl1pPr defTabSz="88833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9172499-026B-41F5-AB06-8DCA5AD2E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53538"/>
            <a:ext cx="29146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93" tIns="44447" rIns="88893" bIns="44447" numCol="1" anchor="b" anchorCtr="0" compatLnSpc="1">
            <a:prstTxWarp prst="textNoShape">
              <a:avLst/>
            </a:prstTxWarp>
          </a:bodyPr>
          <a:lstStyle>
            <a:lvl1pPr algn="r" defTabSz="887413">
              <a:defRPr sz="1200">
                <a:latin typeface="Times New Roman" panose="02020603050405020304" pitchFamily="18" charset="0"/>
              </a:defRPr>
            </a:lvl1pPr>
          </a:lstStyle>
          <a:p>
            <a:fld id="{03FBB459-2718-41F6-B6F1-1B4DC0788E4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F407B99-DD6C-48F3-8583-BDC5B439E3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B785A-BE5A-4792-B3ED-C2A9FDC355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65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90345DE-3ED4-4742-AF98-302FCB492B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81D84-9DA7-4491-A1A0-9F91416AE3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41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CE0EE8-0F3D-4FB6-8A15-C728C440B7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E5039-603F-414A-B30A-33A5F2511E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8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10E4A84-01B7-4B63-AE63-B63F62EAA9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81B300-B5FC-4515-9F79-ACD2565C93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96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1F7601-AF5A-4B26-AD19-DF00A9C87C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CBC9A-7D63-47F1-8D3F-27F316DA58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66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71DA2D7-6789-4074-B881-3CB2C60145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4EC93A-D9A8-480E-BA63-0F235C3133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854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3A8114B-2F34-4C39-A989-F7A765611D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27D2A-84E0-41EB-A3B5-63BD10D922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70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42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F393BC-563E-4FC2-A144-D711691E28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018017-368B-41D4-B1FD-E647C7CE91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392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03DF1E-2E28-466D-803E-37FC5ED1F0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F2ACC-2516-4C33-BDF1-8BBDEA42B9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15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A3C2D7-567E-4AEA-AECB-0EE90449B3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1D8BD-ED00-4925-8981-A49C3A4C6A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420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>
            <a:extLst>
              <a:ext uri="{FF2B5EF4-FFF2-40B4-BE49-F238E27FC236}">
                <a16:creationId xmlns:a16="http://schemas.microsoft.com/office/drawing/2014/main" id="{F7206E82-7EDC-438C-A421-EB7B539E4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"/>
            <a:ext cx="14462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800" b="1" dirty="0"/>
              <a:t>Lehrgang:  Maschinist</a:t>
            </a:r>
          </a:p>
          <a:p>
            <a:pPr>
              <a:defRPr/>
            </a:pPr>
            <a:r>
              <a:rPr lang="de-DE" altLang="de-DE" sz="800" b="1" dirty="0"/>
              <a:t>Thema:       Motorenkunde</a:t>
            </a:r>
            <a:endParaRPr lang="de-DE" altLang="de-DE" sz="800" dirty="0"/>
          </a:p>
          <a:p>
            <a:pPr>
              <a:defRPr/>
            </a:pPr>
            <a:r>
              <a:rPr lang="de-DE" altLang="de-DE" sz="800" b="1" dirty="0"/>
              <a:t>Stand:        01/2023</a:t>
            </a:r>
            <a:endParaRPr lang="de-DE" altLang="de-DE" sz="1000" b="1" dirty="0"/>
          </a:p>
        </p:txBody>
      </p:sp>
      <p:sp>
        <p:nvSpPr>
          <p:cNvPr id="1027" name="Text Box 8">
            <a:extLst>
              <a:ext uri="{FF2B5EF4-FFF2-40B4-BE49-F238E27FC236}">
                <a16:creationId xmlns:a16="http://schemas.microsoft.com/office/drawing/2014/main" id="{06AECD29-CF24-4542-A613-E9118DDB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000" b="1"/>
              <a:t>Feuerwehr-Kreisausbildung</a:t>
            </a:r>
          </a:p>
          <a:p>
            <a:pPr algn="ctr">
              <a:defRPr/>
            </a:pPr>
            <a:r>
              <a:rPr lang="de-DE" altLang="de-DE" sz="1000" b="1"/>
              <a:t>Rheinland-Pfalz</a:t>
            </a:r>
            <a:endParaRPr lang="de-DE" altLang="de-DE" sz="1600" b="1"/>
          </a:p>
        </p:txBody>
      </p:sp>
      <p:sp>
        <p:nvSpPr>
          <p:cNvPr id="1028" name="Line 9">
            <a:extLst>
              <a:ext uri="{FF2B5EF4-FFF2-40B4-BE49-F238E27FC236}">
                <a16:creationId xmlns:a16="http://schemas.microsoft.com/office/drawing/2014/main" id="{132D5115-7ED9-44E7-BE97-497A3FBB8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9" name="Picture 10" descr="Rplfarb3">
            <a:extLst>
              <a:ext uri="{FF2B5EF4-FFF2-40B4-BE49-F238E27FC236}">
                <a16:creationId xmlns:a16="http://schemas.microsoft.com/office/drawing/2014/main" id="{03ED82B3-491D-42E3-86CF-7F3E06B9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1">
            <a:extLst>
              <a:ext uri="{FF2B5EF4-FFF2-40B4-BE49-F238E27FC236}">
                <a16:creationId xmlns:a16="http://schemas.microsoft.com/office/drawing/2014/main" id="{0C24023B-94BB-4EF6-B356-92CF9E78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3921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800" dirty="0"/>
              <a:t>© Copyright 2023: Feuerwehr- und Katastrophenschutzakademie Rheinland-Pfalz</a:t>
            </a:r>
          </a:p>
          <a:p>
            <a:pPr>
              <a:defRPr/>
            </a:pPr>
            <a:r>
              <a:rPr lang="de-DE" altLang="de-DE" sz="800" dirty="0"/>
              <a:t>Bildquelle: LFKA</a:t>
            </a:r>
          </a:p>
        </p:txBody>
      </p:sp>
      <p:sp>
        <p:nvSpPr>
          <p:cNvPr id="1031" name="Line 12">
            <a:extLst>
              <a:ext uri="{FF2B5EF4-FFF2-40B4-BE49-F238E27FC236}">
                <a16:creationId xmlns:a16="http://schemas.microsoft.com/office/drawing/2014/main" id="{364E2FB3-9F08-4F75-9910-DB26CFB57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67FE8FA-7C80-498A-A5A1-7DF91B288B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24625"/>
            <a:ext cx="1905000" cy="4572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627036-45FF-4708-8B18-BA8E38C4844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3" r:id="rId2"/>
    <p:sldLayoutId id="2147483735" r:id="rId3"/>
    <p:sldLayoutId id="2147483736" r:id="rId4"/>
    <p:sldLayoutId id="2147483737" r:id="rId5"/>
    <p:sldLayoutId id="2147483744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0">
            <a:extLst>
              <a:ext uri="{FF2B5EF4-FFF2-40B4-BE49-F238E27FC236}">
                <a16:creationId xmlns:a16="http://schemas.microsoft.com/office/drawing/2014/main" id="{3C76F80F-ECE8-476C-A37F-E59C2460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801813"/>
            <a:ext cx="3865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/>
              <a:t>Lehrgang: Maschinist</a:t>
            </a:r>
          </a:p>
        </p:txBody>
      </p:sp>
      <p:sp>
        <p:nvSpPr>
          <p:cNvPr id="6147" name="Rectangle 33">
            <a:extLst>
              <a:ext uri="{FF2B5EF4-FFF2-40B4-BE49-F238E27FC236}">
                <a16:creationId xmlns:a16="http://schemas.microsoft.com/office/drawing/2014/main" id="{8B7E6ABE-07B2-4F02-B3BB-9A1F133172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4888" y="6237288"/>
            <a:ext cx="7921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Deckblatt</a:t>
            </a:r>
          </a:p>
        </p:txBody>
      </p:sp>
      <p:sp>
        <p:nvSpPr>
          <p:cNvPr id="6148" name="Rectangle 36">
            <a:extLst>
              <a:ext uri="{FF2B5EF4-FFF2-40B4-BE49-F238E27FC236}">
                <a16:creationId xmlns:a16="http://schemas.microsoft.com/office/drawing/2014/main" id="{C9DE8E74-9E2E-4057-B214-A1EFBBFD6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3284538"/>
            <a:ext cx="2849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0000CC"/>
                </a:solidFill>
              </a:rPr>
              <a:t>5. Motorenkunde</a:t>
            </a:r>
            <a:endParaRPr lang="de-DE" altLang="de-DE"/>
          </a:p>
        </p:txBody>
      </p:sp>
      <p:sp>
        <p:nvSpPr>
          <p:cNvPr id="6149" name="Text Box 37">
            <a:extLst>
              <a:ext uri="{FF2B5EF4-FFF2-40B4-BE49-F238E27FC236}">
                <a16:creationId xmlns:a16="http://schemas.microsoft.com/office/drawing/2014/main" id="{91B84BCE-E452-4E3D-B4B9-6C6126F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3836988"/>
            <a:ext cx="666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accent2"/>
                </a:solidFill>
              </a:rPr>
              <a:t>5.1 Motorenarten / Verwendungsbereiche / Funktionsprinzipien       </a:t>
            </a:r>
            <a:endParaRPr lang="de-DE" altLang="de-DE"/>
          </a:p>
        </p:txBody>
      </p:sp>
      <p:sp>
        <p:nvSpPr>
          <p:cNvPr id="6150" name="Foliennummernplatzhalter 1">
            <a:extLst>
              <a:ext uri="{FF2B5EF4-FFF2-40B4-BE49-F238E27FC236}">
                <a16:creationId xmlns:a16="http://schemas.microsoft.com/office/drawing/2014/main" id="{1291FD6A-7A30-4B52-A06F-B2E6AEA64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42F71-D9E6-4CB3-865C-7320F4796E06}" type="slidenum">
              <a:rPr lang="de-DE" altLang="de-DE"/>
              <a:pPr/>
              <a:t>1</a:t>
            </a:fld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99C32F-8F58-46A0-A080-7AAC09749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81075"/>
            <a:ext cx="8229600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Arbeitsweise Dieselmotor</a:t>
            </a:r>
          </a:p>
        </p:txBody>
      </p:sp>
      <p:pic>
        <p:nvPicPr>
          <p:cNvPr id="15363" name="Grafik 1">
            <a:extLst>
              <a:ext uri="{FF2B5EF4-FFF2-40B4-BE49-F238E27FC236}">
                <a16:creationId xmlns:a16="http://schemas.microsoft.com/office/drawing/2014/main" id="{ABE0502D-339B-4E8B-B501-9D2EE110F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16100"/>
            <a:ext cx="71088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oliennummernplatzhalter 1">
            <a:extLst>
              <a:ext uri="{FF2B5EF4-FFF2-40B4-BE49-F238E27FC236}">
                <a16:creationId xmlns:a16="http://schemas.microsoft.com/office/drawing/2014/main" id="{4F7E82EF-DECC-472C-BD1F-6E25C00E6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33B17-C9B4-49EB-A5E8-2EAF87951B53}" type="slidenum">
              <a:rPr lang="de-DE" altLang="de-DE"/>
              <a:pPr/>
              <a:t>10</a:t>
            </a:fld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3">
            <a:extLst>
              <a:ext uri="{FF2B5EF4-FFF2-40B4-BE49-F238E27FC236}">
                <a16:creationId xmlns:a16="http://schemas.microsoft.com/office/drawing/2014/main" id="{899AF592-68CB-461C-8E17-BA73F816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982663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FF"/>
                </a:solidFill>
                <a:cs typeface="Arial" panose="020B0604020202020204" pitchFamily="34" charset="0"/>
              </a:rPr>
              <a:t>5. Motorenkunde: </a:t>
            </a:r>
            <a:r>
              <a:rPr lang="de-DE" altLang="de-DE" b="1" u="sng">
                <a:solidFill>
                  <a:srgbClr val="0000FF"/>
                </a:solidFill>
                <a:cs typeface="Arial" panose="020B0604020202020204" pitchFamily="34" charset="0"/>
              </a:rPr>
              <a:t>Bauarten</a:t>
            </a:r>
            <a:endParaRPr lang="de-DE" altLang="de-DE"/>
          </a:p>
        </p:txBody>
      </p:sp>
      <p:sp>
        <p:nvSpPr>
          <p:cNvPr id="16387" name="Textfeld 4">
            <a:extLst>
              <a:ext uri="{FF2B5EF4-FFF2-40B4-BE49-F238E27FC236}">
                <a16:creationId xmlns:a16="http://schemas.microsoft.com/office/drawing/2014/main" id="{DA692A04-EA3C-4315-BB11-50C5089EE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163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Einzylinder</a:t>
            </a:r>
          </a:p>
        </p:txBody>
      </p:sp>
      <p:sp>
        <p:nvSpPr>
          <p:cNvPr id="16388" name="Textfeld 5">
            <a:extLst>
              <a:ext uri="{FF2B5EF4-FFF2-40B4-BE49-F238E27FC236}">
                <a16:creationId xmlns:a16="http://schemas.microsoft.com/office/drawing/2014/main" id="{1AA4BF6E-5BCA-4BBD-AA01-07E014AA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339407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Zweizylinder</a:t>
            </a:r>
          </a:p>
        </p:txBody>
      </p:sp>
      <p:sp>
        <p:nvSpPr>
          <p:cNvPr id="16389" name="Textfeld 6">
            <a:extLst>
              <a:ext uri="{FF2B5EF4-FFF2-40B4-BE49-F238E27FC236}">
                <a16:creationId xmlns:a16="http://schemas.microsoft.com/office/drawing/2014/main" id="{0F21039D-5ED0-4AC8-A480-E62A5CF1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5629275"/>
            <a:ext cx="1535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Wankelmotor</a:t>
            </a:r>
          </a:p>
        </p:txBody>
      </p:sp>
      <p:sp>
        <p:nvSpPr>
          <p:cNvPr id="16390" name="Textfeld 7">
            <a:extLst>
              <a:ext uri="{FF2B5EF4-FFF2-40B4-BE49-F238E27FC236}">
                <a16:creationId xmlns:a16="http://schemas.microsoft.com/office/drawing/2014/main" id="{19D06231-DDD0-462A-9492-CBEAEA00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270192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Boxermotor</a:t>
            </a:r>
          </a:p>
        </p:txBody>
      </p:sp>
      <p:sp>
        <p:nvSpPr>
          <p:cNvPr id="16391" name="Textfeld 8">
            <a:extLst>
              <a:ext uri="{FF2B5EF4-FFF2-40B4-BE49-F238E27FC236}">
                <a16:creationId xmlns:a16="http://schemas.microsoft.com/office/drawing/2014/main" id="{E6A385A4-001A-48EE-BF9D-4DE08A93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519738"/>
            <a:ext cx="99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V-Motor</a:t>
            </a:r>
          </a:p>
        </p:txBody>
      </p:sp>
      <p:pic>
        <p:nvPicPr>
          <p:cNvPr id="16392" name="Grafik 1">
            <a:extLst>
              <a:ext uri="{FF2B5EF4-FFF2-40B4-BE49-F238E27FC236}">
                <a16:creationId xmlns:a16="http://schemas.microsoft.com/office/drawing/2014/main" id="{DC5D7BAB-7F26-411D-8D20-26C54B7D7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916113"/>
            <a:ext cx="29321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rafik 3">
            <a:extLst>
              <a:ext uri="{FF2B5EF4-FFF2-40B4-BE49-F238E27FC236}">
                <a16:creationId xmlns:a16="http://schemas.microsoft.com/office/drawing/2014/main" id="{61DFCB70-4A20-4926-B8A0-1479498B9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55763"/>
            <a:ext cx="6699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Grafik 4">
            <a:extLst>
              <a:ext uri="{FF2B5EF4-FFF2-40B4-BE49-F238E27FC236}">
                <a16:creationId xmlns:a16="http://schemas.microsoft.com/office/drawing/2014/main" id="{A75870B8-9E77-4570-A87C-9E8B17829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3813175"/>
            <a:ext cx="19748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id="{B33BD4B2-8F5F-4B31-96E6-A16099BF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95725"/>
            <a:ext cx="1809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Grafik 6">
            <a:extLst>
              <a:ext uri="{FF2B5EF4-FFF2-40B4-BE49-F238E27FC236}">
                <a16:creationId xmlns:a16="http://schemas.microsoft.com/office/drawing/2014/main" id="{A25AC52C-C3FA-4182-B22B-01ED8A3B0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55763"/>
            <a:ext cx="1549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Foliennummernplatzhalter 1">
            <a:extLst>
              <a:ext uri="{FF2B5EF4-FFF2-40B4-BE49-F238E27FC236}">
                <a16:creationId xmlns:a16="http://schemas.microsoft.com/office/drawing/2014/main" id="{8A140F54-AA52-46EC-9F03-21701D340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880FF9-A071-42A7-83ED-2FC4BEA99EBF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2CA8EA1-DC5B-4ED9-A0F2-DB6123A2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73138"/>
            <a:ext cx="18669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hteck 3">
            <a:extLst>
              <a:ext uri="{FF2B5EF4-FFF2-40B4-BE49-F238E27FC236}">
                <a16:creationId xmlns:a16="http://schemas.microsoft.com/office/drawing/2014/main" id="{94654B0D-16ED-45BD-B472-F9BC6828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982663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FF"/>
                </a:solidFill>
                <a:cs typeface="Arial" panose="020B0604020202020204" pitchFamily="34" charset="0"/>
              </a:rPr>
              <a:t>5. Motorenkunde: </a:t>
            </a:r>
            <a:r>
              <a:rPr lang="de-DE" altLang="de-DE" b="1" u="sng">
                <a:solidFill>
                  <a:srgbClr val="0000FF"/>
                </a:solidFill>
                <a:cs typeface="Arial" panose="020B0604020202020204" pitchFamily="34" charset="0"/>
              </a:rPr>
              <a:t>Zündkerzen</a:t>
            </a:r>
            <a:endParaRPr lang="de-DE" altLang="de-DE" u="sng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45C8C73A-4A1F-4A9A-917C-685B6E5D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384300"/>
            <a:ext cx="32464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2">
            <a:extLst>
              <a:ext uri="{FF2B5EF4-FFF2-40B4-BE49-F238E27FC236}">
                <a16:creationId xmlns:a16="http://schemas.microsoft.com/office/drawing/2014/main" id="{8AB9A9E0-AB3C-47C6-8BA6-4B1F9851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45063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Rehbraun: Verbrennung i.O</a:t>
            </a:r>
            <a:r>
              <a:rPr lang="de-DE" altLang="de-DE"/>
              <a:t>.</a:t>
            </a:r>
          </a:p>
        </p:txBody>
      </p:sp>
      <p:sp>
        <p:nvSpPr>
          <p:cNvPr id="17414" name="Textfeld 9">
            <a:extLst>
              <a:ext uri="{FF2B5EF4-FFF2-40B4-BE49-F238E27FC236}">
                <a16:creationId xmlns:a16="http://schemas.microsoft.com/office/drawing/2014/main" id="{0BE46A3A-1FAD-4C0D-9655-DF1C1AF1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210050"/>
            <a:ext cx="2598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Zündkerze verrußt: </a:t>
            </a:r>
          </a:p>
          <a:p>
            <a:r>
              <a:rPr lang="de-DE" altLang="de-DE" b="1"/>
              <a:t>4- Takter Kraftstoffgemisch zu Fett / 2-Takter zu viel Öl zum Kraftstoff gemischt</a:t>
            </a:r>
          </a:p>
        </p:txBody>
      </p:sp>
      <p:sp>
        <p:nvSpPr>
          <p:cNvPr id="17415" name="Textfeld 10">
            <a:extLst>
              <a:ext uri="{FF2B5EF4-FFF2-40B4-BE49-F238E27FC236}">
                <a16:creationId xmlns:a16="http://schemas.microsoft.com/office/drawing/2014/main" id="{7B466E11-A4CA-40F5-B87B-9F2EA9F4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4945063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Zündkerze Nass: abgesoffen</a:t>
            </a:r>
          </a:p>
        </p:txBody>
      </p:sp>
      <p:sp>
        <p:nvSpPr>
          <p:cNvPr id="17416" name="Rechteck 7">
            <a:extLst>
              <a:ext uri="{FF2B5EF4-FFF2-40B4-BE49-F238E27FC236}">
                <a16:creationId xmlns:a16="http://schemas.microsoft.com/office/drawing/2014/main" id="{5A451C25-4F39-4BAD-A3A0-4CFCF6A8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187825"/>
            <a:ext cx="2447925" cy="1776413"/>
          </a:xfrm>
          <a:prstGeom prst="rect">
            <a:avLst/>
          </a:prstGeom>
          <a:noFill/>
          <a:ln w="158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17" name="Rechteck 12">
            <a:extLst>
              <a:ext uri="{FF2B5EF4-FFF2-40B4-BE49-F238E27FC236}">
                <a16:creationId xmlns:a16="http://schemas.microsoft.com/office/drawing/2014/main" id="{BCC58963-7A81-4300-8470-C93B1AEF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535488"/>
            <a:ext cx="2447925" cy="1417637"/>
          </a:xfrm>
          <a:prstGeom prst="rect">
            <a:avLst/>
          </a:prstGeom>
          <a:noFill/>
          <a:ln w="158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18" name="Rechteck 13">
            <a:extLst>
              <a:ext uri="{FF2B5EF4-FFF2-40B4-BE49-F238E27FC236}">
                <a16:creationId xmlns:a16="http://schemas.microsoft.com/office/drawing/2014/main" id="{EE14250F-62EE-4AB3-B229-623DE6AF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4460875"/>
            <a:ext cx="2447925" cy="1492250"/>
          </a:xfrm>
          <a:prstGeom prst="rect">
            <a:avLst/>
          </a:prstGeom>
          <a:noFill/>
          <a:ln w="158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17419" name="Picture 4">
            <a:extLst>
              <a:ext uri="{FF2B5EF4-FFF2-40B4-BE49-F238E27FC236}">
                <a16:creationId xmlns:a16="http://schemas.microsoft.com/office/drawing/2014/main" id="{502ED4E1-EB62-466A-9E6E-1A6F8CCA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162050"/>
            <a:ext cx="20732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Foliennummernplatzhalter 1">
            <a:extLst>
              <a:ext uri="{FF2B5EF4-FFF2-40B4-BE49-F238E27FC236}">
                <a16:creationId xmlns:a16="http://schemas.microsoft.com/office/drawing/2014/main" id="{78936FE6-130C-41F7-8DC2-26E328A55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46F3F-BDC4-4C79-817A-AF4B41C1BB54}" type="slidenum">
              <a:rPr lang="de-DE" altLang="de-DE"/>
              <a:pPr/>
              <a:t>12</a:t>
            </a:fld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9FEFC7E-F7C6-4F22-8A10-3570AC0A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284538"/>
            <a:ext cx="18367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F7394-6946-450D-9ADA-A27EEA23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88" y="1350963"/>
            <a:ext cx="7759700" cy="40655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Motor „abgesoffen“: Schnellhilfe Kraftstoffhahn schließen und Vollgas geben. Startet der Motor anschließend nicht, Pumpe tauschen. Hat man Zeit, kann nach unten aufgeführter Anleitung einen weiterer Versuch gestartet werden.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Zündkerze herausschrauben und reinigen/trocknen (ggf. neue verwenden)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Vor einschrauben der Zündkerze, Motor mit geöffneter Kaltstartklappe (Choke) einige Male durchdrehen, damit der Restkraftstoff im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Motor entfernt wird.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Zündkerze einschrauben (Gebrauchte 15°/Neue 90°)</a:t>
            </a:r>
          </a:p>
        </p:txBody>
      </p:sp>
      <p:sp>
        <p:nvSpPr>
          <p:cNvPr id="18436" name="Rechteck 3">
            <a:extLst>
              <a:ext uri="{FF2B5EF4-FFF2-40B4-BE49-F238E27FC236}">
                <a16:creationId xmlns:a16="http://schemas.microsoft.com/office/drawing/2014/main" id="{819EF270-DD36-4E6A-B0C4-E58521C0F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982663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1">
                <a:solidFill>
                  <a:srgbClr val="0000FF"/>
                </a:solidFill>
                <a:cs typeface="Arial" panose="020B0604020202020204" pitchFamily="34" charset="0"/>
              </a:rPr>
              <a:t>5. Motorenkunde: </a:t>
            </a:r>
            <a:r>
              <a:rPr lang="de-DE" altLang="de-DE" b="1" u="sng">
                <a:solidFill>
                  <a:srgbClr val="0000FF"/>
                </a:solidFill>
                <a:cs typeface="Arial" panose="020B0604020202020204" pitchFamily="34" charset="0"/>
              </a:rPr>
              <a:t>Zündkerzen</a:t>
            </a:r>
            <a:endParaRPr lang="de-DE" altLang="de-DE" u="sng"/>
          </a:p>
        </p:txBody>
      </p:sp>
      <p:sp>
        <p:nvSpPr>
          <p:cNvPr id="18437" name="Foliennummernplatzhalter 1">
            <a:extLst>
              <a:ext uri="{FF2B5EF4-FFF2-40B4-BE49-F238E27FC236}">
                <a16:creationId xmlns:a16="http://schemas.microsoft.com/office/drawing/2014/main" id="{63E36354-9814-4761-96B8-279E54FDA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DDA12-5E60-4CCC-BB94-7CBD5A5E893E}" type="slidenum">
              <a:rPr lang="de-DE" altLang="de-DE"/>
              <a:pPr/>
              <a:t>13</a:t>
            </a:fld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>
            <a:extLst>
              <a:ext uri="{FF2B5EF4-FFF2-40B4-BE49-F238E27FC236}">
                <a16:creationId xmlns:a16="http://schemas.microsoft.com/office/drawing/2014/main" id="{C8D84F59-7793-4C77-8AAC-EA7E57DB6C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736248-17F5-4D29-929B-7D22DB25B94C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7DF661E-79CB-49D6-9108-E8E00598A530}"/>
              </a:ext>
            </a:extLst>
          </p:cNvPr>
          <p:cNvSpPr/>
          <p:nvPr/>
        </p:nvSpPr>
        <p:spPr>
          <a:xfrm>
            <a:off x="827088" y="1268413"/>
            <a:ext cx="76327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Ausgelaufenen Kraftstoff entfernen.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Gasstellung auf Vollgas stellen, Kaltstartklappe nicht schließen </a:t>
            </a:r>
          </a:p>
          <a:p>
            <a:pPr>
              <a:defRPr/>
            </a:pPr>
            <a:r>
              <a:rPr lang="de-DE" dirty="0">
                <a:latin typeface="Arial" charset="0"/>
              </a:rPr>
              <a:t>    (auch wenn der Motor kalt ist)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Startvorgang wiederholen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Wenn kein weiterer Schaden (</a:t>
            </a:r>
            <a:r>
              <a:rPr lang="de-DE" dirty="0" err="1">
                <a:latin typeface="Arial" charset="0"/>
              </a:rPr>
              <a:t>z.B</a:t>
            </a:r>
            <a:r>
              <a:rPr lang="de-DE" dirty="0">
                <a:latin typeface="Arial" charset="0"/>
              </a:rPr>
              <a:t>: defekte Zündung) vorliegt, lässt sich so ein abgesoffener Motor  meist wieder starten.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DE8FB9B3-6771-4314-BF9B-C4A1B3B3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1725"/>
            <a:ext cx="15113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4B8113D-12F9-4CA3-9CE5-6A8BC07D8EA5}"/>
              </a:ext>
            </a:extLst>
          </p:cNvPr>
          <p:cNvGraphicFramePr>
            <a:graphicFrameLocks noGrp="1"/>
          </p:cNvGraphicFramePr>
          <p:nvPr/>
        </p:nvGraphicFramePr>
        <p:xfrm>
          <a:off x="3348038" y="1406525"/>
          <a:ext cx="2003425" cy="4525963"/>
        </p:xfrm>
        <a:graphic>
          <a:graphicData uri="http://schemas.openxmlformats.org/drawingml/2006/table">
            <a:tbl>
              <a:tblPr/>
              <a:tblGrid>
                <a:gridCol w="66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6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Mischung Benzin/Öl</a:t>
                      </a:r>
                    </a:p>
                  </a:txBody>
                  <a:tcPr marL="8347" marR="8347" marT="8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1:25 </a:t>
                      </a:r>
                    </a:p>
                  </a:txBody>
                  <a:tcPr marL="8347" marR="8347" marT="8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1:50</a:t>
                      </a:r>
                    </a:p>
                  </a:txBody>
                  <a:tcPr marL="8347" marR="8347" marT="8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0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3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8347" marR="8347" marT="8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8347" marR="8347" marT="8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0594" name="Rechteck 6">
            <a:extLst>
              <a:ext uri="{FF2B5EF4-FFF2-40B4-BE49-F238E27FC236}">
                <a16:creationId xmlns:a16="http://schemas.microsoft.com/office/drawing/2014/main" id="{566B603D-B90D-4B31-A492-71141D3E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982663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FF"/>
                </a:solidFill>
                <a:cs typeface="Arial" panose="020B0604020202020204" pitchFamily="34" charset="0"/>
              </a:rPr>
              <a:t>5. Motorenkunde: </a:t>
            </a:r>
            <a:r>
              <a:rPr lang="de-DE" altLang="de-DE" b="1" u="sng">
                <a:solidFill>
                  <a:srgbClr val="0000FF"/>
                </a:solidFill>
                <a:cs typeface="Arial" panose="020B0604020202020204" pitchFamily="34" charset="0"/>
              </a:rPr>
              <a:t>Mischungsverhältnis</a:t>
            </a:r>
            <a:endParaRPr lang="de-DE" altLang="de-DE" u="sng"/>
          </a:p>
        </p:txBody>
      </p:sp>
      <p:cxnSp>
        <p:nvCxnSpPr>
          <p:cNvPr id="20595" name="Gerade Verbindung mit Pfeil 7">
            <a:extLst>
              <a:ext uri="{FF2B5EF4-FFF2-40B4-BE49-F238E27FC236}">
                <a16:creationId xmlns:a16="http://schemas.microsoft.com/office/drawing/2014/main" id="{725ED162-01AD-44D1-B294-15ED31EFA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8138" y="2492375"/>
            <a:ext cx="5397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6" name="Textfeld 9">
            <a:extLst>
              <a:ext uri="{FF2B5EF4-FFF2-40B4-BE49-F238E27FC236}">
                <a16:creationId xmlns:a16="http://schemas.microsoft.com/office/drawing/2014/main" id="{1125517F-D64F-478D-841D-556599ED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23145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Ölmenge in ml</a:t>
            </a:r>
          </a:p>
        </p:txBody>
      </p:sp>
      <p:sp>
        <p:nvSpPr>
          <p:cNvPr id="20597" name="Rechteck 10">
            <a:extLst>
              <a:ext uri="{FF2B5EF4-FFF2-40B4-BE49-F238E27FC236}">
                <a16:creationId xmlns:a16="http://schemas.microsoft.com/office/drawing/2014/main" id="{F476995C-3193-4330-B167-2F5CD23D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2314575"/>
            <a:ext cx="1701800" cy="369888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0598" name="Gerade Verbindung mit Pfeil 13">
            <a:extLst>
              <a:ext uri="{FF2B5EF4-FFF2-40B4-BE49-F238E27FC236}">
                <a16:creationId xmlns:a16="http://schemas.microsoft.com/office/drawing/2014/main" id="{374686FB-2918-4EC9-AD9B-BA0F8FD5DA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55900" y="2847975"/>
            <a:ext cx="5048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9" name="Textfeld 14">
            <a:extLst>
              <a:ext uri="{FF2B5EF4-FFF2-40B4-BE49-F238E27FC236}">
                <a16:creationId xmlns:a16="http://schemas.microsoft.com/office/drawing/2014/main" id="{D90D9B77-F473-4F57-ABCE-9384B140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90813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Kraftstoffmenge in l</a:t>
            </a:r>
          </a:p>
        </p:txBody>
      </p:sp>
      <p:sp>
        <p:nvSpPr>
          <p:cNvPr id="20600" name="Rechteck 15">
            <a:extLst>
              <a:ext uri="{FF2B5EF4-FFF2-40B4-BE49-F238E27FC236}">
                <a16:creationId xmlns:a16="http://schemas.microsoft.com/office/drawing/2014/main" id="{4EFAE316-70DB-4064-A507-B476E5BC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695575"/>
            <a:ext cx="2146300" cy="3683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601" name="Textfeld 1">
            <a:extLst>
              <a:ext uri="{FF2B5EF4-FFF2-40B4-BE49-F238E27FC236}">
                <a16:creationId xmlns:a16="http://schemas.microsoft.com/office/drawing/2014/main" id="{ECF196FD-D0EB-4774-AF91-4D9AE489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5445125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rgbClr val="FF0000"/>
                </a:solidFill>
              </a:rPr>
              <a:t>Achtung: </a:t>
            </a:r>
          </a:p>
          <a:p>
            <a:pPr algn="ctr"/>
            <a:r>
              <a:rPr lang="de-DE" altLang="de-DE" sz="1400" b="1">
                <a:solidFill>
                  <a:srgbClr val="FF0000"/>
                </a:solidFill>
              </a:rPr>
              <a:t>Herstellerangaben beachten</a:t>
            </a:r>
          </a:p>
        </p:txBody>
      </p:sp>
      <p:sp>
        <p:nvSpPr>
          <p:cNvPr id="20602" name="Foliennummernplatzhalter 1">
            <a:extLst>
              <a:ext uri="{FF2B5EF4-FFF2-40B4-BE49-F238E27FC236}">
                <a16:creationId xmlns:a16="http://schemas.microsoft.com/office/drawing/2014/main" id="{0EEE9363-61EE-4A9B-96DF-336C08A82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E2138E-F168-4063-9F6E-7D07904B6B5E}" type="slidenum">
              <a:rPr lang="de-DE" altLang="de-DE"/>
              <a:pPr/>
              <a:t>15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4A0072-5B79-4415-BC2A-5013FBE5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2F45E9F-D01A-4577-B09F-F329A5F2A6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23813" y="1557338"/>
            <a:ext cx="8843963" cy="4427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Für den Antrieb von Feuerwehrfahrzeugen, Tragkraftspritzen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             und kraftbetriebenen Geräten werden unterschiedliche 	Verbrennungsmotoren eingesetzt. Dabei werden zwei	Motorenarten unterschieden: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		1.Ottomotor</a:t>
            </a:r>
          </a:p>
          <a:p>
            <a:pPr lvl="4" eaLnBrk="1" hangingPunct="1">
              <a:buClr>
                <a:schemeClr val="tx1"/>
              </a:buCl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Viertaktmotor</a:t>
            </a:r>
          </a:p>
          <a:p>
            <a:pPr lvl="4" eaLnBrk="1" hangingPunct="1">
              <a:buClr>
                <a:schemeClr val="tx1"/>
              </a:buCl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Zweitaktmotor</a:t>
            </a:r>
          </a:p>
          <a:p>
            <a:pPr lvl="4" eaLnBrk="1" hangingPunct="1">
              <a:buClr>
                <a:schemeClr val="tx1"/>
              </a:buClr>
              <a:buFontTx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2. Dieselmotor</a:t>
            </a:r>
          </a:p>
          <a:p>
            <a:pPr lvl="4" eaLnBrk="1" hangingPunct="1">
              <a:buClr>
                <a:schemeClr val="tx1"/>
              </a:buClr>
              <a:buFontTx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Viertaktmotor	</a:t>
            </a:r>
            <a:r>
              <a:rPr lang="de-DE" altLang="de-DE" sz="1800" b="1">
                <a:solidFill>
                  <a:srgbClr val="003366"/>
                </a:solidFill>
              </a:rPr>
              <a:t>	</a:t>
            </a:r>
            <a:r>
              <a:rPr lang="de-DE" altLang="de-DE" sz="1800"/>
              <a:t>	</a:t>
            </a:r>
          </a:p>
        </p:txBody>
      </p:sp>
      <p:sp>
        <p:nvSpPr>
          <p:cNvPr id="7172" name="Foliennummernplatzhalter 1">
            <a:extLst>
              <a:ext uri="{FF2B5EF4-FFF2-40B4-BE49-F238E27FC236}">
                <a16:creationId xmlns:a16="http://schemas.microsoft.com/office/drawing/2014/main" id="{45E9D368-E323-4113-8644-3CDD432F6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492AC-CE22-4DBC-88BA-8F6C56B261BF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46389E-8E0C-47E4-95AC-EDFF390A6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des 4-Takt Ottomotor</a:t>
            </a: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FED148BF-9566-4917-80FC-1FD723B8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71625"/>
            <a:ext cx="811371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feld 32">
            <a:extLst>
              <a:ext uri="{FF2B5EF4-FFF2-40B4-BE49-F238E27FC236}">
                <a16:creationId xmlns:a16="http://schemas.microsoft.com/office/drawing/2014/main" id="{CFED47EB-545D-4DAB-BEB3-A0A329B8F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6545263"/>
            <a:ext cx="550862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00"/>
              <a:t>Quelle:</a:t>
            </a:r>
          </a:p>
        </p:txBody>
      </p:sp>
      <p:pic>
        <p:nvPicPr>
          <p:cNvPr id="8197" name="Grafik 1">
            <a:extLst>
              <a:ext uri="{FF2B5EF4-FFF2-40B4-BE49-F238E27FC236}">
                <a16:creationId xmlns:a16="http://schemas.microsoft.com/office/drawing/2014/main" id="{56E9F0B7-F96B-4BBE-866D-97925235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9894" r="57098" b="82234"/>
          <a:stretch>
            <a:fillRect/>
          </a:stretch>
        </p:blipFill>
        <p:spPr bwMode="auto">
          <a:xfrm>
            <a:off x="7207250" y="6454775"/>
            <a:ext cx="18002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Foliennummernplatzhalter 1">
            <a:extLst>
              <a:ext uri="{FF2B5EF4-FFF2-40B4-BE49-F238E27FC236}">
                <a16:creationId xmlns:a16="http://schemas.microsoft.com/office/drawing/2014/main" id="{51F04983-F2AF-4660-9C7A-31730A01B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5C6A80-F220-49C8-B96A-DBA635D41A41}" type="slidenum">
              <a:rPr lang="de-DE" altLang="de-DE"/>
              <a:pPr/>
              <a:t>3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266F088-DC99-4403-9775-F5FF7CA4BD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Ölkreislauf</a:t>
            </a:r>
            <a:endParaRPr lang="de-DE" altLang="de-DE" u="sng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05B92E7-89ED-4C14-8B44-C3F95122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17675"/>
            <a:ext cx="4905375" cy="2867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20" name="Textfeld 1">
            <a:extLst>
              <a:ext uri="{FF2B5EF4-FFF2-40B4-BE49-F238E27FC236}">
                <a16:creationId xmlns:a16="http://schemas.microsoft.com/office/drawing/2014/main" id="{6666A93E-0DE0-43C3-93D6-4F97DEE9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013325"/>
            <a:ext cx="7307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FF0000"/>
                </a:solidFill>
              </a:rPr>
              <a:t>Achtung:</a:t>
            </a:r>
          </a:p>
          <a:p>
            <a:r>
              <a:rPr lang="de-DE" altLang="de-DE" b="1"/>
              <a:t>Die Ölkontrollleuchte kann neben dem Öldruck / Ölstand auch für die Öltemperatur bzw. Motortemperatur zuständig sein!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62AA4FB4-8DA1-4B1E-83C6-20FD5DA4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41867" r="76039" b="21432"/>
          <a:stretch>
            <a:fillRect/>
          </a:stretch>
        </p:blipFill>
        <p:spPr bwMode="auto">
          <a:xfrm>
            <a:off x="5229225" y="1868488"/>
            <a:ext cx="2682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feld 8">
            <a:extLst>
              <a:ext uri="{FF2B5EF4-FFF2-40B4-BE49-F238E27FC236}">
                <a16:creationId xmlns:a16="http://schemas.microsoft.com/office/drawing/2014/main" id="{86AB8FD3-7AE4-42CF-844C-319B5C5A47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132387" y="3589338"/>
            <a:ext cx="5508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00"/>
              <a:t>Quelle:</a:t>
            </a:r>
          </a:p>
        </p:txBody>
      </p:sp>
      <p:sp>
        <p:nvSpPr>
          <p:cNvPr id="9223" name="Foliennummernplatzhalter 1">
            <a:extLst>
              <a:ext uri="{FF2B5EF4-FFF2-40B4-BE49-F238E27FC236}">
                <a16:creationId xmlns:a16="http://schemas.microsoft.com/office/drawing/2014/main" id="{10F73640-43A2-4614-84E5-EC0D8B5AF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EB913-3C8A-47C4-B85E-BBBFADB11B8E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9FAC94E9-00B4-47E1-B2CF-B05297D0E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Kühlkreislauf</a:t>
            </a:r>
            <a:endParaRPr lang="de-DE" altLang="de-DE"/>
          </a:p>
        </p:txBody>
      </p:sp>
      <p:pic>
        <p:nvPicPr>
          <p:cNvPr id="10243" name="Grafik 1">
            <a:extLst>
              <a:ext uri="{FF2B5EF4-FFF2-40B4-BE49-F238E27FC236}">
                <a16:creationId xmlns:a16="http://schemas.microsoft.com/office/drawing/2014/main" id="{40033643-6E7E-46DA-A1AB-0FC326FF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3292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oliennummernplatzhalter 1">
            <a:extLst>
              <a:ext uri="{FF2B5EF4-FFF2-40B4-BE49-F238E27FC236}">
                <a16:creationId xmlns:a16="http://schemas.microsoft.com/office/drawing/2014/main" id="{18A20C4C-648C-4A32-90F4-7D33E9F4D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61409-BE1C-4843-A89E-C3958455B8B7}" type="slidenum">
              <a:rPr lang="de-DE" altLang="de-DE"/>
              <a:pPr/>
              <a:t>5</a:t>
            </a:fld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2433B4-B692-4E98-AFB1-C715C738B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81075"/>
            <a:ext cx="8229600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Arbeitsweise 4-Takt Ottomotor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5971E9-F970-4DE8-904A-FCDA6AEF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714625"/>
            <a:ext cx="16335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B320901-8FFA-4501-89AB-6153BE1D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733675"/>
            <a:ext cx="157162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792E09A-93F8-4A61-B40C-D2CD5E7E4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33675"/>
            <a:ext cx="15843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3E4FFAC-3EA3-4B63-BC2B-0BDCECCDB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87638"/>
            <a:ext cx="15494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0D7FE51-470B-482C-AE1D-93BBAAB9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471613"/>
            <a:ext cx="1120775" cy="5857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1. Takt Ansaugen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C5D908D-0AFF-42B3-BC20-8E3E1454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1473200"/>
            <a:ext cx="1209675" cy="585788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2. Takt Verdichten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700CB7-D8E5-47DA-98F7-0D6B9828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466850"/>
            <a:ext cx="1377950" cy="585788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3. Takt Verbrennen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5AF5C-DCE8-45D9-873E-7B913FF9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1484313"/>
            <a:ext cx="1208087" cy="5857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4. Takt Ausstoßen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856E2FF-A5F1-4043-88F1-8296BEC3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32063"/>
            <a:ext cx="976313" cy="2476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Einlassventil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6E6B694-0A33-4659-BAB4-00CC9B45651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84238" y="2781300"/>
            <a:ext cx="187325" cy="4159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BD5B0BE9-16C4-41E0-B4A6-8303C32F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2535238"/>
            <a:ext cx="1063625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Auslassventil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2E2C10A-5D79-49CD-BE67-25439505B6A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9588" y="2781300"/>
            <a:ext cx="315912" cy="4159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8D8BB68A-F738-482E-9CBC-A574E7DC8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232025"/>
            <a:ext cx="922337" cy="2460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Zündkerze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B35C5DA4-7728-40D1-B2D8-36AB7096C2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57325" y="2468563"/>
            <a:ext cx="0" cy="5778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1" name="Foliennummernplatzhalter 5">
            <a:extLst>
              <a:ext uri="{FF2B5EF4-FFF2-40B4-BE49-F238E27FC236}">
                <a16:creationId xmlns:a16="http://schemas.microsoft.com/office/drawing/2014/main" id="{50BECFC8-BD4E-4E84-92C8-AD0A51F7E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FBE52-91D3-45EB-81A6-4DEAB89C369E}" type="slidenum">
              <a:rPr lang="de-DE" altLang="de-DE"/>
              <a:pPr/>
              <a:t>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5" grpId="0" animBg="1"/>
      <p:bldP spid="3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47AF44B-4856-4D7B-9369-C3EC75EDF8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des 4-Takt Ottomotor</a:t>
            </a:r>
            <a:endParaRPr lang="de-DE" altLang="de-DE" sz="200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EBA1EF75-B293-4810-94D8-54C62D75C8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4213" y="1773238"/>
            <a:ext cx="7848600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Der Kraftstoff gelangt durch den Vergaser oder über eine Benzineinspritzung in den Brennraum des Motors.</a:t>
            </a:r>
          </a:p>
          <a:p>
            <a:pPr marL="0" indent="0">
              <a:buFontTx/>
              <a:buNone/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Mit Hilfe einer Zündkerze wird ein kurzer elektrischer Funken erzeugt, der die Verbrennung des Gemischs zeitlich genau auslöst.</a:t>
            </a:r>
          </a:p>
        </p:txBody>
      </p:sp>
      <p:pic>
        <p:nvPicPr>
          <p:cNvPr id="12292" name="Grafik 1">
            <a:extLst>
              <a:ext uri="{FF2B5EF4-FFF2-40B4-BE49-F238E27FC236}">
                <a16:creationId xmlns:a16="http://schemas.microsoft.com/office/drawing/2014/main" id="{8066C57A-CF08-4DE9-873B-24C1218D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8101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Foliennummernplatzhalter 1">
            <a:extLst>
              <a:ext uri="{FF2B5EF4-FFF2-40B4-BE49-F238E27FC236}">
                <a16:creationId xmlns:a16="http://schemas.microsoft.com/office/drawing/2014/main" id="{76D996D1-9702-4DA4-A6EF-77D49EACD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15F35F-2B46-4D8A-8FAD-1DC2331F720C}" type="slidenum">
              <a:rPr lang="de-DE" altLang="de-DE"/>
              <a:pPr/>
              <a:t>7</a:t>
            </a:fld>
            <a:endParaRPr lang="de-DE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5B45AB-415A-49B0-B80A-BEBD3B2C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679700"/>
            <a:ext cx="12350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C6167B36-3161-4400-BA76-F53A4DCD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14638"/>
            <a:ext cx="13382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E6370E6A-AA62-466C-B43E-85D48790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824163"/>
            <a:ext cx="13160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39B030E-DAD7-438C-B1E2-D58E302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716213"/>
            <a:ext cx="14033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0C1A544-1CD2-4D07-92F4-0BF06665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671638"/>
            <a:ext cx="1719263" cy="8302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1. Takt Verdichten und Ansaugen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7923B3-1877-4ACA-BD29-FDE4D4F63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671638"/>
            <a:ext cx="1530350" cy="8302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2. Takt Arbeiten und Vorverdichten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DC5FA1-CC59-40AB-9E8C-B939FB2B9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1681163"/>
            <a:ext cx="1654175" cy="8318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3. Takt Ausstoßen und Vorverdichten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0B97FB3-9F17-4E9A-A745-B300B94E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1700213"/>
            <a:ext cx="1570037" cy="8318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4. Takt Überströmen und Spülen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2ED157-4B4E-4DD6-8BD5-00081526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4391025"/>
            <a:ext cx="831850" cy="2476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Ansaugen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B2353E9-EF2C-47E9-9B05-298E9A2E557F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>
            <a:off x="1836738" y="4171950"/>
            <a:ext cx="214312" cy="2190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09DD3870-C2AD-4AB1-B43A-DB8BDB38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2886075"/>
            <a:ext cx="739775" cy="2460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Arbeiten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BF01431-303E-4530-98D0-7B45F2BC61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3300" y="3132138"/>
            <a:ext cx="315913" cy="2095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D1C40D9-B0EE-442C-8816-5C73294D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5665788"/>
            <a:ext cx="1131887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Vorverdichten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CB592E3-AB91-4B36-8E1D-5B576C35A6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59075" y="5378450"/>
            <a:ext cx="382588" cy="2873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9C738437-1F05-430C-901C-B42F7DC2D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3411538"/>
            <a:ext cx="849313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Ausstoßen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02261259-9F5A-46B3-BCC2-0FC78761B0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05525" y="3644900"/>
            <a:ext cx="157163" cy="2095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11F40DF3-7250-4EF5-A546-BB7006783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5710238"/>
            <a:ext cx="1133475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Vorverdichten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7DA83E69-C187-4351-ACD6-E411E1C6F5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32375" y="5403850"/>
            <a:ext cx="382588" cy="2873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94AC8D00-511C-4574-A72F-ACBE855C4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3065463"/>
            <a:ext cx="720725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Spülen</a:t>
            </a: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1645A5B0-7A93-4562-BFB4-0C970D82AC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77175" y="3309938"/>
            <a:ext cx="336550" cy="4397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E0FBE4B1-98DB-44C8-A432-8B21F6BA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879725"/>
            <a:ext cx="1131888" cy="2460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Überströmen</a:t>
            </a: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4B587AE8-AAE0-408D-A32D-0093A8135CA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62775" y="3105150"/>
            <a:ext cx="527050" cy="777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6" name="Rectangle 2">
            <a:extLst>
              <a:ext uri="{FF2B5EF4-FFF2-40B4-BE49-F238E27FC236}">
                <a16:creationId xmlns:a16="http://schemas.microsoft.com/office/drawing/2014/main" id="{E92EA4EC-97F8-40A4-A79F-DED5450D8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6863" y="981075"/>
            <a:ext cx="8229600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Motorenkunde: </a:t>
            </a:r>
            <a:r>
              <a:rPr lang="de-DE" altLang="de-DE" sz="20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Arbeitsweise 2-Takt Ottomotor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68A41B61-EDE4-40E7-8DEA-B60DD1E9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859088"/>
            <a:ext cx="863600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Verdichten</a:t>
            </a:r>
          </a:p>
        </p:txBody>
      </p: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49A153B3-4B0E-4E18-AD5E-2D253AF971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60488" y="3105150"/>
            <a:ext cx="317500" cy="2095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9" name="Foliennummernplatzhalter 1">
            <a:extLst>
              <a:ext uri="{FF2B5EF4-FFF2-40B4-BE49-F238E27FC236}">
                <a16:creationId xmlns:a16="http://schemas.microsoft.com/office/drawing/2014/main" id="{66F5A2CF-F2D2-41B7-90B8-7C4356487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C996A-BEF5-46E7-AF88-9DF5C5BAAFBB}" type="slidenum">
              <a:rPr lang="de-DE" altLang="de-DE"/>
              <a:pPr/>
              <a:t>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25" grpId="0" animBg="1"/>
      <p:bldP spid="29" grpId="0" animBg="1"/>
      <p:bldP spid="31" grpId="0" animBg="1"/>
      <p:bldP spid="36" grpId="0" animBg="1"/>
      <p:bldP spid="49" grpId="0" animBg="1"/>
      <p:bldP spid="51" grpId="0" animBg="1"/>
      <p:bldP spid="55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>
            <a:extLst>
              <a:ext uri="{FF2B5EF4-FFF2-40B4-BE49-F238E27FC236}">
                <a16:creationId xmlns:a16="http://schemas.microsoft.com/office/drawing/2014/main" id="{6A75799F-60F1-44E5-B1C5-0A7D5C57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767013"/>
            <a:ext cx="204787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ern mit 7 Zacken 4">
            <a:extLst>
              <a:ext uri="{FF2B5EF4-FFF2-40B4-BE49-F238E27FC236}">
                <a16:creationId xmlns:a16="http://schemas.microsoft.com/office/drawing/2014/main" id="{C02A3D2F-21CD-455C-877A-878500B1E190}"/>
              </a:ext>
            </a:extLst>
          </p:cNvPr>
          <p:cNvSpPr/>
          <p:nvPr/>
        </p:nvSpPr>
        <p:spPr bwMode="auto">
          <a:xfrm>
            <a:off x="5238750" y="3465513"/>
            <a:ext cx="635000" cy="360362"/>
          </a:xfrm>
          <a:prstGeom prst="star7">
            <a:avLst>
              <a:gd name="adj" fmla="val 14170"/>
              <a:gd name="hf" fmla="val 102572"/>
              <a:gd name="vf" fmla="val 105210"/>
            </a:avLst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2740A0B-D97F-407A-B365-F578C7C7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08275"/>
            <a:ext cx="20891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9D9FA89-D2A0-4FD5-AED5-A46A798B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803525"/>
            <a:ext cx="206216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F776EC12-83E9-4219-AB47-12C9154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786063"/>
            <a:ext cx="20399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739438A-80BA-4F8F-A855-40C124CC61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03588" y="3430588"/>
            <a:ext cx="73025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ABBCF93-05F9-4B58-BB4E-E1A1CC97FA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9788" y="3430588"/>
            <a:ext cx="0" cy="260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D58C603D-5A50-4CA7-82E7-FDFB3D845C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6613" y="3430588"/>
            <a:ext cx="87312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ED9E985-BB10-4F1C-AFA5-588E4ABA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471613"/>
            <a:ext cx="1120775" cy="5857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1. Takt Ansaugen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03D1CF-DBCE-4BB4-968D-4758A2FD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1473200"/>
            <a:ext cx="1209675" cy="585788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2. Takt Verdichten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F73BFC4-4C40-404F-B0C1-43CE46CC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466850"/>
            <a:ext cx="1377950" cy="585788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3. Takt Verbrennen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B407A2-30F5-4810-AF95-7FB46A16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1484313"/>
            <a:ext cx="1208087" cy="5857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/>
              <a:t>4. Takt Ausstoßen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C935415-8E87-4A8D-B25C-5B2FBAFE3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2541588"/>
            <a:ext cx="976313" cy="2476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Einlassventil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0EF5C33-137E-4D15-8419-D3D0025A21D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0725" y="2789238"/>
            <a:ext cx="187325" cy="5683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3176FCC-90FE-4F86-9204-83A31CE7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2573338"/>
            <a:ext cx="1063625" cy="2460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Auslassventil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490711E-F0B5-438D-8349-2C1D524A04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2913" y="2819400"/>
            <a:ext cx="411162" cy="547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3E7663E-29F5-48CD-BD34-10AEF644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2222500"/>
            <a:ext cx="1062037" cy="2460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Einspritzdüse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1209B7A-825D-4F76-9FB9-02CF0EAA14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71588" y="2468563"/>
            <a:ext cx="0" cy="650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6" name="Rechteck 25">
            <a:extLst>
              <a:ext uri="{FF2B5EF4-FFF2-40B4-BE49-F238E27FC236}">
                <a16:creationId xmlns:a16="http://schemas.microsoft.com/office/drawing/2014/main" id="{4E320FCC-F277-4B53-A645-5B968EEA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981075"/>
            <a:ext cx="613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FF"/>
                </a:solidFill>
                <a:cs typeface="Arial" panose="020B0604020202020204" pitchFamily="34" charset="0"/>
              </a:rPr>
              <a:t>5. Motorenkunde: </a:t>
            </a:r>
            <a:r>
              <a:rPr lang="de-DE" altLang="de-DE" b="1" u="sng">
                <a:solidFill>
                  <a:srgbClr val="0000FF"/>
                </a:solidFill>
                <a:cs typeface="Arial" panose="020B0604020202020204" pitchFamily="34" charset="0"/>
              </a:rPr>
              <a:t>Arbeitsweise 4-Takt Dieselmotor</a:t>
            </a:r>
            <a:endParaRPr lang="de-DE" alt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5477A6D-E773-4011-BBAA-3351B2E5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4005263"/>
            <a:ext cx="1063625" cy="4000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Kraftstoffein-spritzung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F92E767-A2B0-4740-AFA4-AAED10CC0A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3925" y="3560763"/>
            <a:ext cx="768350" cy="4445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9" name="Foliennummernplatzhalter 1">
            <a:extLst>
              <a:ext uri="{FF2B5EF4-FFF2-40B4-BE49-F238E27FC236}">
                <a16:creationId xmlns:a16="http://schemas.microsoft.com/office/drawing/2014/main" id="{7F9432E5-D649-4107-80DF-E3D091316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AE06E-A542-4324-AE8C-4A9730E4439B}" type="slidenum">
              <a:rPr lang="de-DE" altLang="de-DE"/>
              <a:pPr/>
              <a:t>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1" grpId="0" animBg="1"/>
      <p:bldP spid="39" grpId="0" animBg="1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Maschinist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EB8EB4A6-075B-47B3-9F06-169CAE37398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9CF19D4-8186-4EF1-B632-1E88162BD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0ECD4-2F2A-48AA-BD97-7E3EBC887E4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530</Words>
  <Application>Microsoft Office PowerPoint</Application>
  <PresentationFormat>Bildschirmpräsentation (4:3)</PresentationFormat>
  <Paragraphs>181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Calibri</vt:lpstr>
      <vt:lpstr>_KAB-Folien-Layout-längsformat</vt:lpstr>
      <vt:lpstr>Deckblatt</vt:lpstr>
      <vt:lpstr>5. Motorenkunde</vt:lpstr>
      <vt:lpstr>5. Motorenkunde: Aufbau des 4-Takt Ottomotor</vt:lpstr>
      <vt:lpstr>5. Motorenkunde: Ölkreislauf</vt:lpstr>
      <vt:lpstr>5. Motorenkunde: Kühlkreislauf</vt:lpstr>
      <vt:lpstr>5. Motorenkunde: Arbeitsweise 4-Takt Ottomotor</vt:lpstr>
      <vt:lpstr>5. Motorenkunde: Aufbau des 4-Takt Ottomotor</vt:lpstr>
      <vt:lpstr>5. Motorenkunde: Arbeitsweise 2-Takt Ottomotor</vt:lpstr>
      <vt:lpstr>PowerPoint-Präsentation</vt:lpstr>
      <vt:lpstr>5. Motorenkunde: Arbeitsweise Dieselmotor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Dipl. Ing. Bernd Haupt</dc:creator>
  <cp:lastModifiedBy>Flemming Götz</cp:lastModifiedBy>
  <cp:revision>253</cp:revision>
  <cp:lastPrinted>2015-02-24T17:11:46Z</cp:lastPrinted>
  <dcterms:created xsi:type="dcterms:W3CDTF">2000-11-07T19:38:03Z</dcterms:created>
  <dcterms:modified xsi:type="dcterms:W3CDTF">2024-07-18T11:58:14Z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14900.0000000000</vt:lpwstr>
  </property>
</Properties>
</file>