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4"/>
    <p:sldMasterId id="2147483667" r:id="rId5"/>
  </p:sldMasterIdLst>
  <p:notesMasterIdLst>
    <p:notesMasterId r:id="rId63"/>
  </p:notesMasterIdLst>
  <p:handoutMasterIdLst>
    <p:handoutMasterId r:id="rId64"/>
  </p:handoutMasterIdLst>
  <p:sldIdLst>
    <p:sldId id="257" r:id="rId6"/>
    <p:sldId id="258" r:id="rId7"/>
    <p:sldId id="260" r:id="rId8"/>
    <p:sldId id="259" r:id="rId9"/>
    <p:sldId id="261" r:id="rId10"/>
    <p:sldId id="269" r:id="rId11"/>
    <p:sldId id="262" r:id="rId12"/>
    <p:sldId id="263" r:id="rId13"/>
    <p:sldId id="298" r:id="rId14"/>
    <p:sldId id="264" r:id="rId15"/>
    <p:sldId id="300" r:id="rId16"/>
    <p:sldId id="265" r:id="rId17"/>
    <p:sldId id="274" r:id="rId18"/>
    <p:sldId id="275" r:id="rId19"/>
    <p:sldId id="276" r:id="rId20"/>
    <p:sldId id="277" r:id="rId21"/>
    <p:sldId id="317" r:id="rId22"/>
    <p:sldId id="319" r:id="rId23"/>
    <p:sldId id="318" r:id="rId24"/>
    <p:sldId id="325" r:id="rId25"/>
    <p:sldId id="326" r:id="rId26"/>
    <p:sldId id="327" r:id="rId27"/>
    <p:sldId id="328" r:id="rId28"/>
    <p:sldId id="303" r:id="rId29"/>
    <p:sldId id="329" r:id="rId30"/>
    <p:sldId id="330" r:id="rId31"/>
    <p:sldId id="331" r:id="rId32"/>
    <p:sldId id="334" r:id="rId33"/>
    <p:sldId id="335" r:id="rId34"/>
    <p:sldId id="336" r:id="rId35"/>
    <p:sldId id="337" r:id="rId36"/>
    <p:sldId id="338" r:id="rId37"/>
    <p:sldId id="339" r:id="rId38"/>
    <p:sldId id="340" r:id="rId39"/>
    <p:sldId id="341" r:id="rId40"/>
    <p:sldId id="342" r:id="rId41"/>
    <p:sldId id="343" r:id="rId42"/>
    <p:sldId id="316" r:id="rId43"/>
    <p:sldId id="266" r:id="rId44"/>
    <p:sldId id="289" r:id="rId45"/>
    <p:sldId id="290" r:id="rId46"/>
    <p:sldId id="267" r:id="rId47"/>
    <p:sldId id="270" r:id="rId48"/>
    <p:sldId id="332" r:id="rId49"/>
    <p:sldId id="333" r:id="rId50"/>
    <p:sldId id="315" r:id="rId51"/>
    <p:sldId id="272" r:id="rId52"/>
    <p:sldId id="292" r:id="rId53"/>
    <p:sldId id="273" r:id="rId54"/>
    <p:sldId id="314" r:id="rId55"/>
    <p:sldId id="306" r:id="rId56"/>
    <p:sldId id="293" r:id="rId57"/>
    <p:sldId id="271" r:id="rId58"/>
    <p:sldId id="294" r:id="rId59"/>
    <p:sldId id="295" r:id="rId60"/>
    <p:sldId id="296" r:id="rId61"/>
    <p:sldId id="297" r:id="rId62"/>
  </p:sldIdLst>
  <p:sldSz cx="9144000" cy="6858000" type="screen4x3"/>
  <p:notesSz cx="6724650" cy="97742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523">
          <p15:clr>
            <a:srgbClr val="A4A3A4"/>
          </p15:clr>
        </p15:guide>
        <p15:guide id="2" pos="2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FFFF99"/>
    <a:srgbClr val="FFFF66"/>
    <a:srgbClr val="FFFFDD"/>
    <a:srgbClr val="33CCFF"/>
    <a:srgbClr val="0000FF"/>
    <a:srgbClr val="FF00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1577" autoAdjust="0"/>
  </p:normalViewPr>
  <p:slideViewPr>
    <p:cSldViewPr>
      <p:cViewPr varScale="1">
        <p:scale>
          <a:sx n="115" d="100"/>
          <a:sy n="115" d="100"/>
        </p:scale>
        <p:origin x="1092" y="84"/>
      </p:cViewPr>
      <p:guideLst>
        <p:guide orient="horz" pos="2523"/>
        <p:guide pos="2744"/>
      </p:guideLst>
    </p:cSldViewPr>
  </p:slideViewPr>
  <p:outlineViewPr>
    <p:cViewPr>
      <p:scale>
        <a:sx n="33" d="100"/>
        <a:sy n="33" d="100"/>
      </p:scale>
      <p:origin x="0" y="64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0FA9D96-30DD-431C-9274-A3C2FB7DEECF}"/>
              </a:ext>
            </a:extLst>
          </p:cNvPr>
          <p:cNvSpPr>
            <a:spLocks noGrp="1" noChangeArrowheads="1"/>
          </p:cNvSpPr>
          <p:nvPr>
            <p:ph type="hdr" sz="quarter"/>
          </p:nvPr>
        </p:nvSpPr>
        <p:spPr bwMode="auto">
          <a:xfrm>
            <a:off x="0" y="0"/>
            <a:ext cx="2940050" cy="525463"/>
          </a:xfrm>
          <a:prstGeom prst="rect">
            <a:avLst/>
          </a:prstGeom>
          <a:noFill/>
          <a:ln>
            <a:noFill/>
          </a:ln>
          <a:effectLst/>
        </p:spPr>
        <p:txBody>
          <a:bodyPr vert="horz" wrap="square" lIns="90208" tIns="45104" rIns="90208" bIns="45104" numCol="1" anchor="t" anchorCtr="0" compatLnSpc="1">
            <a:prstTxWarp prst="textNoShape">
              <a:avLst/>
            </a:prstTxWarp>
          </a:bodyPr>
          <a:lstStyle>
            <a:lvl1pPr defTabSz="901474">
              <a:defRPr sz="1200" b="1">
                <a:latin typeface="Times New Roman" pitchFamily="18" charset="0"/>
              </a:defRPr>
            </a:lvl1pPr>
          </a:lstStyle>
          <a:p>
            <a:pPr>
              <a:defRPr/>
            </a:pPr>
            <a:endParaRPr lang="de-DE"/>
          </a:p>
        </p:txBody>
      </p:sp>
      <p:sp>
        <p:nvSpPr>
          <p:cNvPr id="35843" name="Rectangle 3">
            <a:extLst>
              <a:ext uri="{FF2B5EF4-FFF2-40B4-BE49-F238E27FC236}">
                <a16:creationId xmlns:a16="http://schemas.microsoft.com/office/drawing/2014/main" id="{C44CFC68-CF14-4ECE-9933-A7B0E32F36C9}"/>
              </a:ext>
            </a:extLst>
          </p:cNvPr>
          <p:cNvSpPr>
            <a:spLocks noGrp="1" noChangeArrowheads="1"/>
          </p:cNvSpPr>
          <p:nvPr>
            <p:ph type="dt" sz="quarter" idx="1"/>
          </p:nvPr>
        </p:nvSpPr>
        <p:spPr bwMode="auto">
          <a:xfrm>
            <a:off x="3844925" y="0"/>
            <a:ext cx="2865438" cy="525463"/>
          </a:xfrm>
          <a:prstGeom prst="rect">
            <a:avLst/>
          </a:prstGeom>
          <a:noFill/>
          <a:ln>
            <a:noFill/>
          </a:ln>
          <a:effectLst/>
        </p:spPr>
        <p:txBody>
          <a:bodyPr vert="horz" wrap="square" lIns="90208" tIns="45104" rIns="90208" bIns="45104" numCol="1" anchor="t" anchorCtr="0" compatLnSpc="1">
            <a:prstTxWarp prst="textNoShape">
              <a:avLst/>
            </a:prstTxWarp>
          </a:bodyPr>
          <a:lstStyle>
            <a:lvl1pPr algn="r" defTabSz="901474">
              <a:defRPr sz="1200" b="1">
                <a:latin typeface="Times New Roman" pitchFamily="18" charset="0"/>
              </a:defRPr>
            </a:lvl1pPr>
          </a:lstStyle>
          <a:p>
            <a:pPr>
              <a:defRPr/>
            </a:pPr>
            <a:endParaRPr lang="de-DE"/>
          </a:p>
        </p:txBody>
      </p:sp>
      <p:sp>
        <p:nvSpPr>
          <p:cNvPr id="35844" name="Rectangle 4">
            <a:extLst>
              <a:ext uri="{FF2B5EF4-FFF2-40B4-BE49-F238E27FC236}">
                <a16:creationId xmlns:a16="http://schemas.microsoft.com/office/drawing/2014/main" id="{F2A32ADA-6961-4788-BD23-73F1C8B0ADC0}"/>
              </a:ext>
            </a:extLst>
          </p:cNvPr>
          <p:cNvSpPr>
            <a:spLocks noGrp="1" noChangeArrowheads="1"/>
          </p:cNvSpPr>
          <p:nvPr>
            <p:ph type="ftr" sz="quarter" idx="2"/>
          </p:nvPr>
        </p:nvSpPr>
        <p:spPr bwMode="auto">
          <a:xfrm>
            <a:off x="0" y="9302750"/>
            <a:ext cx="2940050" cy="450850"/>
          </a:xfrm>
          <a:prstGeom prst="rect">
            <a:avLst/>
          </a:prstGeom>
          <a:noFill/>
          <a:ln>
            <a:noFill/>
          </a:ln>
          <a:effectLst/>
        </p:spPr>
        <p:txBody>
          <a:bodyPr vert="horz" wrap="square" lIns="90208" tIns="45104" rIns="90208" bIns="45104" numCol="1" anchor="b" anchorCtr="0" compatLnSpc="1">
            <a:prstTxWarp prst="textNoShape">
              <a:avLst/>
            </a:prstTxWarp>
          </a:bodyPr>
          <a:lstStyle>
            <a:lvl1pPr defTabSz="901474">
              <a:defRPr sz="1200" b="1">
                <a:latin typeface="Times New Roman" pitchFamily="18" charset="0"/>
              </a:defRPr>
            </a:lvl1pPr>
          </a:lstStyle>
          <a:p>
            <a:pPr>
              <a:defRPr/>
            </a:pPr>
            <a:endParaRPr lang="de-DE"/>
          </a:p>
        </p:txBody>
      </p:sp>
      <p:sp>
        <p:nvSpPr>
          <p:cNvPr id="35845" name="Rectangle 5">
            <a:extLst>
              <a:ext uri="{FF2B5EF4-FFF2-40B4-BE49-F238E27FC236}">
                <a16:creationId xmlns:a16="http://schemas.microsoft.com/office/drawing/2014/main" id="{F3537D57-B538-44A8-83DF-3FA496F05416}"/>
              </a:ext>
            </a:extLst>
          </p:cNvPr>
          <p:cNvSpPr>
            <a:spLocks noGrp="1" noChangeArrowheads="1"/>
          </p:cNvSpPr>
          <p:nvPr>
            <p:ph type="sldNum" sz="quarter" idx="3"/>
          </p:nvPr>
        </p:nvSpPr>
        <p:spPr bwMode="auto">
          <a:xfrm>
            <a:off x="3844925" y="9302750"/>
            <a:ext cx="2865438" cy="450850"/>
          </a:xfrm>
          <a:prstGeom prst="rect">
            <a:avLst/>
          </a:prstGeom>
          <a:noFill/>
          <a:ln>
            <a:noFill/>
          </a:ln>
          <a:effectLst/>
        </p:spPr>
        <p:txBody>
          <a:bodyPr vert="horz" wrap="square" lIns="90208" tIns="45104" rIns="90208" bIns="45104" numCol="1" anchor="b" anchorCtr="0" compatLnSpc="1">
            <a:prstTxWarp prst="textNoShape">
              <a:avLst/>
            </a:prstTxWarp>
          </a:bodyPr>
          <a:lstStyle>
            <a:lvl1pPr algn="r" defTabSz="900113">
              <a:defRPr sz="1200" b="1">
                <a:latin typeface="Times New Roman" panose="02020603050405020304" pitchFamily="18" charset="0"/>
              </a:defRPr>
            </a:lvl1pPr>
          </a:lstStyle>
          <a:p>
            <a:fld id="{B8EB4FC2-00BC-45F4-8FA3-6EFBB35D8AA4}" type="slidenum">
              <a:rPr lang="de-DE" altLang="de-DE"/>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E146C6A-097A-41D5-AD7C-9528A0C03282}"/>
              </a:ext>
            </a:extLst>
          </p:cNvPr>
          <p:cNvSpPr>
            <a:spLocks noGrp="1" noChangeArrowheads="1"/>
          </p:cNvSpPr>
          <p:nvPr>
            <p:ph type="hdr" sz="quarter"/>
          </p:nvPr>
        </p:nvSpPr>
        <p:spPr bwMode="auto">
          <a:xfrm>
            <a:off x="0" y="0"/>
            <a:ext cx="2913063" cy="463550"/>
          </a:xfrm>
          <a:prstGeom prst="rect">
            <a:avLst/>
          </a:prstGeom>
          <a:noFill/>
          <a:ln>
            <a:noFill/>
          </a:ln>
          <a:effectLst/>
        </p:spPr>
        <p:txBody>
          <a:bodyPr vert="horz" wrap="square" lIns="90208" tIns="45104" rIns="90208" bIns="45104" numCol="1" anchor="t" anchorCtr="0" compatLnSpc="1">
            <a:prstTxWarp prst="textNoShape">
              <a:avLst/>
            </a:prstTxWarp>
          </a:bodyPr>
          <a:lstStyle>
            <a:lvl1pPr defTabSz="901474">
              <a:defRPr sz="1200">
                <a:latin typeface="Times New Roman" pitchFamily="18" charset="0"/>
              </a:defRPr>
            </a:lvl1pPr>
          </a:lstStyle>
          <a:p>
            <a:pPr>
              <a:defRPr/>
            </a:pPr>
            <a:endParaRPr lang="de-DE"/>
          </a:p>
        </p:txBody>
      </p:sp>
      <p:sp>
        <p:nvSpPr>
          <p:cNvPr id="11267" name="Rectangle 3">
            <a:extLst>
              <a:ext uri="{FF2B5EF4-FFF2-40B4-BE49-F238E27FC236}">
                <a16:creationId xmlns:a16="http://schemas.microsoft.com/office/drawing/2014/main" id="{91390058-3FE6-4EF0-9B3E-CC4D976FBF45}"/>
              </a:ext>
            </a:extLst>
          </p:cNvPr>
          <p:cNvSpPr>
            <a:spLocks noGrp="1" noChangeArrowheads="1"/>
          </p:cNvSpPr>
          <p:nvPr>
            <p:ph type="dt" idx="1"/>
          </p:nvPr>
        </p:nvSpPr>
        <p:spPr bwMode="auto">
          <a:xfrm>
            <a:off x="3811588" y="0"/>
            <a:ext cx="2913062" cy="463550"/>
          </a:xfrm>
          <a:prstGeom prst="rect">
            <a:avLst/>
          </a:prstGeom>
          <a:noFill/>
          <a:ln>
            <a:noFill/>
          </a:ln>
          <a:effectLst/>
        </p:spPr>
        <p:txBody>
          <a:bodyPr vert="horz" wrap="square" lIns="90208" tIns="45104" rIns="90208" bIns="45104" numCol="1" anchor="t" anchorCtr="0" compatLnSpc="1">
            <a:prstTxWarp prst="textNoShape">
              <a:avLst/>
            </a:prstTxWarp>
          </a:bodyPr>
          <a:lstStyle>
            <a:lvl1pPr algn="r" defTabSz="901474">
              <a:defRPr sz="1200">
                <a:latin typeface="Times New Roman" pitchFamily="18" charset="0"/>
              </a:defRPr>
            </a:lvl1pPr>
          </a:lstStyle>
          <a:p>
            <a:pPr>
              <a:defRPr/>
            </a:pPr>
            <a:endParaRPr lang="de-DE"/>
          </a:p>
        </p:txBody>
      </p:sp>
      <p:sp>
        <p:nvSpPr>
          <p:cNvPr id="8196" name="Rectangle 4">
            <a:extLst>
              <a:ext uri="{FF2B5EF4-FFF2-40B4-BE49-F238E27FC236}">
                <a16:creationId xmlns:a16="http://schemas.microsoft.com/office/drawing/2014/main" id="{97CF790D-29FB-495A-AE08-749297DADBEC}"/>
              </a:ext>
            </a:extLst>
          </p:cNvPr>
          <p:cNvSpPr>
            <a:spLocks noChangeArrowheads="1" noTextEdit="1"/>
          </p:cNvSpPr>
          <p:nvPr>
            <p:ph type="sldImg" idx="2"/>
          </p:nvPr>
        </p:nvSpPr>
        <p:spPr bwMode="auto">
          <a:xfrm>
            <a:off x="946150" y="771525"/>
            <a:ext cx="4833938" cy="36242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18CB794B-59F5-40E8-9C15-C24B28CD9EF7}"/>
              </a:ext>
            </a:extLst>
          </p:cNvPr>
          <p:cNvSpPr>
            <a:spLocks noGrp="1" noChangeArrowheads="1"/>
          </p:cNvSpPr>
          <p:nvPr>
            <p:ph type="body" sz="quarter" idx="3"/>
          </p:nvPr>
        </p:nvSpPr>
        <p:spPr bwMode="auto">
          <a:xfrm>
            <a:off x="896938" y="4627563"/>
            <a:ext cx="4930775" cy="4394200"/>
          </a:xfrm>
          <a:prstGeom prst="rect">
            <a:avLst/>
          </a:prstGeom>
          <a:noFill/>
          <a:ln>
            <a:noFill/>
          </a:ln>
          <a:effectLst/>
        </p:spPr>
        <p:txBody>
          <a:bodyPr vert="horz" wrap="square" lIns="90208" tIns="45104" rIns="90208" bIns="45104"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1270" name="Rectangle 6">
            <a:extLst>
              <a:ext uri="{FF2B5EF4-FFF2-40B4-BE49-F238E27FC236}">
                <a16:creationId xmlns:a16="http://schemas.microsoft.com/office/drawing/2014/main" id="{43F570EA-D54A-431A-A311-99EF58FE922F}"/>
              </a:ext>
            </a:extLst>
          </p:cNvPr>
          <p:cNvSpPr>
            <a:spLocks noGrp="1" noChangeArrowheads="1"/>
          </p:cNvSpPr>
          <p:nvPr>
            <p:ph type="ftr" sz="quarter" idx="4"/>
          </p:nvPr>
        </p:nvSpPr>
        <p:spPr bwMode="auto">
          <a:xfrm>
            <a:off x="0" y="9253538"/>
            <a:ext cx="2913063" cy="539750"/>
          </a:xfrm>
          <a:prstGeom prst="rect">
            <a:avLst/>
          </a:prstGeom>
          <a:noFill/>
          <a:ln>
            <a:noFill/>
          </a:ln>
          <a:effectLst/>
        </p:spPr>
        <p:txBody>
          <a:bodyPr vert="horz" wrap="square" lIns="90208" tIns="45104" rIns="90208" bIns="45104" numCol="1" anchor="b" anchorCtr="0" compatLnSpc="1">
            <a:prstTxWarp prst="textNoShape">
              <a:avLst/>
            </a:prstTxWarp>
          </a:bodyPr>
          <a:lstStyle>
            <a:lvl1pPr defTabSz="901474">
              <a:defRPr sz="1200">
                <a:latin typeface="Times New Roman" pitchFamily="18" charset="0"/>
              </a:defRPr>
            </a:lvl1pPr>
          </a:lstStyle>
          <a:p>
            <a:pPr>
              <a:defRPr/>
            </a:pPr>
            <a:endParaRPr lang="de-DE"/>
          </a:p>
        </p:txBody>
      </p:sp>
      <p:sp>
        <p:nvSpPr>
          <p:cNvPr id="11271" name="Rectangle 7">
            <a:extLst>
              <a:ext uri="{FF2B5EF4-FFF2-40B4-BE49-F238E27FC236}">
                <a16:creationId xmlns:a16="http://schemas.microsoft.com/office/drawing/2014/main" id="{A6BCBFD0-2918-4E9D-BC99-B721790C731D}"/>
              </a:ext>
            </a:extLst>
          </p:cNvPr>
          <p:cNvSpPr>
            <a:spLocks noGrp="1" noChangeArrowheads="1"/>
          </p:cNvSpPr>
          <p:nvPr>
            <p:ph type="sldNum" sz="quarter" idx="5"/>
          </p:nvPr>
        </p:nvSpPr>
        <p:spPr bwMode="auto">
          <a:xfrm>
            <a:off x="3811588" y="9253538"/>
            <a:ext cx="2913062" cy="539750"/>
          </a:xfrm>
          <a:prstGeom prst="rect">
            <a:avLst/>
          </a:prstGeom>
          <a:noFill/>
          <a:ln>
            <a:noFill/>
          </a:ln>
          <a:effectLst/>
        </p:spPr>
        <p:txBody>
          <a:bodyPr vert="horz" wrap="square" lIns="90208" tIns="45104" rIns="90208" bIns="45104" numCol="1" anchor="b" anchorCtr="0" compatLnSpc="1">
            <a:prstTxWarp prst="textNoShape">
              <a:avLst/>
            </a:prstTxWarp>
          </a:bodyPr>
          <a:lstStyle>
            <a:lvl1pPr algn="r" defTabSz="900113">
              <a:defRPr sz="1200">
                <a:latin typeface="Times New Roman" panose="02020603050405020304" pitchFamily="18" charset="0"/>
              </a:defRPr>
            </a:lvl1pPr>
          </a:lstStyle>
          <a:p>
            <a:fld id="{977225F1-5A7D-41D5-ADF7-59BD20B45CF6}"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a:extLst>
              <a:ext uri="{FF2B5EF4-FFF2-40B4-BE49-F238E27FC236}">
                <a16:creationId xmlns:a16="http://schemas.microsoft.com/office/drawing/2014/main" id="{0229570C-326A-4403-A929-49F1F14275D9}"/>
              </a:ext>
            </a:extLst>
          </p:cNvPr>
          <p:cNvSpPr>
            <a:spLocks noGrp="1" noRot="1" noChangeAspect="1" noTextEdit="1"/>
          </p:cNvSpPr>
          <p:nvPr>
            <p:ph type="sldImg"/>
          </p:nvPr>
        </p:nvSpPr>
        <p:spPr>
          <a:ln/>
        </p:spPr>
      </p:sp>
      <p:sp>
        <p:nvSpPr>
          <p:cNvPr id="43011" name="Notizenplatzhalter 2">
            <a:extLst>
              <a:ext uri="{FF2B5EF4-FFF2-40B4-BE49-F238E27FC236}">
                <a16:creationId xmlns:a16="http://schemas.microsoft.com/office/drawing/2014/main" id="{B7331F77-28BF-4C28-989C-47B51EA8C2F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43012" name="Foliennummernplatzhalter 3">
            <a:extLst>
              <a:ext uri="{FF2B5EF4-FFF2-40B4-BE49-F238E27FC236}">
                <a16:creationId xmlns:a16="http://schemas.microsoft.com/office/drawing/2014/main" id="{C8C5D9F4-A82D-4E66-94CF-F47E1171A3C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a:solidFill>
                  <a:schemeClr val="tx1"/>
                </a:solidFill>
                <a:latin typeface="Arial" panose="020B0604020202020204" pitchFamily="34" charset="0"/>
              </a:defRPr>
            </a:lvl1pPr>
            <a:lvl2pPr marL="742950" indent="-285750" defTabSz="900113">
              <a:defRPr>
                <a:solidFill>
                  <a:schemeClr val="tx1"/>
                </a:solidFill>
                <a:latin typeface="Arial" panose="020B0604020202020204" pitchFamily="34" charset="0"/>
              </a:defRPr>
            </a:lvl2pPr>
            <a:lvl3pPr marL="1143000" indent="-228600" defTabSz="900113">
              <a:defRPr>
                <a:solidFill>
                  <a:schemeClr val="tx1"/>
                </a:solidFill>
                <a:latin typeface="Arial" panose="020B0604020202020204" pitchFamily="34" charset="0"/>
              </a:defRPr>
            </a:lvl3pPr>
            <a:lvl4pPr marL="1600200" indent="-228600" defTabSz="900113">
              <a:defRPr>
                <a:solidFill>
                  <a:schemeClr val="tx1"/>
                </a:solidFill>
                <a:latin typeface="Arial" panose="020B0604020202020204" pitchFamily="34" charset="0"/>
              </a:defRPr>
            </a:lvl4pPr>
            <a:lvl5pPr marL="2057400" indent="-228600" defTabSz="900113">
              <a:defRPr>
                <a:solidFill>
                  <a:schemeClr val="tx1"/>
                </a:solidFill>
                <a:latin typeface="Arial" panose="020B0604020202020204" pitchFamily="34" charset="0"/>
              </a:defRPr>
            </a:lvl5pPr>
            <a:lvl6pPr marL="2514600" indent="-228600" defTabSz="900113" eaLnBrk="0" fontAlgn="base" hangingPunct="0">
              <a:spcBef>
                <a:spcPct val="0"/>
              </a:spcBef>
              <a:spcAft>
                <a:spcPct val="0"/>
              </a:spcAft>
              <a:defRPr>
                <a:solidFill>
                  <a:schemeClr val="tx1"/>
                </a:solidFill>
                <a:latin typeface="Arial" panose="020B0604020202020204" pitchFamily="34" charset="0"/>
              </a:defRPr>
            </a:lvl6pPr>
            <a:lvl7pPr marL="2971800" indent="-228600" defTabSz="900113" eaLnBrk="0" fontAlgn="base" hangingPunct="0">
              <a:spcBef>
                <a:spcPct val="0"/>
              </a:spcBef>
              <a:spcAft>
                <a:spcPct val="0"/>
              </a:spcAft>
              <a:defRPr>
                <a:solidFill>
                  <a:schemeClr val="tx1"/>
                </a:solidFill>
                <a:latin typeface="Arial" panose="020B0604020202020204" pitchFamily="34" charset="0"/>
              </a:defRPr>
            </a:lvl7pPr>
            <a:lvl8pPr marL="3429000" indent="-228600" defTabSz="900113" eaLnBrk="0" fontAlgn="base" hangingPunct="0">
              <a:spcBef>
                <a:spcPct val="0"/>
              </a:spcBef>
              <a:spcAft>
                <a:spcPct val="0"/>
              </a:spcAft>
              <a:defRPr>
                <a:solidFill>
                  <a:schemeClr val="tx1"/>
                </a:solidFill>
                <a:latin typeface="Arial" panose="020B0604020202020204" pitchFamily="34" charset="0"/>
              </a:defRPr>
            </a:lvl8pPr>
            <a:lvl9pPr marL="3886200" indent="-228600" defTabSz="900113" eaLnBrk="0" fontAlgn="base" hangingPunct="0">
              <a:spcBef>
                <a:spcPct val="0"/>
              </a:spcBef>
              <a:spcAft>
                <a:spcPct val="0"/>
              </a:spcAft>
              <a:defRPr>
                <a:solidFill>
                  <a:schemeClr val="tx1"/>
                </a:solidFill>
                <a:latin typeface="Arial" panose="020B0604020202020204" pitchFamily="34" charset="0"/>
              </a:defRPr>
            </a:lvl9pPr>
          </a:lstStyle>
          <a:p>
            <a:fld id="{77E4B774-E849-4FC8-AFB3-CAA3E2426C12}" type="slidenum">
              <a:rPr lang="de-DE" altLang="de-DE">
                <a:latin typeface="Times New Roman" panose="02020603050405020304" pitchFamily="18" charset="0"/>
              </a:rPr>
              <a:pPr/>
              <a:t>32</a:t>
            </a:fld>
            <a:endParaRPr lang="de-DE" altLang="de-DE">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a:extLst>
              <a:ext uri="{FF2B5EF4-FFF2-40B4-BE49-F238E27FC236}">
                <a16:creationId xmlns:a16="http://schemas.microsoft.com/office/drawing/2014/main" id="{7ECB3B97-717A-4CBF-A8D9-09F56B5BF728}"/>
              </a:ext>
            </a:extLst>
          </p:cNvPr>
          <p:cNvSpPr>
            <a:spLocks noGrp="1" noRot="1" noChangeAspect="1" noTextEdit="1"/>
          </p:cNvSpPr>
          <p:nvPr>
            <p:ph type="sldImg"/>
          </p:nvPr>
        </p:nvSpPr>
        <p:spPr>
          <a:ln/>
        </p:spPr>
      </p:sp>
      <p:sp>
        <p:nvSpPr>
          <p:cNvPr id="45059" name="Notizenplatzhalter 2">
            <a:extLst>
              <a:ext uri="{FF2B5EF4-FFF2-40B4-BE49-F238E27FC236}">
                <a16:creationId xmlns:a16="http://schemas.microsoft.com/office/drawing/2014/main" id="{1477BC7B-CF75-4042-B6F8-DE60745D253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45060" name="Foliennummernplatzhalter 3">
            <a:extLst>
              <a:ext uri="{FF2B5EF4-FFF2-40B4-BE49-F238E27FC236}">
                <a16:creationId xmlns:a16="http://schemas.microsoft.com/office/drawing/2014/main" id="{236DFC3B-4996-4619-A487-744593EB68E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a:solidFill>
                  <a:schemeClr val="tx1"/>
                </a:solidFill>
                <a:latin typeface="Arial" panose="020B0604020202020204" pitchFamily="34" charset="0"/>
              </a:defRPr>
            </a:lvl1pPr>
            <a:lvl2pPr marL="742950" indent="-285750" defTabSz="900113">
              <a:defRPr>
                <a:solidFill>
                  <a:schemeClr val="tx1"/>
                </a:solidFill>
                <a:latin typeface="Arial" panose="020B0604020202020204" pitchFamily="34" charset="0"/>
              </a:defRPr>
            </a:lvl2pPr>
            <a:lvl3pPr marL="1143000" indent="-228600" defTabSz="900113">
              <a:defRPr>
                <a:solidFill>
                  <a:schemeClr val="tx1"/>
                </a:solidFill>
                <a:latin typeface="Arial" panose="020B0604020202020204" pitchFamily="34" charset="0"/>
              </a:defRPr>
            </a:lvl3pPr>
            <a:lvl4pPr marL="1600200" indent="-228600" defTabSz="900113">
              <a:defRPr>
                <a:solidFill>
                  <a:schemeClr val="tx1"/>
                </a:solidFill>
                <a:latin typeface="Arial" panose="020B0604020202020204" pitchFamily="34" charset="0"/>
              </a:defRPr>
            </a:lvl4pPr>
            <a:lvl5pPr marL="2057400" indent="-228600" defTabSz="900113">
              <a:defRPr>
                <a:solidFill>
                  <a:schemeClr val="tx1"/>
                </a:solidFill>
                <a:latin typeface="Arial" panose="020B0604020202020204" pitchFamily="34" charset="0"/>
              </a:defRPr>
            </a:lvl5pPr>
            <a:lvl6pPr marL="2514600" indent="-228600" defTabSz="900113" eaLnBrk="0" fontAlgn="base" hangingPunct="0">
              <a:spcBef>
                <a:spcPct val="0"/>
              </a:spcBef>
              <a:spcAft>
                <a:spcPct val="0"/>
              </a:spcAft>
              <a:defRPr>
                <a:solidFill>
                  <a:schemeClr val="tx1"/>
                </a:solidFill>
                <a:latin typeface="Arial" panose="020B0604020202020204" pitchFamily="34" charset="0"/>
              </a:defRPr>
            </a:lvl6pPr>
            <a:lvl7pPr marL="2971800" indent="-228600" defTabSz="900113" eaLnBrk="0" fontAlgn="base" hangingPunct="0">
              <a:spcBef>
                <a:spcPct val="0"/>
              </a:spcBef>
              <a:spcAft>
                <a:spcPct val="0"/>
              </a:spcAft>
              <a:defRPr>
                <a:solidFill>
                  <a:schemeClr val="tx1"/>
                </a:solidFill>
                <a:latin typeface="Arial" panose="020B0604020202020204" pitchFamily="34" charset="0"/>
              </a:defRPr>
            </a:lvl7pPr>
            <a:lvl8pPr marL="3429000" indent="-228600" defTabSz="900113" eaLnBrk="0" fontAlgn="base" hangingPunct="0">
              <a:spcBef>
                <a:spcPct val="0"/>
              </a:spcBef>
              <a:spcAft>
                <a:spcPct val="0"/>
              </a:spcAft>
              <a:defRPr>
                <a:solidFill>
                  <a:schemeClr val="tx1"/>
                </a:solidFill>
                <a:latin typeface="Arial" panose="020B0604020202020204" pitchFamily="34" charset="0"/>
              </a:defRPr>
            </a:lvl8pPr>
            <a:lvl9pPr marL="3886200" indent="-228600" defTabSz="900113" eaLnBrk="0" fontAlgn="base" hangingPunct="0">
              <a:spcBef>
                <a:spcPct val="0"/>
              </a:spcBef>
              <a:spcAft>
                <a:spcPct val="0"/>
              </a:spcAft>
              <a:defRPr>
                <a:solidFill>
                  <a:schemeClr val="tx1"/>
                </a:solidFill>
                <a:latin typeface="Arial" panose="020B0604020202020204" pitchFamily="34" charset="0"/>
              </a:defRPr>
            </a:lvl9pPr>
          </a:lstStyle>
          <a:p>
            <a:fld id="{4B8F3229-DB47-4EBE-9F77-D926084C2D95}" type="slidenum">
              <a:rPr lang="de-DE" altLang="de-DE">
                <a:latin typeface="Times New Roman" panose="02020603050405020304" pitchFamily="18" charset="0"/>
              </a:rPr>
              <a:pPr/>
              <a:t>33</a:t>
            </a:fld>
            <a:endParaRPr lang="de-DE" altLang="de-DE">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335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48068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06564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36DE74EC-4933-41A6-8467-E678EA195A32}"/>
              </a:ext>
            </a:extLst>
          </p:cNvPr>
          <p:cNvSpPr>
            <a:spLocks noGrp="1" noChangeArrowheads="1"/>
          </p:cNvSpPr>
          <p:nvPr>
            <p:ph type="dt" sz="half" idx="10"/>
          </p:nvPr>
        </p:nvSpPr>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F39A9339-93DF-40C3-89FA-DF1252EE78C5}"/>
              </a:ext>
            </a:extLst>
          </p:cNvPr>
          <p:cNvSpPr>
            <a:spLocks noGrp="1" noChangeArrowheads="1"/>
          </p:cNvSpPr>
          <p:nvPr>
            <p:ph type="ftr" sz="quarter" idx="11"/>
          </p:nvPr>
        </p:nvSpPr>
        <p:spPr/>
        <p:txBody>
          <a:bodyPr/>
          <a:lstStyle>
            <a:lvl1pPr>
              <a:defRPr/>
            </a:lvl1pPr>
          </a:lstStyle>
          <a:p>
            <a:pPr>
              <a:defRPr/>
            </a:pPr>
            <a:endParaRPr lang="de-DE"/>
          </a:p>
        </p:txBody>
      </p:sp>
      <p:sp>
        <p:nvSpPr>
          <p:cNvPr id="6" name="Rectangle 7">
            <a:extLst>
              <a:ext uri="{FF2B5EF4-FFF2-40B4-BE49-F238E27FC236}">
                <a16:creationId xmlns:a16="http://schemas.microsoft.com/office/drawing/2014/main" id="{8F473832-6C3D-496F-88E2-2C7D5D704136}"/>
              </a:ext>
            </a:extLst>
          </p:cNvPr>
          <p:cNvSpPr>
            <a:spLocks noGrp="1" noChangeArrowheads="1"/>
          </p:cNvSpPr>
          <p:nvPr>
            <p:ph type="sldNum" sz="quarter" idx="12"/>
          </p:nvPr>
        </p:nvSpPr>
        <p:spPr>
          <a:xfrm>
            <a:off x="7239000" y="6400800"/>
            <a:ext cx="1905000" cy="457200"/>
          </a:xfrm>
        </p:spPr>
        <p:txBody>
          <a:bodyPr/>
          <a:lstStyle>
            <a:lvl1pPr>
              <a:defRPr/>
            </a:lvl1pPr>
          </a:lstStyle>
          <a:p>
            <a:fld id="{15AAFB9E-F464-4EEC-AF5B-8F75552C26CF}" type="slidenum">
              <a:rPr lang="de-DE" altLang="de-DE"/>
              <a:pPr/>
              <a:t>‹Nr.›</a:t>
            </a:fld>
            <a:endParaRPr lang="de-DE" altLang="de-DE"/>
          </a:p>
        </p:txBody>
      </p:sp>
    </p:spTree>
    <p:extLst>
      <p:ext uri="{BB962C8B-B14F-4D97-AF65-F5344CB8AC3E}">
        <p14:creationId xmlns:p14="http://schemas.microsoft.com/office/powerpoint/2010/main" val="324944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5">
            <a:extLst>
              <a:ext uri="{FF2B5EF4-FFF2-40B4-BE49-F238E27FC236}">
                <a16:creationId xmlns:a16="http://schemas.microsoft.com/office/drawing/2014/main" id="{FCEC719D-4BA5-493B-B22C-E9EA4B0F8501}"/>
              </a:ext>
            </a:extLst>
          </p:cNvPr>
          <p:cNvSpPr>
            <a:spLocks noGrp="1" noChangeArrowheads="1"/>
          </p:cNvSpPr>
          <p:nvPr>
            <p:ph type="dt" sz="half" idx="10"/>
          </p:nvPr>
        </p:nvSpPr>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E2A868F8-4C42-4315-94A0-F5DA6595ADBD}"/>
              </a:ext>
            </a:extLst>
          </p:cNvPr>
          <p:cNvSpPr>
            <a:spLocks noGrp="1" noChangeArrowheads="1"/>
          </p:cNvSpPr>
          <p:nvPr>
            <p:ph type="ftr" sz="quarter" idx="11"/>
          </p:nvPr>
        </p:nvSpPr>
        <p:spPr/>
        <p:txBody>
          <a:bodyPr/>
          <a:lstStyle>
            <a:lvl1pPr>
              <a:defRPr/>
            </a:lvl1pPr>
          </a:lstStyle>
          <a:p>
            <a:pPr>
              <a:defRPr/>
            </a:pPr>
            <a:endParaRPr lang="de-DE"/>
          </a:p>
        </p:txBody>
      </p:sp>
      <p:sp>
        <p:nvSpPr>
          <p:cNvPr id="6" name="Rectangle 7">
            <a:extLst>
              <a:ext uri="{FF2B5EF4-FFF2-40B4-BE49-F238E27FC236}">
                <a16:creationId xmlns:a16="http://schemas.microsoft.com/office/drawing/2014/main" id="{BFB01E63-7828-48B9-B349-BB5806FD2241}"/>
              </a:ext>
            </a:extLst>
          </p:cNvPr>
          <p:cNvSpPr>
            <a:spLocks noGrp="1" noChangeArrowheads="1"/>
          </p:cNvSpPr>
          <p:nvPr>
            <p:ph type="sldNum" sz="quarter" idx="12"/>
          </p:nvPr>
        </p:nvSpPr>
        <p:spPr>
          <a:xfrm>
            <a:off x="7239000" y="6400800"/>
            <a:ext cx="1905000" cy="457200"/>
          </a:xfrm>
        </p:spPr>
        <p:txBody>
          <a:bodyPr/>
          <a:lstStyle>
            <a:lvl1pPr>
              <a:defRPr/>
            </a:lvl1pPr>
          </a:lstStyle>
          <a:p>
            <a:fld id="{1BFD4A20-E6E3-4893-9594-50A6FF465B10}" type="slidenum">
              <a:rPr lang="de-DE" altLang="de-DE"/>
              <a:pPr/>
              <a:t>‹Nr.›</a:t>
            </a:fld>
            <a:endParaRPr lang="de-DE" altLang="de-DE"/>
          </a:p>
        </p:txBody>
      </p:sp>
    </p:spTree>
    <p:extLst>
      <p:ext uri="{BB962C8B-B14F-4D97-AF65-F5344CB8AC3E}">
        <p14:creationId xmlns:p14="http://schemas.microsoft.com/office/powerpoint/2010/main" val="389592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0825" y="1449388"/>
            <a:ext cx="42418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5025" y="1449388"/>
            <a:ext cx="4243388"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a:extLst>
              <a:ext uri="{FF2B5EF4-FFF2-40B4-BE49-F238E27FC236}">
                <a16:creationId xmlns:a16="http://schemas.microsoft.com/office/drawing/2014/main" id="{E58522C0-6F97-4BFC-8E15-9B18C80FA9D5}"/>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B39852BE-FCF0-475B-A937-698DC3457A0C}"/>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7">
            <a:extLst>
              <a:ext uri="{FF2B5EF4-FFF2-40B4-BE49-F238E27FC236}">
                <a16:creationId xmlns:a16="http://schemas.microsoft.com/office/drawing/2014/main" id="{17660478-B17C-41AC-B3D2-8312CD439D4E}"/>
              </a:ext>
            </a:extLst>
          </p:cNvPr>
          <p:cNvSpPr>
            <a:spLocks noGrp="1" noChangeArrowheads="1"/>
          </p:cNvSpPr>
          <p:nvPr>
            <p:ph type="sldNum" sz="quarter" idx="12"/>
          </p:nvPr>
        </p:nvSpPr>
        <p:spPr>
          <a:ln/>
        </p:spPr>
        <p:txBody>
          <a:bodyPr/>
          <a:lstStyle>
            <a:lvl1pPr>
              <a:defRPr/>
            </a:lvl1pPr>
          </a:lstStyle>
          <a:p>
            <a:fld id="{252A7E52-3375-455F-A180-16990A78AC62}" type="slidenum">
              <a:rPr lang="de-DE" altLang="de-DE"/>
              <a:pPr/>
              <a:t>‹Nr.›</a:t>
            </a:fld>
            <a:endParaRPr lang="de-DE" altLang="de-DE"/>
          </a:p>
        </p:txBody>
      </p:sp>
    </p:spTree>
    <p:extLst>
      <p:ext uri="{BB962C8B-B14F-4D97-AF65-F5344CB8AC3E}">
        <p14:creationId xmlns:p14="http://schemas.microsoft.com/office/powerpoint/2010/main" val="2323886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5">
            <a:extLst>
              <a:ext uri="{FF2B5EF4-FFF2-40B4-BE49-F238E27FC236}">
                <a16:creationId xmlns:a16="http://schemas.microsoft.com/office/drawing/2014/main" id="{29E22A51-E8B4-43B9-8C03-0C0340331E2E}"/>
              </a:ext>
            </a:extLst>
          </p:cNvPr>
          <p:cNvSpPr>
            <a:spLocks noGrp="1" noChangeArrowheads="1"/>
          </p:cNvSpPr>
          <p:nvPr>
            <p:ph type="dt" sz="half" idx="10"/>
          </p:nvPr>
        </p:nvSpPr>
        <p:spPr>
          <a:ln/>
        </p:spPr>
        <p:txBody>
          <a:bodyPr/>
          <a:lstStyle>
            <a:lvl1pPr>
              <a:defRPr/>
            </a:lvl1pPr>
          </a:lstStyle>
          <a:p>
            <a:pPr>
              <a:defRPr/>
            </a:pPr>
            <a:endParaRPr lang="de-DE"/>
          </a:p>
        </p:txBody>
      </p:sp>
      <p:sp>
        <p:nvSpPr>
          <p:cNvPr id="8" name="Rectangle 6">
            <a:extLst>
              <a:ext uri="{FF2B5EF4-FFF2-40B4-BE49-F238E27FC236}">
                <a16:creationId xmlns:a16="http://schemas.microsoft.com/office/drawing/2014/main" id="{FEC84D56-BB66-41ED-BA58-80B9B0EFF87C}"/>
              </a:ext>
            </a:extLst>
          </p:cNvPr>
          <p:cNvSpPr>
            <a:spLocks noGrp="1" noChangeArrowheads="1"/>
          </p:cNvSpPr>
          <p:nvPr>
            <p:ph type="ftr" sz="quarter" idx="11"/>
          </p:nvPr>
        </p:nvSpPr>
        <p:spPr>
          <a:ln/>
        </p:spPr>
        <p:txBody>
          <a:bodyPr/>
          <a:lstStyle>
            <a:lvl1pPr>
              <a:defRPr/>
            </a:lvl1pPr>
          </a:lstStyle>
          <a:p>
            <a:pPr>
              <a:defRPr/>
            </a:pPr>
            <a:endParaRPr lang="de-DE"/>
          </a:p>
        </p:txBody>
      </p:sp>
      <p:sp>
        <p:nvSpPr>
          <p:cNvPr id="9" name="Rectangle 7">
            <a:extLst>
              <a:ext uri="{FF2B5EF4-FFF2-40B4-BE49-F238E27FC236}">
                <a16:creationId xmlns:a16="http://schemas.microsoft.com/office/drawing/2014/main" id="{8B58243E-FCA9-4496-AC19-946C7E6BFA2B}"/>
              </a:ext>
            </a:extLst>
          </p:cNvPr>
          <p:cNvSpPr>
            <a:spLocks noGrp="1" noChangeArrowheads="1"/>
          </p:cNvSpPr>
          <p:nvPr>
            <p:ph type="sldNum" sz="quarter" idx="12"/>
          </p:nvPr>
        </p:nvSpPr>
        <p:spPr>
          <a:ln/>
        </p:spPr>
        <p:txBody>
          <a:bodyPr/>
          <a:lstStyle>
            <a:lvl1pPr>
              <a:defRPr/>
            </a:lvl1pPr>
          </a:lstStyle>
          <a:p>
            <a:fld id="{31CB1AE9-2C4F-48BC-9C64-FEB57A040AEE}" type="slidenum">
              <a:rPr lang="de-DE" altLang="de-DE"/>
              <a:pPr/>
              <a:t>‹Nr.›</a:t>
            </a:fld>
            <a:endParaRPr lang="de-DE" altLang="de-DE"/>
          </a:p>
        </p:txBody>
      </p:sp>
    </p:spTree>
    <p:extLst>
      <p:ext uri="{BB962C8B-B14F-4D97-AF65-F5344CB8AC3E}">
        <p14:creationId xmlns:p14="http://schemas.microsoft.com/office/powerpoint/2010/main" val="3546015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5">
            <a:extLst>
              <a:ext uri="{FF2B5EF4-FFF2-40B4-BE49-F238E27FC236}">
                <a16:creationId xmlns:a16="http://schemas.microsoft.com/office/drawing/2014/main" id="{411484C4-4BAE-47A9-AB0E-3EE355DB1157}"/>
              </a:ext>
            </a:extLst>
          </p:cNvPr>
          <p:cNvSpPr>
            <a:spLocks noGrp="1" noChangeArrowheads="1"/>
          </p:cNvSpPr>
          <p:nvPr>
            <p:ph type="dt" sz="half" idx="10"/>
          </p:nvPr>
        </p:nvSpPr>
        <p:spPr>
          <a:ln/>
        </p:spPr>
        <p:txBody>
          <a:bodyPr/>
          <a:lstStyle>
            <a:lvl1pPr>
              <a:defRPr/>
            </a:lvl1pPr>
          </a:lstStyle>
          <a:p>
            <a:pPr>
              <a:defRPr/>
            </a:pPr>
            <a:endParaRPr lang="de-DE"/>
          </a:p>
        </p:txBody>
      </p:sp>
      <p:sp>
        <p:nvSpPr>
          <p:cNvPr id="4" name="Rectangle 6">
            <a:extLst>
              <a:ext uri="{FF2B5EF4-FFF2-40B4-BE49-F238E27FC236}">
                <a16:creationId xmlns:a16="http://schemas.microsoft.com/office/drawing/2014/main" id="{C834CE98-C3EC-45DA-93B2-FE446DBAD03A}"/>
              </a:ext>
            </a:extLst>
          </p:cNvPr>
          <p:cNvSpPr>
            <a:spLocks noGrp="1" noChangeArrowheads="1"/>
          </p:cNvSpPr>
          <p:nvPr>
            <p:ph type="ftr" sz="quarter" idx="11"/>
          </p:nvPr>
        </p:nvSpPr>
        <p:spPr>
          <a:ln/>
        </p:spPr>
        <p:txBody>
          <a:bodyPr/>
          <a:lstStyle>
            <a:lvl1pPr>
              <a:defRPr/>
            </a:lvl1pPr>
          </a:lstStyle>
          <a:p>
            <a:pPr>
              <a:defRPr/>
            </a:pPr>
            <a:endParaRPr lang="de-DE"/>
          </a:p>
        </p:txBody>
      </p:sp>
      <p:sp>
        <p:nvSpPr>
          <p:cNvPr id="5" name="Rectangle 7">
            <a:extLst>
              <a:ext uri="{FF2B5EF4-FFF2-40B4-BE49-F238E27FC236}">
                <a16:creationId xmlns:a16="http://schemas.microsoft.com/office/drawing/2014/main" id="{E122AE62-D338-43AC-BBC7-A2A745FE2D36}"/>
              </a:ext>
            </a:extLst>
          </p:cNvPr>
          <p:cNvSpPr>
            <a:spLocks noGrp="1" noChangeArrowheads="1"/>
          </p:cNvSpPr>
          <p:nvPr>
            <p:ph type="sldNum" sz="quarter" idx="12"/>
          </p:nvPr>
        </p:nvSpPr>
        <p:spPr>
          <a:ln/>
        </p:spPr>
        <p:txBody>
          <a:bodyPr/>
          <a:lstStyle>
            <a:lvl1pPr>
              <a:defRPr/>
            </a:lvl1pPr>
          </a:lstStyle>
          <a:p>
            <a:fld id="{9C8E65BB-861C-48FE-9AC6-3D22F1A04E85}" type="slidenum">
              <a:rPr lang="de-DE" altLang="de-DE"/>
              <a:pPr/>
              <a:t>‹Nr.›</a:t>
            </a:fld>
            <a:endParaRPr lang="de-DE" altLang="de-DE"/>
          </a:p>
        </p:txBody>
      </p:sp>
    </p:spTree>
    <p:extLst>
      <p:ext uri="{BB962C8B-B14F-4D97-AF65-F5344CB8AC3E}">
        <p14:creationId xmlns:p14="http://schemas.microsoft.com/office/powerpoint/2010/main" val="4198281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A630833-3B39-4919-AFDE-A682249BF895}"/>
              </a:ext>
            </a:extLst>
          </p:cNvPr>
          <p:cNvSpPr>
            <a:spLocks noGrp="1" noChangeArrowheads="1"/>
          </p:cNvSpPr>
          <p:nvPr>
            <p:ph type="dt" sz="half" idx="10"/>
          </p:nvPr>
        </p:nvSpPr>
        <p:spPr>
          <a:ln/>
        </p:spPr>
        <p:txBody>
          <a:bodyPr/>
          <a:lstStyle>
            <a:lvl1pPr>
              <a:defRPr/>
            </a:lvl1pPr>
          </a:lstStyle>
          <a:p>
            <a:pPr>
              <a:defRPr/>
            </a:pPr>
            <a:endParaRPr lang="de-DE"/>
          </a:p>
        </p:txBody>
      </p:sp>
      <p:sp>
        <p:nvSpPr>
          <p:cNvPr id="3" name="Rectangle 6">
            <a:extLst>
              <a:ext uri="{FF2B5EF4-FFF2-40B4-BE49-F238E27FC236}">
                <a16:creationId xmlns:a16="http://schemas.microsoft.com/office/drawing/2014/main" id="{1222AD75-D426-4AE4-AF65-969FEEE4D385}"/>
              </a:ext>
            </a:extLst>
          </p:cNvPr>
          <p:cNvSpPr>
            <a:spLocks noGrp="1" noChangeArrowheads="1"/>
          </p:cNvSpPr>
          <p:nvPr>
            <p:ph type="ftr" sz="quarter" idx="11"/>
          </p:nvPr>
        </p:nvSpPr>
        <p:spPr>
          <a:ln/>
        </p:spPr>
        <p:txBody>
          <a:bodyPr/>
          <a:lstStyle>
            <a:lvl1pPr>
              <a:defRPr/>
            </a:lvl1pPr>
          </a:lstStyle>
          <a:p>
            <a:pPr>
              <a:defRPr/>
            </a:pPr>
            <a:endParaRPr lang="de-DE"/>
          </a:p>
        </p:txBody>
      </p:sp>
      <p:sp>
        <p:nvSpPr>
          <p:cNvPr id="4" name="Rectangle 7">
            <a:extLst>
              <a:ext uri="{FF2B5EF4-FFF2-40B4-BE49-F238E27FC236}">
                <a16:creationId xmlns:a16="http://schemas.microsoft.com/office/drawing/2014/main" id="{AB714AE9-0DAF-40C6-AF48-948FC2BFB33C}"/>
              </a:ext>
            </a:extLst>
          </p:cNvPr>
          <p:cNvSpPr>
            <a:spLocks noGrp="1" noChangeArrowheads="1"/>
          </p:cNvSpPr>
          <p:nvPr>
            <p:ph type="sldNum" sz="quarter" idx="12"/>
          </p:nvPr>
        </p:nvSpPr>
        <p:spPr>
          <a:ln/>
        </p:spPr>
        <p:txBody>
          <a:bodyPr/>
          <a:lstStyle>
            <a:lvl1pPr>
              <a:defRPr/>
            </a:lvl1pPr>
          </a:lstStyle>
          <a:p>
            <a:fld id="{51C0BB74-73B1-412D-A8FD-C6ADD2E59A2E}" type="slidenum">
              <a:rPr lang="de-DE" altLang="de-DE"/>
              <a:pPr/>
              <a:t>‹Nr.›</a:t>
            </a:fld>
            <a:endParaRPr lang="de-DE" altLang="de-DE"/>
          </a:p>
        </p:txBody>
      </p:sp>
    </p:spTree>
    <p:extLst>
      <p:ext uri="{BB962C8B-B14F-4D97-AF65-F5344CB8AC3E}">
        <p14:creationId xmlns:p14="http://schemas.microsoft.com/office/powerpoint/2010/main" val="1966848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a:extLst>
              <a:ext uri="{FF2B5EF4-FFF2-40B4-BE49-F238E27FC236}">
                <a16:creationId xmlns:a16="http://schemas.microsoft.com/office/drawing/2014/main" id="{6E881285-B375-4FD1-B22B-978EB12D929E}"/>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91A95848-4654-4096-929F-92E1BDA6D2FC}"/>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7">
            <a:extLst>
              <a:ext uri="{FF2B5EF4-FFF2-40B4-BE49-F238E27FC236}">
                <a16:creationId xmlns:a16="http://schemas.microsoft.com/office/drawing/2014/main" id="{052C9D41-77E8-4E14-BCD0-7989143CD038}"/>
              </a:ext>
            </a:extLst>
          </p:cNvPr>
          <p:cNvSpPr>
            <a:spLocks noGrp="1" noChangeArrowheads="1"/>
          </p:cNvSpPr>
          <p:nvPr>
            <p:ph type="sldNum" sz="quarter" idx="12"/>
          </p:nvPr>
        </p:nvSpPr>
        <p:spPr>
          <a:ln/>
        </p:spPr>
        <p:txBody>
          <a:bodyPr/>
          <a:lstStyle>
            <a:lvl1pPr>
              <a:defRPr/>
            </a:lvl1pPr>
          </a:lstStyle>
          <a:p>
            <a:fld id="{B050D3E2-9AAF-4DED-92AD-6BD2B1761B86}" type="slidenum">
              <a:rPr lang="de-DE" altLang="de-DE"/>
              <a:pPr/>
              <a:t>‹Nr.›</a:t>
            </a:fld>
            <a:endParaRPr lang="de-DE" altLang="de-DE"/>
          </a:p>
        </p:txBody>
      </p:sp>
    </p:spTree>
    <p:extLst>
      <p:ext uri="{BB962C8B-B14F-4D97-AF65-F5344CB8AC3E}">
        <p14:creationId xmlns:p14="http://schemas.microsoft.com/office/powerpoint/2010/main" val="903743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5">
            <a:extLst>
              <a:ext uri="{FF2B5EF4-FFF2-40B4-BE49-F238E27FC236}">
                <a16:creationId xmlns:a16="http://schemas.microsoft.com/office/drawing/2014/main" id="{39E47929-5A4C-4823-8DE0-E275DA99A4A6}"/>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AC65CC87-3E04-4D05-AA31-5ABD572F2618}"/>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7">
            <a:extLst>
              <a:ext uri="{FF2B5EF4-FFF2-40B4-BE49-F238E27FC236}">
                <a16:creationId xmlns:a16="http://schemas.microsoft.com/office/drawing/2014/main" id="{1A1B8A1A-3208-4577-9E32-A2B2A8B2A558}"/>
              </a:ext>
            </a:extLst>
          </p:cNvPr>
          <p:cNvSpPr>
            <a:spLocks noGrp="1" noChangeArrowheads="1"/>
          </p:cNvSpPr>
          <p:nvPr>
            <p:ph type="sldNum" sz="quarter" idx="12"/>
          </p:nvPr>
        </p:nvSpPr>
        <p:spPr>
          <a:ln/>
        </p:spPr>
        <p:txBody>
          <a:bodyPr/>
          <a:lstStyle>
            <a:lvl1pPr>
              <a:defRPr/>
            </a:lvl1pPr>
          </a:lstStyle>
          <a:p>
            <a:fld id="{7D387C57-587E-4B70-B547-2B344EBDC5BA}" type="slidenum">
              <a:rPr lang="de-DE" altLang="de-DE"/>
              <a:pPr/>
              <a:t>‹Nr.›</a:t>
            </a:fld>
            <a:endParaRPr lang="de-DE" altLang="de-DE"/>
          </a:p>
        </p:txBody>
      </p:sp>
    </p:spTree>
    <p:extLst>
      <p:ext uri="{BB962C8B-B14F-4D97-AF65-F5344CB8AC3E}">
        <p14:creationId xmlns:p14="http://schemas.microsoft.com/office/powerpoint/2010/main" val="2978431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dirty="0"/>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51499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376FD96A-C1A4-48B8-A0B6-A05653F731F2}"/>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0792C21B-FAAF-4538-B767-26CE71A97423}"/>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7">
            <a:extLst>
              <a:ext uri="{FF2B5EF4-FFF2-40B4-BE49-F238E27FC236}">
                <a16:creationId xmlns:a16="http://schemas.microsoft.com/office/drawing/2014/main" id="{8F30AF02-D9A2-4D75-B1D3-D2CA1BDD87DB}"/>
              </a:ext>
            </a:extLst>
          </p:cNvPr>
          <p:cNvSpPr>
            <a:spLocks noGrp="1" noChangeArrowheads="1"/>
          </p:cNvSpPr>
          <p:nvPr>
            <p:ph type="sldNum" sz="quarter" idx="12"/>
          </p:nvPr>
        </p:nvSpPr>
        <p:spPr>
          <a:ln/>
        </p:spPr>
        <p:txBody>
          <a:bodyPr/>
          <a:lstStyle>
            <a:lvl1pPr>
              <a:defRPr/>
            </a:lvl1pPr>
          </a:lstStyle>
          <a:p>
            <a:fld id="{5F3A7854-66AC-43BB-B47C-01D7D8F3FD7E}" type="slidenum">
              <a:rPr lang="de-DE" altLang="de-DE"/>
              <a:pPr/>
              <a:t>‹Nr.›</a:t>
            </a:fld>
            <a:endParaRPr lang="de-DE" altLang="de-DE"/>
          </a:p>
        </p:txBody>
      </p:sp>
    </p:spTree>
    <p:extLst>
      <p:ext uri="{BB962C8B-B14F-4D97-AF65-F5344CB8AC3E}">
        <p14:creationId xmlns:p14="http://schemas.microsoft.com/office/powerpoint/2010/main" val="370786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29413" y="908050"/>
            <a:ext cx="2159000" cy="52212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250825" y="908050"/>
            <a:ext cx="6326188" cy="522128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a:extLst>
              <a:ext uri="{FF2B5EF4-FFF2-40B4-BE49-F238E27FC236}">
                <a16:creationId xmlns:a16="http://schemas.microsoft.com/office/drawing/2014/main" id="{CDD9B11A-95DB-43FB-A003-12352A6541B0}"/>
              </a:ext>
            </a:extLst>
          </p:cNvPr>
          <p:cNvSpPr>
            <a:spLocks noGrp="1" noChangeArrowheads="1"/>
          </p:cNvSpPr>
          <p:nvPr>
            <p:ph type="dt" sz="half" idx="10"/>
          </p:nvPr>
        </p:nvSpPr>
        <p:spPr>
          <a:ln/>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D5F1474C-8DFA-45E0-94A7-E48893C645F7}"/>
              </a:ext>
            </a:extLst>
          </p:cNvPr>
          <p:cNvSpPr>
            <a:spLocks noGrp="1" noChangeArrowheads="1"/>
          </p:cNvSpPr>
          <p:nvPr>
            <p:ph type="ftr" sz="quarter" idx="11"/>
          </p:nvPr>
        </p:nvSpPr>
        <p:spPr>
          <a:ln/>
        </p:spPr>
        <p:txBody>
          <a:bodyPr/>
          <a:lstStyle>
            <a:lvl1pPr>
              <a:defRPr/>
            </a:lvl1pPr>
          </a:lstStyle>
          <a:p>
            <a:pPr>
              <a:defRPr/>
            </a:pPr>
            <a:endParaRPr lang="de-DE"/>
          </a:p>
        </p:txBody>
      </p:sp>
      <p:sp>
        <p:nvSpPr>
          <p:cNvPr id="6" name="Rectangle 7">
            <a:extLst>
              <a:ext uri="{FF2B5EF4-FFF2-40B4-BE49-F238E27FC236}">
                <a16:creationId xmlns:a16="http://schemas.microsoft.com/office/drawing/2014/main" id="{F74F39B0-BACE-44FB-981A-84D39D7B9CDD}"/>
              </a:ext>
            </a:extLst>
          </p:cNvPr>
          <p:cNvSpPr>
            <a:spLocks noGrp="1" noChangeArrowheads="1"/>
          </p:cNvSpPr>
          <p:nvPr>
            <p:ph type="sldNum" sz="quarter" idx="12"/>
          </p:nvPr>
        </p:nvSpPr>
        <p:spPr>
          <a:ln/>
        </p:spPr>
        <p:txBody>
          <a:bodyPr/>
          <a:lstStyle>
            <a:lvl1pPr>
              <a:defRPr/>
            </a:lvl1pPr>
          </a:lstStyle>
          <a:p>
            <a:fld id="{214AAD6D-73ED-4744-B886-EA0EC80D8C00}" type="slidenum">
              <a:rPr lang="de-DE" altLang="de-DE"/>
              <a:pPr/>
              <a:t>‹Nr.›</a:t>
            </a:fld>
            <a:endParaRPr lang="de-DE" altLang="de-DE"/>
          </a:p>
        </p:txBody>
      </p:sp>
    </p:spTree>
    <p:extLst>
      <p:ext uri="{BB962C8B-B14F-4D97-AF65-F5344CB8AC3E}">
        <p14:creationId xmlns:p14="http://schemas.microsoft.com/office/powerpoint/2010/main" val="4151223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0825" y="908050"/>
            <a:ext cx="8637588" cy="323850"/>
          </a:xfrm>
        </p:spPr>
        <p:txBody>
          <a:bodyPr/>
          <a:lstStyle/>
          <a:p>
            <a:r>
              <a:rPr lang="de-DE"/>
              <a:t>Titelmasterformat durch Klicken bearbeiten</a:t>
            </a:r>
          </a:p>
        </p:txBody>
      </p:sp>
      <p:sp>
        <p:nvSpPr>
          <p:cNvPr id="3" name="Inhaltsplatzhalter 2"/>
          <p:cNvSpPr>
            <a:spLocks noGrp="1"/>
          </p:cNvSpPr>
          <p:nvPr>
            <p:ph sz="half" idx="1"/>
          </p:nvPr>
        </p:nvSpPr>
        <p:spPr>
          <a:xfrm>
            <a:off x="250825" y="1449388"/>
            <a:ext cx="4241800" cy="46799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4645025" y="1449388"/>
            <a:ext cx="4243388" cy="22637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645025" y="3865563"/>
            <a:ext cx="4243388" cy="22637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5">
            <a:extLst>
              <a:ext uri="{FF2B5EF4-FFF2-40B4-BE49-F238E27FC236}">
                <a16:creationId xmlns:a16="http://schemas.microsoft.com/office/drawing/2014/main" id="{9186F6F0-8E3D-4F57-AFAB-191ED3E57E4D}"/>
              </a:ext>
            </a:extLst>
          </p:cNvPr>
          <p:cNvSpPr>
            <a:spLocks noGrp="1" noChangeArrowheads="1"/>
          </p:cNvSpPr>
          <p:nvPr>
            <p:ph type="dt" sz="half" idx="10"/>
          </p:nvPr>
        </p:nvSpPr>
        <p:spPr>
          <a:ln/>
        </p:spPr>
        <p:txBody>
          <a:bodyPr/>
          <a:lstStyle>
            <a:lvl1pPr>
              <a:defRPr/>
            </a:lvl1pPr>
          </a:lstStyle>
          <a:p>
            <a:pPr>
              <a:defRPr/>
            </a:pPr>
            <a:endParaRPr lang="de-DE"/>
          </a:p>
        </p:txBody>
      </p:sp>
      <p:sp>
        <p:nvSpPr>
          <p:cNvPr id="7" name="Rectangle 6">
            <a:extLst>
              <a:ext uri="{FF2B5EF4-FFF2-40B4-BE49-F238E27FC236}">
                <a16:creationId xmlns:a16="http://schemas.microsoft.com/office/drawing/2014/main" id="{72B898AB-AB7E-4621-9469-D44A43AFB97D}"/>
              </a:ext>
            </a:extLst>
          </p:cNvPr>
          <p:cNvSpPr>
            <a:spLocks noGrp="1" noChangeArrowheads="1"/>
          </p:cNvSpPr>
          <p:nvPr>
            <p:ph type="ftr" sz="quarter" idx="11"/>
          </p:nvPr>
        </p:nvSpPr>
        <p:spPr>
          <a:ln/>
        </p:spPr>
        <p:txBody>
          <a:bodyPr/>
          <a:lstStyle>
            <a:lvl1pPr>
              <a:defRPr/>
            </a:lvl1pPr>
          </a:lstStyle>
          <a:p>
            <a:pPr>
              <a:defRPr/>
            </a:pPr>
            <a:endParaRPr lang="de-DE"/>
          </a:p>
        </p:txBody>
      </p:sp>
      <p:sp>
        <p:nvSpPr>
          <p:cNvPr id="8" name="Rectangle 7">
            <a:extLst>
              <a:ext uri="{FF2B5EF4-FFF2-40B4-BE49-F238E27FC236}">
                <a16:creationId xmlns:a16="http://schemas.microsoft.com/office/drawing/2014/main" id="{4E0B05AA-0941-4451-92BB-4138E7A99FE2}"/>
              </a:ext>
            </a:extLst>
          </p:cNvPr>
          <p:cNvSpPr>
            <a:spLocks noGrp="1" noChangeArrowheads="1"/>
          </p:cNvSpPr>
          <p:nvPr>
            <p:ph type="sldNum" sz="quarter" idx="12"/>
          </p:nvPr>
        </p:nvSpPr>
        <p:spPr>
          <a:ln/>
        </p:spPr>
        <p:txBody>
          <a:bodyPr/>
          <a:lstStyle>
            <a:lvl1pPr>
              <a:defRPr/>
            </a:lvl1pPr>
          </a:lstStyle>
          <a:p>
            <a:fld id="{A970057D-ADC9-470C-8B4C-CA8EE970CAC0}" type="slidenum">
              <a:rPr lang="de-DE" altLang="de-DE"/>
              <a:pPr/>
              <a:t>‹Nr.›</a:t>
            </a:fld>
            <a:endParaRPr lang="de-DE" altLang="de-DE"/>
          </a:p>
        </p:txBody>
      </p:sp>
    </p:spTree>
    <p:extLst>
      <p:ext uri="{BB962C8B-B14F-4D97-AF65-F5344CB8AC3E}">
        <p14:creationId xmlns:p14="http://schemas.microsoft.com/office/powerpoint/2010/main" val="3046464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0825" y="908050"/>
            <a:ext cx="8637588" cy="323850"/>
          </a:xfrm>
        </p:spPr>
        <p:txBody>
          <a:bodyPr/>
          <a:lstStyle/>
          <a:p>
            <a:r>
              <a:rPr lang="de-DE"/>
              <a:t>Titelmasterformat durch Klicken bearbeiten</a:t>
            </a:r>
          </a:p>
        </p:txBody>
      </p:sp>
      <p:sp>
        <p:nvSpPr>
          <p:cNvPr id="3" name="Textplatzhalter 2"/>
          <p:cNvSpPr>
            <a:spLocks noGrp="1"/>
          </p:cNvSpPr>
          <p:nvPr>
            <p:ph type="body" sz="half" idx="1"/>
          </p:nvPr>
        </p:nvSpPr>
        <p:spPr>
          <a:xfrm>
            <a:off x="250825" y="1449388"/>
            <a:ext cx="4241800" cy="46799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5025" y="1449388"/>
            <a:ext cx="4243388" cy="467995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5">
            <a:extLst>
              <a:ext uri="{FF2B5EF4-FFF2-40B4-BE49-F238E27FC236}">
                <a16:creationId xmlns:a16="http://schemas.microsoft.com/office/drawing/2014/main" id="{9699D4EF-B4DF-45AA-B9D3-2A9F5E581CC6}"/>
              </a:ext>
            </a:extLst>
          </p:cNvPr>
          <p:cNvSpPr>
            <a:spLocks noGrp="1" noChangeArrowheads="1"/>
          </p:cNvSpPr>
          <p:nvPr>
            <p:ph type="dt" sz="half" idx="10"/>
          </p:nvPr>
        </p:nvSpPr>
        <p:spPr>
          <a:ln/>
        </p:spPr>
        <p:txBody>
          <a:bodyPr/>
          <a:lstStyle>
            <a:lvl1pPr>
              <a:defRPr/>
            </a:lvl1pPr>
          </a:lstStyle>
          <a:p>
            <a:pPr>
              <a:defRPr/>
            </a:pPr>
            <a:endParaRPr lang="de-DE"/>
          </a:p>
        </p:txBody>
      </p:sp>
      <p:sp>
        <p:nvSpPr>
          <p:cNvPr id="6" name="Rectangle 6">
            <a:extLst>
              <a:ext uri="{FF2B5EF4-FFF2-40B4-BE49-F238E27FC236}">
                <a16:creationId xmlns:a16="http://schemas.microsoft.com/office/drawing/2014/main" id="{2FF30326-7BA3-43DE-91FC-1CE4B138854F}"/>
              </a:ext>
            </a:extLst>
          </p:cNvPr>
          <p:cNvSpPr>
            <a:spLocks noGrp="1" noChangeArrowheads="1"/>
          </p:cNvSpPr>
          <p:nvPr>
            <p:ph type="ftr" sz="quarter" idx="11"/>
          </p:nvPr>
        </p:nvSpPr>
        <p:spPr>
          <a:ln/>
        </p:spPr>
        <p:txBody>
          <a:bodyPr/>
          <a:lstStyle>
            <a:lvl1pPr>
              <a:defRPr/>
            </a:lvl1pPr>
          </a:lstStyle>
          <a:p>
            <a:pPr>
              <a:defRPr/>
            </a:pPr>
            <a:endParaRPr lang="de-DE"/>
          </a:p>
        </p:txBody>
      </p:sp>
      <p:sp>
        <p:nvSpPr>
          <p:cNvPr id="7" name="Rectangle 7">
            <a:extLst>
              <a:ext uri="{FF2B5EF4-FFF2-40B4-BE49-F238E27FC236}">
                <a16:creationId xmlns:a16="http://schemas.microsoft.com/office/drawing/2014/main" id="{678618F6-439E-4715-A443-732EC0C59737}"/>
              </a:ext>
            </a:extLst>
          </p:cNvPr>
          <p:cNvSpPr>
            <a:spLocks noGrp="1" noChangeArrowheads="1"/>
          </p:cNvSpPr>
          <p:nvPr>
            <p:ph type="sldNum" sz="quarter" idx="12"/>
          </p:nvPr>
        </p:nvSpPr>
        <p:spPr>
          <a:ln/>
        </p:spPr>
        <p:txBody>
          <a:bodyPr/>
          <a:lstStyle>
            <a:lvl1pPr>
              <a:defRPr/>
            </a:lvl1pPr>
          </a:lstStyle>
          <a:p>
            <a:fld id="{C556A83A-54C3-4D90-A6DF-997505CAF09D}" type="slidenum">
              <a:rPr lang="de-DE" altLang="de-DE"/>
              <a:pPr/>
              <a:t>‹Nr.›</a:t>
            </a:fld>
            <a:endParaRPr lang="de-DE" altLang="de-DE"/>
          </a:p>
        </p:txBody>
      </p:sp>
    </p:spTree>
    <p:extLst>
      <p:ext uri="{BB962C8B-B14F-4D97-AF65-F5344CB8AC3E}">
        <p14:creationId xmlns:p14="http://schemas.microsoft.com/office/powerpoint/2010/main" val="3065639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50825" y="908050"/>
            <a:ext cx="8637588" cy="323850"/>
          </a:xfrm>
        </p:spPr>
        <p:txBody>
          <a:bodyPr/>
          <a:lstStyle/>
          <a:p>
            <a:r>
              <a:rPr lang="de-DE"/>
              <a:t>Titelmasterformat durch Klicken bearbeiten</a:t>
            </a:r>
          </a:p>
        </p:txBody>
      </p:sp>
      <p:sp>
        <p:nvSpPr>
          <p:cNvPr id="3" name="Tabellenplatzhalter 2"/>
          <p:cNvSpPr>
            <a:spLocks noGrp="1"/>
          </p:cNvSpPr>
          <p:nvPr>
            <p:ph type="tbl" idx="1"/>
          </p:nvPr>
        </p:nvSpPr>
        <p:spPr>
          <a:xfrm>
            <a:off x="250825" y="1449388"/>
            <a:ext cx="8637588" cy="4679950"/>
          </a:xfrm>
        </p:spPr>
        <p:txBody>
          <a:bodyPr/>
          <a:lstStyle/>
          <a:p>
            <a:pPr lvl="0"/>
            <a:endParaRPr lang="de-DE" noProof="0"/>
          </a:p>
        </p:txBody>
      </p:sp>
      <p:sp>
        <p:nvSpPr>
          <p:cNvPr id="4" name="Rectangle 5">
            <a:extLst>
              <a:ext uri="{FF2B5EF4-FFF2-40B4-BE49-F238E27FC236}">
                <a16:creationId xmlns:a16="http://schemas.microsoft.com/office/drawing/2014/main" id="{FB012763-CBA8-49A3-97C7-1694C9E943CB}"/>
              </a:ext>
            </a:extLst>
          </p:cNvPr>
          <p:cNvSpPr>
            <a:spLocks noGrp="1" noChangeArrowheads="1"/>
          </p:cNvSpPr>
          <p:nvPr>
            <p:ph type="dt" sz="half" idx="10"/>
          </p:nvPr>
        </p:nvSpPr>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DF756183-F23F-4A5C-9D66-5A3FFC160D6F}"/>
              </a:ext>
            </a:extLst>
          </p:cNvPr>
          <p:cNvSpPr>
            <a:spLocks noGrp="1" noChangeArrowheads="1"/>
          </p:cNvSpPr>
          <p:nvPr>
            <p:ph type="ftr" sz="quarter" idx="11"/>
          </p:nvPr>
        </p:nvSpPr>
        <p:spPr/>
        <p:txBody>
          <a:bodyPr/>
          <a:lstStyle>
            <a:lvl1pPr>
              <a:defRPr/>
            </a:lvl1pPr>
          </a:lstStyle>
          <a:p>
            <a:pPr>
              <a:defRPr/>
            </a:pPr>
            <a:endParaRPr lang="de-DE"/>
          </a:p>
        </p:txBody>
      </p:sp>
      <p:sp>
        <p:nvSpPr>
          <p:cNvPr id="6" name="Rectangle 7">
            <a:extLst>
              <a:ext uri="{FF2B5EF4-FFF2-40B4-BE49-F238E27FC236}">
                <a16:creationId xmlns:a16="http://schemas.microsoft.com/office/drawing/2014/main" id="{7B573EAE-3966-412B-8137-D6CFC6C0FB5B}"/>
              </a:ext>
            </a:extLst>
          </p:cNvPr>
          <p:cNvSpPr>
            <a:spLocks noGrp="1" noChangeArrowheads="1"/>
          </p:cNvSpPr>
          <p:nvPr>
            <p:ph type="sldNum" sz="quarter" idx="12"/>
          </p:nvPr>
        </p:nvSpPr>
        <p:spPr>
          <a:xfrm>
            <a:off x="7239000" y="6399213"/>
            <a:ext cx="1905000" cy="457200"/>
          </a:xfrm>
        </p:spPr>
        <p:txBody>
          <a:bodyPr/>
          <a:lstStyle>
            <a:lvl1pPr>
              <a:defRPr/>
            </a:lvl1pPr>
          </a:lstStyle>
          <a:p>
            <a:fld id="{3CF42714-9127-4B5C-AD41-FA36CCED40CD}" type="slidenum">
              <a:rPr lang="de-DE" altLang="de-DE"/>
              <a:pPr/>
              <a:t>‹Nr.›</a:t>
            </a:fld>
            <a:endParaRPr lang="de-DE" altLang="de-DE"/>
          </a:p>
        </p:txBody>
      </p:sp>
    </p:spTree>
    <p:extLst>
      <p:ext uri="{BB962C8B-B14F-4D97-AF65-F5344CB8AC3E}">
        <p14:creationId xmlns:p14="http://schemas.microsoft.com/office/powerpoint/2010/main" val="3176626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250825" y="2276475"/>
            <a:ext cx="8642350" cy="1295400"/>
          </a:xfrm>
        </p:spPr>
        <p:txBody>
          <a:bodyPr wrap="square"/>
          <a:lstStyle>
            <a:lvl1pPr algn="ctr">
              <a:defRPr sz="3600" b="0">
                <a:solidFill>
                  <a:schemeClr val="tx1"/>
                </a:solidFill>
              </a:defRPr>
            </a:lvl1pPr>
          </a:lstStyle>
          <a:p>
            <a:pPr lvl="0"/>
            <a:r>
              <a:rPr lang="de-DE" noProof="0" dirty="0"/>
              <a:t>Klicken Sie, um das Titelformat zu bearbeiten</a:t>
            </a:r>
          </a:p>
        </p:txBody>
      </p:sp>
      <p:sp>
        <p:nvSpPr>
          <p:cNvPr id="118787" name="Rectangle 3"/>
          <p:cNvSpPr>
            <a:spLocks noGrp="1" noChangeArrowheads="1"/>
          </p:cNvSpPr>
          <p:nvPr>
            <p:ph type="subTitle" idx="1"/>
          </p:nvPr>
        </p:nvSpPr>
        <p:spPr>
          <a:xfrm>
            <a:off x="250825" y="3968750"/>
            <a:ext cx="8642350" cy="911225"/>
          </a:xfrm>
        </p:spPr>
        <p:txBody>
          <a:bodyPr/>
          <a:lstStyle>
            <a:lvl1pPr marL="0" indent="0" algn="ctr">
              <a:buFont typeface="Wingdings" pitchFamily="2" charset="2"/>
              <a:buNone/>
              <a:defRPr sz="2000"/>
            </a:lvl1pPr>
          </a:lstStyle>
          <a:p>
            <a:pPr lvl="0"/>
            <a:r>
              <a:rPr lang="de-DE" noProof="0"/>
              <a:t>Klicken Sie, um das Format des Untertitelmasters zu bearbeiten</a:t>
            </a:r>
          </a:p>
        </p:txBody>
      </p:sp>
      <p:sp>
        <p:nvSpPr>
          <p:cNvPr id="4" name="Rectangle 5">
            <a:extLst>
              <a:ext uri="{FF2B5EF4-FFF2-40B4-BE49-F238E27FC236}">
                <a16:creationId xmlns:a16="http://schemas.microsoft.com/office/drawing/2014/main" id="{37A5F6A5-BF82-4C62-A7DC-B571C6CD812A}"/>
              </a:ext>
            </a:extLst>
          </p:cNvPr>
          <p:cNvSpPr>
            <a:spLocks noGrp="1" noChangeArrowheads="1"/>
          </p:cNvSpPr>
          <p:nvPr>
            <p:ph type="dt" sz="half" idx="10"/>
          </p:nvPr>
        </p:nvSpPr>
        <p:spPr/>
        <p:txBody>
          <a:bodyPr/>
          <a:lstStyle>
            <a:lvl1pPr>
              <a:defRPr/>
            </a:lvl1pPr>
          </a:lstStyle>
          <a:p>
            <a:pPr>
              <a:defRPr/>
            </a:pPr>
            <a:endParaRPr lang="de-DE"/>
          </a:p>
        </p:txBody>
      </p:sp>
      <p:sp>
        <p:nvSpPr>
          <p:cNvPr id="5" name="Rectangle 6">
            <a:extLst>
              <a:ext uri="{FF2B5EF4-FFF2-40B4-BE49-F238E27FC236}">
                <a16:creationId xmlns:a16="http://schemas.microsoft.com/office/drawing/2014/main" id="{4298E60E-AE9C-486E-9560-89F927D80C5B}"/>
              </a:ext>
            </a:extLst>
          </p:cNvPr>
          <p:cNvSpPr>
            <a:spLocks noGrp="1" noChangeArrowheads="1"/>
          </p:cNvSpPr>
          <p:nvPr>
            <p:ph type="ftr" sz="quarter" idx="11"/>
          </p:nvPr>
        </p:nvSpPr>
        <p:spPr/>
        <p:txBody>
          <a:bodyPr/>
          <a:lstStyle>
            <a:lvl1pPr>
              <a:defRPr/>
            </a:lvl1pPr>
          </a:lstStyle>
          <a:p>
            <a:pPr>
              <a:defRPr/>
            </a:pPr>
            <a:endParaRPr lang="de-DE"/>
          </a:p>
        </p:txBody>
      </p:sp>
      <p:sp>
        <p:nvSpPr>
          <p:cNvPr id="6" name="Rectangle 7">
            <a:extLst>
              <a:ext uri="{FF2B5EF4-FFF2-40B4-BE49-F238E27FC236}">
                <a16:creationId xmlns:a16="http://schemas.microsoft.com/office/drawing/2014/main" id="{42146DE7-F4A4-465B-A779-0BC08A823D22}"/>
              </a:ext>
            </a:extLst>
          </p:cNvPr>
          <p:cNvSpPr>
            <a:spLocks noGrp="1" noChangeArrowheads="1"/>
          </p:cNvSpPr>
          <p:nvPr>
            <p:ph type="sldNum" sz="quarter" idx="12"/>
          </p:nvPr>
        </p:nvSpPr>
        <p:spPr/>
        <p:txBody>
          <a:bodyPr/>
          <a:lstStyle>
            <a:lvl1pPr>
              <a:defRPr/>
            </a:lvl1pPr>
          </a:lstStyle>
          <a:p>
            <a:fld id="{1DA09F93-1B7F-4280-85AD-34CDD160AFF6}" type="slidenum">
              <a:rPr lang="de-DE" altLang="de-DE"/>
              <a:pPr/>
              <a:t>‹Nr.›</a:t>
            </a:fld>
            <a:endParaRPr lang="de-DE" altLang="de-DE"/>
          </a:p>
        </p:txBody>
      </p:sp>
    </p:spTree>
    <p:extLst>
      <p:ext uri="{BB962C8B-B14F-4D97-AF65-F5344CB8AC3E}">
        <p14:creationId xmlns:p14="http://schemas.microsoft.com/office/powerpoint/2010/main" val="3839469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7929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51781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5182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Tree>
    <p:extLst>
      <p:ext uri="{BB962C8B-B14F-4D97-AF65-F5344CB8AC3E}">
        <p14:creationId xmlns:p14="http://schemas.microsoft.com/office/powerpoint/2010/main" val="288089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F3D24FC-8231-4866-B3F2-BB81D4332491}"/>
              </a:ext>
            </a:extLst>
          </p:cNvPr>
          <p:cNvSpPr>
            <a:spLocks noGrp="1" noChangeArrowheads="1"/>
          </p:cNvSpPr>
          <p:nvPr userDrawn="1"/>
        </p:nvSpPr>
        <p:spPr bwMode="auto">
          <a:xfrm>
            <a:off x="7237413" y="6524625"/>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0B2CF8EB-7D71-4362-8DB6-8CAA918AD156}" type="slidenum">
              <a:rPr lang="de-DE" altLang="de-DE" sz="1200"/>
              <a:pPr algn="r"/>
              <a:t>‹Nr.›</a:t>
            </a:fld>
            <a:endParaRPr lang="de-DE" altLang="de-DE" sz="1200"/>
          </a:p>
        </p:txBody>
      </p:sp>
    </p:spTree>
    <p:extLst>
      <p:ext uri="{BB962C8B-B14F-4D97-AF65-F5344CB8AC3E}">
        <p14:creationId xmlns:p14="http://schemas.microsoft.com/office/powerpoint/2010/main" val="4078206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38659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98715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7">
            <a:extLst>
              <a:ext uri="{FF2B5EF4-FFF2-40B4-BE49-F238E27FC236}">
                <a16:creationId xmlns:a16="http://schemas.microsoft.com/office/drawing/2014/main" id="{34A05244-8CA8-4057-9EC2-B31C5E375800}"/>
              </a:ext>
            </a:extLst>
          </p:cNvPr>
          <p:cNvSpPr txBox="1">
            <a:spLocks noChangeArrowheads="1"/>
          </p:cNvSpPr>
          <p:nvPr/>
        </p:nvSpPr>
        <p:spPr bwMode="auto">
          <a:xfrm>
            <a:off x="6096000" y="228600"/>
            <a:ext cx="2011363" cy="458788"/>
          </a:xfrm>
          <a:prstGeom prst="rect">
            <a:avLst/>
          </a:prstGeom>
          <a:noFill/>
          <a:ln>
            <a:noFill/>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de-DE" sz="800" b="1" dirty="0"/>
              <a:t>Lehrgang:  Maschinist</a:t>
            </a:r>
          </a:p>
          <a:p>
            <a:pPr>
              <a:defRPr/>
            </a:pPr>
            <a:r>
              <a:rPr lang="de-DE" sz="800" b="1" dirty="0"/>
              <a:t>Thema:       Feuerlöschkreiselpumpen</a:t>
            </a:r>
            <a:endParaRPr lang="de-DE" sz="800" dirty="0"/>
          </a:p>
          <a:p>
            <a:pPr>
              <a:defRPr/>
            </a:pPr>
            <a:r>
              <a:rPr lang="de-DE" sz="800" b="1" dirty="0"/>
              <a:t>Stand:        01/2023</a:t>
            </a:r>
            <a:endParaRPr lang="de-DE" sz="1000" b="1" dirty="0"/>
          </a:p>
        </p:txBody>
      </p:sp>
      <p:sp>
        <p:nvSpPr>
          <p:cNvPr id="1027" name="Text Box 8">
            <a:extLst>
              <a:ext uri="{FF2B5EF4-FFF2-40B4-BE49-F238E27FC236}">
                <a16:creationId xmlns:a16="http://schemas.microsoft.com/office/drawing/2014/main" id="{AD619CE2-21E6-4A17-9675-3EE36447D735}"/>
              </a:ext>
            </a:extLst>
          </p:cNvPr>
          <p:cNvSpPr txBox="1">
            <a:spLocks noChangeArrowheads="1"/>
          </p:cNvSpPr>
          <p:nvPr/>
        </p:nvSpPr>
        <p:spPr bwMode="auto">
          <a:xfrm>
            <a:off x="1371600" y="304800"/>
            <a:ext cx="1858963" cy="396875"/>
          </a:xfrm>
          <a:prstGeom prst="rect">
            <a:avLst/>
          </a:prstGeom>
          <a:noFill/>
          <a:ln>
            <a:noFill/>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de-DE" sz="1000" b="1"/>
              <a:t>Feuerwehr-Kreisausbildung</a:t>
            </a:r>
          </a:p>
          <a:p>
            <a:pPr algn="ctr">
              <a:defRPr/>
            </a:pPr>
            <a:r>
              <a:rPr lang="de-DE" sz="1000" b="1"/>
              <a:t>Rheinland-Pfalz</a:t>
            </a:r>
            <a:endParaRPr lang="de-DE" sz="1600" b="1"/>
          </a:p>
        </p:txBody>
      </p:sp>
      <p:sp>
        <p:nvSpPr>
          <p:cNvPr id="1028" name="Line 9">
            <a:extLst>
              <a:ext uri="{FF2B5EF4-FFF2-40B4-BE49-F238E27FC236}">
                <a16:creationId xmlns:a16="http://schemas.microsoft.com/office/drawing/2014/main" id="{FE5F1585-CB04-48EF-8C02-F596970A7FEC}"/>
              </a:ext>
            </a:extLst>
          </p:cNvPr>
          <p:cNvSpPr>
            <a:spLocks noChangeShapeType="1"/>
          </p:cNvSpPr>
          <p:nvPr/>
        </p:nvSpPr>
        <p:spPr bwMode="auto">
          <a:xfrm>
            <a:off x="533400" y="990600"/>
            <a:ext cx="80010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pic>
        <p:nvPicPr>
          <p:cNvPr id="1029" name="Picture 10" descr="Rplfarb3">
            <a:extLst>
              <a:ext uri="{FF2B5EF4-FFF2-40B4-BE49-F238E27FC236}">
                <a16:creationId xmlns:a16="http://schemas.microsoft.com/office/drawing/2014/main" id="{475F9738-1537-409A-A6B5-2332E64B95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228600"/>
            <a:ext cx="550863"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1">
            <a:extLst>
              <a:ext uri="{FF2B5EF4-FFF2-40B4-BE49-F238E27FC236}">
                <a16:creationId xmlns:a16="http://schemas.microsoft.com/office/drawing/2014/main" id="{0E6BF007-9DC9-4F6F-BACD-35DA8F3B650D}"/>
              </a:ext>
            </a:extLst>
          </p:cNvPr>
          <p:cNvSpPr txBox="1">
            <a:spLocks noChangeArrowheads="1"/>
          </p:cNvSpPr>
          <p:nvPr/>
        </p:nvSpPr>
        <p:spPr bwMode="auto">
          <a:xfrm>
            <a:off x="609600" y="6172200"/>
            <a:ext cx="3897313" cy="338138"/>
          </a:xfrm>
          <a:prstGeom prst="rect">
            <a:avLst/>
          </a:prstGeom>
          <a:noFill/>
          <a:ln>
            <a:noFill/>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de-DE" sz="800" dirty="0"/>
              <a:t>© Copyright 2023: Feuerwehr- und Katastrophenschutzakademie Rheinland-Pfalz</a:t>
            </a:r>
          </a:p>
          <a:p>
            <a:pPr>
              <a:defRPr/>
            </a:pPr>
            <a:r>
              <a:rPr lang="de-DE" sz="800" dirty="0"/>
              <a:t>Bildquelle: LFKA</a:t>
            </a:r>
          </a:p>
        </p:txBody>
      </p:sp>
      <p:sp>
        <p:nvSpPr>
          <p:cNvPr id="1031" name="Line 12">
            <a:extLst>
              <a:ext uri="{FF2B5EF4-FFF2-40B4-BE49-F238E27FC236}">
                <a16:creationId xmlns:a16="http://schemas.microsoft.com/office/drawing/2014/main" id="{D2FDDCF6-4720-4A6E-9991-D271CE31D46B}"/>
              </a:ext>
            </a:extLst>
          </p:cNvPr>
          <p:cNvSpPr>
            <a:spLocks noChangeShapeType="1"/>
          </p:cNvSpPr>
          <p:nvPr/>
        </p:nvSpPr>
        <p:spPr bwMode="auto">
          <a:xfrm>
            <a:off x="533400" y="6096000"/>
            <a:ext cx="80010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99" r:id="rId7"/>
    <p:sldLayoutId id="2147485185" r:id="rId8"/>
    <p:sldLayoutId id="2147485186" r:id="rId9"/>
    <p:sldLayoutId id="2147485187" r:id="rId10"/>
    <p:sldLayoutId id="214748518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409695F8-D302-413C-BE24-CFD934411158}"/>
              </a:ext>
            </a:extLst>
          </p:cNvPr>
          <p:cNvSpPr>
            <a:spLocks noGrp="1" noChangeArrowheads="1"/>
          </p:cNvSpPr>
          <p:nvPr>
            <p:ph type="body" idx="1"/>
          </p:nvPr>
        </p:nvSpPr>
        <p:spPr bwMode="auto">
          <a:xfrm>
            <a:off x="250825" y="1449388"/>
            <a:ext cx="863758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051" name="Rectangle 4">
            <a:extLst>
              <a:ext uri="{FF2B5EF4-FFF2-40B4-BE49-F238E27FC236}">
                <a16:creationId xmlns:a16="http://schemas.microsoft.com/office/drawing/2014/main" id="{7DB2DF03-8866-4ACF-A848-3D3A064939DB}"/>
              </a:ext>
            </a:extLst>
          </p:cNvPr>
          <p:cNvSpPr>
            <a:spLocks noGrp="1" noChangeArrowheads="1"/>
          </p:cNvSpPr>
          <p:nvPr>
            <p:ph type="title"/>
          </p:nvPr>
        </p:nvSpPr>
        <p:spPr bwMode="auto">
          <a:xfrm>
            <a:off x="250825" y="908050"/>
            <a:ext cx="86375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b" anchorCtr="0" compatLnSpc="1">
            <a:prstTxWarp prst="textNoShape">
              <a:avLst/>
            </a:prstTxWarp>
          </a:bodyPr>
          <a:lstStyle/>
          <a:p>
            <a:pPr lvl="0"/>
            <a:r>
              <a:rPr lang="de-DE" altLang="de-DE"/>
              <a:t>Klicken Sie, um das Titelformat zu bearbeiten</a:t>
            </a:r>
          </a:p>
        </p:txBody>
      </p:sp>
      <p:sp>
        <p:nvSpPr>
          <p:cNvPr id="117765" name="Rectangle 5">
            <a:extLst>
              <a:ext uri="{FF2B5EF4-FFF2-40B4-BE49-F238E27FC236}">
                <a16:creationId xmlns:a16="http://schemas.microsoft.com/office/drawing/2014/main" id="{A9420D46-F580-41B0-B300-3CEC60C52BD7}"/>
              </a:ext>
            </a:extLst>
          </p:cNvPr>
          <p:cNvSpPr>
            <a:spLocks noGrp="1" noChangeArrowheads="1"/>
          </p:cNvSpPr>
          <p:nvPr>
            <p:ph type="dt" sz="half" idx="2"/>
          </p:nvPr>
        </p:nvSpPr>
        <p:spPr bwMode="auto">
          <a:xfrm>
            <a:off x="250825" y="6237288"/>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Arial" pitchFamily="34" charset="0"/>
              </a:defRPr>
            </a:lvl1pPr>
          </a:lstStyle>
          <a:p>
            <a:pPr>
              <a:defRPr/>
            </a:pPr>
            <a:endParaRPr lang="de-DE"/>
          </a:p>
        </p:txBody>
      </p:sp>
      <p:sp>
        <p:nvSpPr>
          <p:cNvPr id="117766" name="Rectangle 6">
            <a:extLst>
              <a:ext uri="{FF2B5EF4-FFF2-40B4-BE49-F238E27FC236}">
                <a16:creationId xmlns:a16="http://schemas.microsoft.com/office/drawing/2014/main" id="{BE245B7E-5C09-488A-844F-B2469FFFE833}"/>
              </a:ext>
            </a:extLst>
          </p:cNvPr>
          <p:cNvSpPr>
            <a:spLocks noGrp="1" noChangeArrowheads="1"/>
          </p:cNvSpPr>
          <p:nvPr>
            <p:ph type="ftr" sz="quarter" idx="3"/>
          </p:nvPr>
        </p:nvSpPr>
        <p:spPr bwMode="auto">
          <a:xfrm>
            <a:off x="3124200" y="6237288"/>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pitchFamily="34" charset="0"/>
              </a:defRPr>
            </a:lvl1pPr>
          </a:lstStyle>
          <a:p>
            <a:pPr>
              <a:defRPr/>
            </a:pPr>
            <a:endParaRPr lang="de-DE"/>
          </a:p>
        </p:txBody>
      </p:sp>
      <p:sp>
        <p:nvSpPr>
          <p:cNvPr id="117767" name="Rectangle 7">
            <a:extLst>
              <a:ext uri="{FF2B5EF4-FFF2-40B4-BE49-F238E27FC236}">
                <a16:creationId xmlns:a16="http://schemas.microsoft.com/office/drawing/2014/main" id="{97EB9FA0-2189-447A-B5F6-66A613B55AEF}"/>
              </a:ext>
            </a:extLst>
          </p:cNvPr>
          <p:cNvSpPr>
            <a:spLocks noGrp="1" noChangeArrowheads="1"/>
          </p:cNvSpPr>
          <p:nvPr>
            <p:ph type="sldNum" sz="quarter" idx="4"/>
          </p:nvPr>
        </p:nvSpPr>
        <p:spPr bwMode="auto">
          <a:xfrm>
            <a:off x="6988175" y="6237288"/>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solidFill>
                  <a:srgbClr val="000000"/>
                </a:solidFill>
              </a:defRPr>
            </a:lvl1pPr>
          </a:lstStyle>
          <a:p>
            <a:fld id="{C19EFDC5-ACCC-4132-A4C1-705182682E8C}" type="slidenum">
              <a:rPr lang="de-DE" altLang="de-DE"/>
              <a:pPr/>
              <a:t>‹Nr.›</a:t>
            </a:fld>
            <a:endParaRPr lang="de-DE" altLang="de-DE"/>
          </a:p>
        </p:txBody>
      </p:sp>
      <p:pic>
        <p:nvPicPr>
          <p:cNvPr id="2055" name="Picture 14">
            <a:extLst>
              <a:ext uri="{FF2B5EF4-FFF2-40B4-BE49-F238E27FC236}">
                <a16:creationId xmlns:a16="http://schemas.microsoft.com/office/drawing/2014/main" id="{38B90E2B-BB56-4766-99CE-82643E4CF645}"/>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388" y="80963"/>
            <a:ext cx="54927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18" name="Text Box 8">
            <a:extLst>
              <a:ext uri="{FF2B5EF4-FFF2-40B4-BE49-F238E27FC236}">
                <a16:creationId xmlns:a16="http://schemas.microsoft.com/office/drawing/2014/main" id="{CB6B81EA-C9CB-4345-B143-C4F797A20918}"/>
              </a:ext>
            </a:extLst>
          </p:cNvPr>
          <p:cNvSpPr txBox="1">
            <a:spLocks noChangeArrowheads="1"/>
          </p:cNvSpPr>
          <p:nvPr userDrawn="1"/>
        </p:nvSpPr>
        <p:spPr bwMode="auto">
          <a:xfrm>
            <a:off x="1116013" y="217488"/>
            <a:ext cx="2016125" cy="400050"/>
          </a:xfrm>
          <a:prstGeom prst="rect">
            <a:avLst/>
          </a:prstGeom>
          <a:noFill/>
          <a:ln>
            <a:noFill/>
          </a:ln>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de-DE" sz="1000" b="1" dirty="0">
                <a:solidFill>
                  <a:srgbClr val="000000"/>
                </a:solidFill>
              </a:rPr>
              <a:t>Feuerwehr-Kreisausbildung</a:t>
            </a:r>
          </a:p>
          <a:p>
            <a:pPr algn="ctr">
              <a:defRPr/>
            </a:pPr>
            <a:r>
              <a:rPr lang="de-DE" sz="1000" b="1" dirty="0">
                <a:solidFill>
                  <a:srgbClr val="000000"/>
                </a:solidFill>
              </a:rPr>
              <a:t>Rheinland-Pfalz</a:t>
            </a:r>
            <a:endParaRPr lang="de-DE" sz="1600" b="1" dirty="0">
              <a:solidFill>
                <a:srgbClr val="000000"/>
              </a:solidFill>
            </a:endParaRPr>
          </a:p>
        </p:txBody>
      </p:sp>
      <p:sp>
        <p:nvSpPr>
          <p:cNvPr id="19" name="Text Box 7">
            <a:extLst>
              <a:ext uri="{FF2B5EF4-FFF2-40B4-BE49-F238E27FC236}">
                <a16:creationId xmlns:a16="http://schemas.microsoft.com/office/drawing/2014/main" id="{3C348598-6334-417F-8CB3-50EAF50FE89C}"/>
              </a:ext>
            </a:extLst>
          </p:cNvPr>
          <p:cNvSpPr txBox="1">
            <a:spLocks noChangeArrowheads="1"/>
          </p:cNvSpPr>
          <p:nvPr userDrawn="1"/>
        </p:nvSpPr>
        <p:spPr bwMode="auto">
          <a:xfrm>
            <a:off x="6804025" y="228600"/>
            <a:ext cx="1512888" cy="492125"/>
          </a:xfrm>
          <a:prstGeom prst="rect">
            <a:avLst/>
          </a:prstGeom>
          <a:noFill/>
          <a:ln>
            <a:noFill/>
          </a:ln>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defRPr/>
            </a:pPr>
            <a:r>
              <a:rPr lang="de-DE" sz="800" b="1" dirty="0">
                <a:solidFill>
                  <a:srgbClr val="000000"/>
                </a:solidFill>
              </a:rPr>
              <a:t>Lehrgang:  Maschinist</a:t>
            </a:r>
          </a:p>
          <a:p>
            <a:pPr>
              <a:defRPr/>
            </a:pPr>
            <a:r>
              <a:rPr lang="de-DE" sz="800" b="1" dirty="0">
                <a:solidFill>
                  <a:srgbClr val="000000"/>
                </a:solidFill>
              </a:rPr>
              <a:t>Stand:        01/2023</a:t>
            </a:r>
          </a:p>
          <a:p>
            <a:pPr>
              <a:defRPr/>
            </a:pPr>
            <a:endParaRPr lang="de-DE" sz="1000" b="1" dirty="0">
              <a:solidFill>
                <a:srgbClr val="000000"/>
              </a:solidFill>
            </a:endParaRPr>
          </a:p>
        </p:txBody>
      </p:sp>
      <p:sp>
        <p:nvSpPr>
          <p:cNvPr id="2058" name="Line 9">
            <a:extLst>
              <a:ext uri="{FF2B5EF4-FFF2-40B4-BE49-F238E27FC236}">
                <a16:creationId xmlns:a16="http://schemas.microsoft.com/office/drawing/2014/main" id="{6329A198-9317-4C06-A2EC-7FE9A47EDB70}"/>
              </a:ext>
            </a:extLst>
          </p:cNvPr>
          <p:cNvSpPr>
            <a:spLocks noChangeShapeType="1"/>
          </p:cNvSpPr>
          <p:nvPr userDrawn="1"/>
        </p:nvSpPr>
        <p:spPr bwMode="auto">
          <a:xfrm>
            <a:off x="454025" y="801688"/>
            <a:ext cx="80010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059" name="Line 12">
            <a:extLst>
              <a:ext uri="{FF2B5EF4-FFF2-40B4-BE49-F238E27FC236}">
                <a16:creationId xmlns:a16="http://schemas.microsoft.com/office/drawing/2014/main" id="{87248DC2-BC20-4CA2-BCEB-DF817E685896}"/>
              </a:ext>
            </a:extLst>
          </p:cNvPr>
          <p:cNvSpPr>
            <a:spLocks noChangeShapeType="1"/>
          </p:cNvSpPr>
          <p:nvPr userDrawn="1"/>
        </p:nvSpPr>
        <p:spPr bwMode="auto">
          <a:xfrm>
            <a:off x="454025" y="6669088"/>
            <a:ext cx="8001000" cy="0"/>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5200" r:id="rId1"/>
    <p:sldLayoutId id="2147485201" r:id="rId2"/>
    <p:sldLayoutId id="2147485189" r:id="rId3"/>
    <p:sldLayoutId id="2147485190" r:id="rId4"/>
    <p:sldLayoutId id="2147485191" r:id="rId5"/>
    <p:sldLayoutId id="2147485192" r:id="rId6"/>
    <p:sldLayoutId id="2147485193" r:id="rId7"/>
    <p:sldLayoutId id="2147485194" r:id="rId8"/>
    <p:sldLayoutId id="2147485195" r:id="rId9"/>
    <p:sldLayoutId id="2147485196" r:id="rId10"/>
    <p:sldLayoutId id="2147485197" r:id="rId11"/>
    <p:sldLayoutId id="2147485198" r:id="rId12"/>
    <p:sldLayoutId id="2147485202" r:id="rId13"/>
    <p:sldLayoutId id="2147485203" r:id="rId14"/>
  </p:sldLayoutIdLst>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pitchFamily="34" charset="0"/>
        </a:defRPr>
      </a:lvl2pPr>
      <a:lvl3pPr algn="l" rtl="0" eaLnBrk="0" fontAlgn="base" hangingPunct="0">
        <a:spcBef>
          <a:spcPct val="0"/>
        </a:spcBef>
        <a:spcAft>
          <a:spcPct val="0"/>
        </a:spcAft>
        <a:defRPr sz="2000" b="1">
          <a:solidFill>
            <a:schemeClr val="bg1"/>
          </a:solidFill>
          <a:latin typeface="Arial" pitchFamily="34" charset="0"/>
        </a:defRPr>
      </a:lvl3pPr>
      <a:lvl4pPr algn="l" rtl="0" eaLnBrk="0" fontAlgn="base" hangingPunct="0">
        <a:spcBef>
          <a:spcPct val="0"/>
        </a:spcBef>
        <a:spcAft>
          <a:spcPct val="0"/>
        </a:spcAft>
        <a:defRPr sz="2000" b="1">
          <a:solidFill>
            <a:schemeClr val="bg1"/>
          </a:solidFill>
          <a:latin typeface="Arial" pitchFamily="34" charset="0"/>
        </a:defRPr>
      </a:lvl4pPr>
      <a:lvl5pPr algn="l" rtl="0" eaLnBrk="0" fontAlgn="base" hangingPunct="0">
        <a:spcBef>
          <a:spcPct val="0"/>
        </a:spcBef>
        <a:spcAft>
          <a:spcPct val="0"/>
        </a:spcAft>
        <a:defRPr sz="2000" b="1">
          <a:solidFill>
            <a:schemeClr val="bg1"/>
          </a:solidFill>
          <a:latin typeface="Arial" pitchFamily="34" charset="0"/>
        </a:defRPr>
      </a:lvl5pPr>
      <a:lvl6pPr marL="457200" algn="l" rtl="0" fontAlgn="base">
        <a:spcBef>
          <a:spcPct val="0"/>
        </a:spcBef>
        <a:spcAft>
          <a:spcPct val="0"/>
        </a:spcAft>
        <a:defRPr sz="2000" b="1">
          <a:solidFill>
            <a:schemeClr val="bg1"/>
          </a:solidFill>
          <a:latin typeface="Arial" pitchFamily="34" charset="0"/>
        </a:defRPr>
      </a:lvl6pPr>
      <a:lvl7pPr marL="914400" algn="l" rtl="0" fontAlgn="base">
        <a:spcBef>
          <a:spcPct val="0"/>
        </a:spcBef>
        <a:spcAft>
          <a:spcPct val="0"/>
        </a:spcAft>
        <a:defRPr sz="2000" b="1">
          <a:solidFill>
            <a:schemeClr val="bg1"/>
          </a:solidFill>
          <a:latin typeface="Arial" pitchFamily="34" charset="0"/>
        </a:defRPr>
      </a:lvl7pPr>
      <a:lvl8pPr marL="1371600" algn="l" rtl="0" fontAlgn="base">
        <a:spcBef>
          <a:spcPct val="0"/>
        </a:spcBef>
        <a:spcAft>
          <a:spcPct val="0"/>
        </a:spcAft>
        <a:defRPr sz="2000" b="1">
          <a:solidFill>
            <a:schemeClr val="bg1"/>
          </a:solidFill>
          <a:latin typeface="Arial" pitchFamily="34" charset="0"/>
        </a:defRPr>
      </a:lvl8pPr>
      <a:lvl9pPr marL="1828800" algn="l" rtl="0" fontAlgn="base">
        <a:spcBef>
          <a:spcPct val="0"/>
        </a:spcBef>
        <a:spcAft>
          <a:spcPct val="0"/>
        </a:spcAft>
        <a:defRPr sz="20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80000"/>
        <a:buFont typeface="Wingdings" panose="05000000000000000000" pitchFamily="2" charset="2"/>
        <a:buChar char="o"/>
        <a:defRPr sz="2000">
          <a:solidFill>
            <a:schemeClr val="tx1"/>
          </a:solidFill>
          <a:latin typeface="+mn-lt"/>
        </a:defRPr>
      </a:lvl2pPr>
      <a:lvl3pPr marL="1143000" indent="-228600" algn="l" rtl="0" eaLnBrk="0" fontAlgn="base" hangingPunct="0">
        <a:spcBef>
          <a:spcPct val="20000"/>
        </a:spcBef>
        <a:spcAft>
          <a:spcPct val="0"/>
        </a:spcAft>
        <a:buClr>
          <a:schemeClr val="hlink"/>
        </a:buClr>
        <a:buSzPct val="80000"/>
        <a:buFont typeface="Wingdings" panose="05000000000000000000" pitchFamily="2" charset="2"/>
        <a:buChar char="u"/>
        <a:defRPr>
          <a:solidFill>
            <a:schemeClr val="tx1"/>
          </a:solidFill>
          <a:latin typeface="+mn-lt"/>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v"/>
        <a:defRPr sz="1600">
          <a:solidFill>
            <a:schemeClr val="tx1"/>
          </a:solidFill>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mn-lt"/>
        </a:defRPr>
      </a:lvl5pPr>
      <a:lvl6pPr marL="25146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6pPr>
      <a:lvl7pPr marL="29718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7pPr>
      <a:lvl8pPr marL="34290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8pPr>
      <a:lvl9pPr marL="38862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P-hDkvco3JA" TargetMode="Externa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ext Box 30">
            <a:extLst>
              <a:ext uri="{FF2B5EF4-FFF2-40B4-BE49-F238E27FC236}">
                <a16:creationId xmlns:a16="http://schemas.microsoft.com/office/drawing/2014/main" id="{440973A3-7DF3-416E-A52B-35FB765EEC41}"/>
              </a:ext>
            </a:extLst>
          </p:cNvPr>
          <p:cNvSpPr txBox="1">
            <a:spLocks noChangeArrowheads="1"/>
          </p:cNvSpPr>
          <p:nvPr/>
        </p:nvSpPr>
        <p:spPr bwMode="auto">
          <a:xfrm>
            <a:off x="923925" y="1801813"/>
            <a:ext cx="3865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800" b="1"/>
              <a:t>Lehrgang: Maschinist</a:t>
            </a:r>
          </a:p>
        </p:txBody>
      </p:sp>
      <p:sp>
        <p:nvSpPr>
          <p:cNvPr id="10243" name="Rectangle 33">
            <a:extLst>
              <a:ext uri="{FF2B5EF4-FFF2-40B4-BE49-F238E27FC236}">
                <a16:creationId xmlns:a16="http://schemas.microsoft.com/office/drawing/2014/main" id="{23F3B846-7ED4-445B-9E07-EF2BCFB73681}"/>
              </a:ext>
            </a:extLst>
          </p:cNvPr>
          <p:cNvSpPr>
            <a:spLocks noGrp="1" noChangeArrowheads="1"/>
          </p:cNvSpPr>
          <p:nvPr>
            <p:ph type="title" idx="4294967295"/>
          </p:nvPr>
        </p:nvSpPr>
        <p:spPr bwMode="auto">
          <a:xfrm>
            <a:off x="5659438" y="5549900"/>
            <a:ext cx="792162" cy="361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z="800">
                <a:solidFill>
                  <a:srgbClr val="FFFFDD"/>
                </a:solidFill>
                <a:latin typeface="Arial" panose="020B0604020202020204" pitchFamily="34" charset="0"/>
              </a:rPr>
              <a:t>Deckblatt</a:t>
            </a:r>
          </a:p>
        </p:txBody>
      </p:sp>
      <p:sp>
        <p:nvSpPr>
          <p:cNvPr id="10244" name="Rectangle 36">
            <a:extLst>
              <a:ext uri="{FF2B5EF4-FFF2-40B4-BE49-F238E27FC236}">
                <a16:creationId xmlns:a16="http://schemas.microsoft.com/office/drawing/2014/main" id="{FA148B09-AAD9-413D-801D-ABB3079CB1B4}"/>
              </a:ext>
            </a:extLst>
          </p:cNvPr>
          <p:cNvSpPr>
            <a:spLocks noChangeArrowheads="1"/>
          </p:cNvSpPr>
          <p:nvPr/>
        </p:nvSpPr>
        <p:spPr bwMode="auto">
          <a:xfrm>
            <a:off x="1835150" y="2743200"/>
            <a:ext cx="480853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2800" b="1">
                <a:solidFill>
                  <a:srgbClr val="0000CC"/>
                </a:solidFill>
              </a:rPr>
              <a:t>6. Feuerlöschkreiselpumpen</a:t>
            </a:r>
            <a:endParaRPr lang="de-DE" altLang="de-DE"/>
          </a:p>
        </p:txBody>
      </p:sp>
      <p:sp>
        <p:nvSpPr>
          <p:cNvPr id="10245" name="Text Box 37">
            <a:extLst>
              <a:ext uri="{FF2B5EF4-FFF2-40B4-BE49-F238E27FC236}">
                <a16:creationId xmlns:a16="http://schemas.microsoft.com/office/drawing/2014/main" id="{5765AA9D-9F73-4A8D-A4B7-170408F96EE9}"/>
              </a:ext>
            </a:extLst>
          </p:cNvPr>
          <p:cNvSpPr txBox="1">
            <a:spLocks noChangeArrowheads="1"/>
          </p:cNvSpPr>
          <p:nvPr/>
        </p:nvSpPr>
        <p:spPr bwMode="auto">
          <a:xfrm>
            <a:off x="1776413" y="3295650"/>
            <a:ext cx="67532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de-DE" altLang="de-DE" sz="1600" b="1">
                <a:solidFill>
                  <a:schemeClr val="accent2"/>
                </a:solidFill>
              </a:rPr>
              <a:t>6.1 Einteilung und Arten der Feuerlöschkreiselpumpen (Pumpen-</a:t>
            </a:r>
          </a:p>
          <a:p>
            <a:r>
              <a:rPr lang="de-DE" altLang="de-DE" sz="1600" b="1">
                <a:solidFill>
                  <a:schemeClr val="accent2"/>
                </a:solidFill>
              </a:rPr>
              <a:t>      typen und Leistungsdaten)</a:t>
            </a:r>
          </a:p>
          <a:p>
            <a:r>
              <a:rPr lang="de-DE" altLang="de-DE" sz="1600" b="1">
                <a:solidFill>
                  <a:schemeClr val="accent2"/>
                </a:solidFill>
              </a:rPr>
              <a:t>6.2 Funktion und Aufbau von Feuerlöschkreiselpumpen</a:t>
            </a:r>
          </a:p>
          <a:p>
            <a:r>
              <a:rPr lang="de-DE" altLang="de-DE" sz="1600" b="1">
                <a:solidFill>
                  <a:schemeClr val="accent2"/>
                </a:solidFill>
              </a:rPr>
              <a:t>6.3 Entlüftungseinrichtungen</a:t>
            </a:r>
          </a:p>
          <a:p>
            <a:r>
              <a:rPr lang="de-DE" altLang="de-DE" sz="1600" b="1">
                <a:solidFill>
                  <a:schemeClr val="accent2"/>
                </a:solidFill>
              </a:rPr>
              <a:t>6.4 Saugvorgang</a:t>
            </a:r>
          </a:p>
          <a:p>
            <a:r>
              <a:rPr lang="de-DE" altLang="de-DE" sz="1600" b="1">
                <a:solidFill>
                  <a:schemeClr val="accent2"/>
                </a:solidFill>
              </a:rPr>
              <a:t>6.5 Betriebszustände / Pumpenbetriebsprüfungen / Förderleistung /</a:t>
            </a:r>
          </a:p>
          <a:p>
            <a:r>
              <a:rPr lang="de-DE" altLang="de-DE" sz="1600" b="1">
                <a:solidFill>
                  <a:schemeClr val="accent2"/>
                </a:solidFill>
              </a:rPr>
              <a:t>      Förderströme </a:t>
            </a:r>
          </a:p>
          <a:p>
            <a:r>
              <a:rPr lang="de-DE" altLang="de-DE" sz="1600" b="1">
                <a:solidFill>
                  <a:schemeClr val="accent2"/>
                </a:solidFill>
              </a:rPr>
              <a:t>6.6 Mögliche Störungen</a:t>
            </a:r>
          </a:p>
          <a:p>
            <a:endParaRPr lang="de-DE" altLang="de-DE" sz="1600" b="1">
              <a:solidFill>
                <a:schemeClr val="accent2"/>
              </a:solidFill>
            </a:endParaRPr>
          </a:p>
          <a:p>
            <a:endParaRPr lang="de-DE" alt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A5A26FB-028E-48B6-A18E-C29987F5D574}"/>
              </a:ext>
            </a:extLst>
          </p:cNvPr>
          <p:cNvSpPr>
            <a:spLocks noGrp="1" noChangeArrowheads="1"/>
          </p:cNvSpPr>
          <p:nvPr>
            <p:ph type="title"/>
          </p:nvPr>
        </p:nvSpPr>
        <p:spPr/>
        <p:txBody>
          <a:bodyPr/>
          <a:lstStyle/>
          <a:p>
            <a:pPr eaLnBrk="1" hangingPunct="1"/>
            <a:r>
              <a:rPr lang="de-DE" altLang="de-DE">
                <a:solidFill>
                  <a:srgbClr val="0000FF"/>
                </a:solidFill>
              </a:rPr>
              <a:t>6.2 Feuerlöschkreiselpumpen: </a:t>
            </a:r>
            <a:r>
              <a:rPr lang="de-DE" altLang="de-DE" u="sng">
                <a:solidFill>
                  <a:srgbClr val="0000FF"/>
                </a:solidFill>
              </a:rPr>
              <a:t>Zweistufige Feuerlösch-Kreiselpumpe</a:t>
            </a:r>
          </a:p>
        </p:txBody>
      </p:sp>
      <p:pic>
        <p:nvPicPr>
          <p:cNvPr id="19459" name="Picture 4">
            <a:extLst>
              <a:ext uri="{FF2B5EF4-FFF2-40B4-BE49-F238E27FC236}">
                <a16:creationId xmlns:a16="http://schemas.microsoft.com/office/drawing/2014/main" id="{421438A1-40A2-468E-A4EF-FC469BA18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8748712"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feld 32">
            <a:extLst>
              <a:ext uri="{FF2B5EF4-FFF2-40B4-BE49-F238E27FC236}">
                <a16:creationId xmlns:a16="http://schemas.microsoft.com/office/drawing/2014/main" id="{A9D59F07-EA9E-46FC-9F38-F58A17383FA1}"/>
              </a:ext>
            </a:extLst>
          </p:cNvPr>
          <p:cNvSpPr txBox="1">
            <a:spLocks noChangeArrowheads="1"/>
          </p:cNvSpPr>
          <p:nvPr/>
        </p:nvSpPr>
        <p:spPr bwMode="auto">
          <a:xfrm>
            <a:off x="6757988" y="6321425"/>
            <a:ext cx="5508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pic>
        <p:nvPicPr>
          <p:cNvPr id="19461" name="Grafik 1">
            <a:extLst>
              <a:ext uri="{FF2B5EF4-FFF2-40B4-BE49-F238E27FC236}">
                <a16:creationId xmlns:a16="http://schemas.microsoft.com/office/drawing/2014/main" id="{B546E2B6-7800-4D96-954C-044958600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495" t="9894" r="57098" b="82234"/>
          <a:stretch>
            <a:fillRect/>
          </a:stretch>
        </p:blipFill>
        <p:spPr bwMode="auto">
          <a:xfrm>
            <a:off x="7235825" y="6230938"/>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Foliennummernplatzhalter 1">
            <a:extLst>
              <a:ext uri="{FF2B5EF4-FFF2-40B4-BE49-F238E27FC236}">
                <a16:creationId xmlns:a16="http://schemas.microsoft.com/office/drawing/2014/main" id="{57AA387A-A1DF-4A19-9E44-5672802D8DF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CCA7D80C-E4D0-438B-B8E6-3B4DAB3B594A}" type="slidenum">
              <a:rPr lang="de-DE" altLang="de-DE" sz="1200">
                <a:solidFill>
                  <a:srgbClr val="000000"/>
                </a:solidFill>
              </a:rPr>
              <a:pPr>
                <a:spcBef>
                  <a:spcPct val="0"/>
                </a:spcBef>
                <a:buClrTx/>
                <a:buSzTx/>
                <a:buFontTx/>
                <a:buNone/>
              </a:pPr>
              <a:t>10</a:t>
            </a:fld>
            <a:endParaRPr lang="de-DE" altLang="de-DE" sz="12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9B49E013-A7D6-4E8F-BFD2-D1580CA86875}"/>
              </a:ext>
            </a:extLst>
          </p:cNvPr>
          <p:cNvSpPr>
            <a:spLocks noGrp="1"/>
          </p:cNvSpPr>
          <p:nvPr>
            <p:ph type="body" sz="half" idx="1"/>
          </p:nvPr>
        </p:nvSpPr>
        <p:spPr>
          <a:xfrm>
            <a:off x="468313" y="1700213"/>
            <a:ext cx="7920037" cy="4679950"/>
          </a:xfrm>
        </p:spPr>
        <p:txBody>
          <a:bodyPr/>
          <a:lstStyle/>
          <a:p>
            <a:pPr marL="0" indent="0">
              <a:buFont typeface="Wingdings" panose="05000000000000000000" pitchFamily="2" charset="2"/>
              <a:buNone/>
              <a:defRPr/>
            </a:pPr>
            <a:r>
              <a:rPr lang="de-DE" sz="2000" b="1" dirty="0">
                <a:solidFill>
                  <a:srgbClr val="003366"/>
                </a:solidFill>
                <a:ea typeface="+mj-ea"/>
                <a:cs typeface="+mj-cs"/>
              </a:rPr>
              <a:t>Der Leitapparat und das Laufrad bilden zusammen eine Einheit bzw. eine Druckstufe und erzeugen so den Förderdruck.</a:t>
            </a:r>
          </a:p>
          <a:p>
            <a:pPr marL="0" indent="0">
              <a:buFont typeface="Wingdings" panose="05000000000000000000" pitchFamily="2" charset="2"/>
              <a:buNone/>
              <a:defRPr/>
            </a:pPr>
            <a:endParaRPr lang="de-DE" sz="2000" b="1" dirty="0">
              <a:solidFill>
                <a:srgbClr val="003366"/>
              </a:solidFill>
              <a:ea typeface="+mj-ea"/>
              <a:cs typeface="+mj-cs"/>
            </a:endParaRPr>
          </a:p>
          <a:p>
            <a:pPr>
              <a:buFont typeface="Wingdings" panose="05000000000000000000" pitchFamily="2" charset="2"/>
              <a:buChar char="ü"/>
              <a:defRPr/>
            </a:pPr>
            <a:r>
              <a:rPr lang="de-DE" sz="2000" b="1" dirty="0">
                <a:solidFill>
                  <a:srgbClr val="003366"/>
                </a:solidFill>
                <a:ea typeface="+mj-ea"/>
                <a:cs typeface="+mj-cs"/>
              </a:rPr>
              <a:t>In der ersten Druckstufe einer zweistufigen Feuerlöschkreiselpumpe wird der Förderstrom mit einem Teildruck versehen und in die zweite Druckstufe geleitet. </a:t>
            </a:r>
          </a:p>
          <a:p>
            <a:pPr>
              <a:buFont typeface="Wingdings" panose="05000000000000000000" pitchFamily="2" charset="2"/>
              <a:buChar char="ü"/>
              <a:defRPr/>
            </a:pPr>
            <a:endParaRPr lang="de-DE" sz="2000" b="1" dirty="0">
              <a:solidFill>
                <a:srgbClr val="003366"/>
              </a:solidFill>
              <a:ea typeface="+mj-ea"/>
              <a:cs typeface="+mj-cs"/>
            </a:endParaRPr>
          </a:p>
          <a:p>
            <a:pPr>
              <a:buFont typeface="Wingdings" panose="05000000000000000000" pitchFamily="2" charset="2"/>
              <a:buChar char="ü"/>
              <a:defRPr/>
            </a:pPr>
            <a:r>
              <a:rPr lang="de-DE" sz="2000" b="1" dirty="0">
                <a:solidFill>
                  <a:srgbClr val="003366"/>
                </a:solidFill>
                <a:ea typeface="+mj-ea"/>
                <a:cs typeface="+mj-cs"/>
              </a:rPr>
              <a:t>Die zweite Druckstufe erhöht den Teildruck des Förderstromes auf den eigentlichen Ausgangsdruck.</a:t>
            </a:r>
            <a:r>
              <a:rPr lang="de-DE" altLang="de-DE" sz="2000" b="1" dirty="0">
                <a:solidFill>
                  <a:srgbClr val="003366"/>
                </a:solidFill>
              </a:rPr>
              <a:t> </a:t>
            </a:r>
            <a:endParaRPr lang="de-DE" sz="2000" b="1" dirty="0">
              <a:solidFill>
                <a:srgbClr val="003366"/>
              </a:solidFill>
              <a:ea typeface="+mj-ea"/>
              <a:cs typeface="+mj-cs"/>
            </a:endParaRPr>
          </a:p>
        </p:txBody>
      </p:sp>
      <p:sp>
        <p:nvSpPr>
          <p:cNvPr id="20483" name="Titel 1">
            <a:extLst>
              <a:ext uri="{FF2B5EF4-FFF2-40B4-BE49-F238E27FC236}">
                <a16:creationId xmlns:a16="http://schemas.microsoft.com/office/drawing/2014/main" id="{AE094C6A-A658-42BD-A7F5-6A9A20BB475E}"/>
              </a:ext>
            </a:extLst>
          </p:cNvPr>
          <p:cNvSpPr>
            <a:spLocks noGrp="1"/>
          </p:cNvSpPr>
          <p:nvPr>
            <p:ph type="title"/>
          </p:nvPr>
        </p:nvSpPr>
        <p:spPr/>
        <p:txBody>
          <a:bodyPr/>
          <a:lstStyle/>
          <a:p>
            <a:r>
              <a:rPr lang="de-DE" altLang="de-DE">
                <a:solidFill>
                  <a:srgbClr val="0000FF"/>
                </a:solidFill>
              </a:rPr>
              <a:t>6.2 Feuerlöschkreiselpumpe: </a:t>
            </a:r>
            <a:r>
              <a:rPr lang="de-DE" altLang="de-DE" u="sng">
                <a:solidFill>
                  <a:srgbClr val="0000FF"/>
                </a:solidFill>
              </a:rPr>
              <a:t>zweistufige Kreiselpumpe</a:t>
            </a:r>
            <a:endParaRPr lang="de-DE" altLang="de-DE"/>
          </a:p>
        </p:txBody>
      </p:sp>
      <p:sp>
        <p:nvSpPr>
          <p:cNvPr id="20484" name="Foliennummernplatzhalter 1">
            <a:extLst>
              <a:ext uri="{FF2B5EF4-FFF2-40B4-BE49-F238E27FC236}">
                <a16:creationId xmlns:a16="http://schemas.microsoft.com/office/drawing/2014/main" id="{B5314C6A-4624-4BE4-A66E-9B9BB53E2B0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811FDD62-76E5-465E-A926-609844548646}" type="slidenum">
              <a:rPr lang="de-DE" altLang="de-DE" sz="1200">
                <a:solidFill>
                  <a:srgbClr val="000000"/>
                </a:solidFill>
              </a:rPr>
              <a:pPr>
                <a:spcBef>
                  <a:spcPct val="0"/>
                </a:spcBef>
                <a:buClrTx/>
                <a:buSzTx/>
                <a:buFontTx/>
                <a:buNone/>
              </a:pPr>
              <a:t>11</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BF0D1FF-D6B5-4A87-B911-6E37351889C7}"/>
              </a:ext>
            </a:extLst>
          </p:cNvPr>
          <p:cNvSpPr>
            <a:spLocks noGrp="1" noChangeArrowheads="1"/>
          </p:cNvSpPr>
          <p:nvPr>
            <p:ph type="title"/>
          </p:nvPr>
        </p:nvSpPr>
        <p:spPr/>
        <p:txBody>
          <a:bodyPr/>
          <a:lstStyle/>
          <a:p>
            <a:pPr eaLnBrk="1" hangingPunct="1"/>
            <a:r>
              <a:rPr lang="de-DE" altLang="de-DE">
                <a:solidFill>
                  <a:srgbClr val="0000FF"/>
                </a:solidFill>
              </a:rPr>
              <a:t>6.2 Feuerlöschkreiselpumpen: </a:t>
            </a:r>
            <a:r>
              <a:rPr lang="de-DE" altLang="de-DE" u="sng">
                <a:solidFill>
                  <a:srgbClr val="0000FF"/>
                </a:solidFill>
              </a:rPr>
              <a:t>Laufradwellenabdichtungen</a:t>
            </a:r>
          </a:p>
        </p:txBody>
      </p:sp>
      <p:pic>
        <p:nvPicPr>
          <p:cNvPr id="21507" name="Picture 4">
            <a:extLst>
              <a:ext uri="{FF2B5EF4-FFF2-40B4-BE49-F238E27FC236}">
                <a16:creationId xmlns:a16="http://schemas.microsoft.com/office/drawing/2014/main" id="{E7049282-2372-45B4-BE98-9E659D0C2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689100"/>
            <a:ext cx="295275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a:extLst>
              <a:ext uri="{FF2B5EF4-FFF2-40B4-BE49-F238E27FC236}">
                <a16:creationId xmlns:a16="http://schemas.microsoft.com/office/drawing/2014/main" id="{07A2F4C2-1C25-4822-8B6E-6339B588E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700213"/>
            <a:ext cx="265112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a:extLst>
              <a:ext uri="{FF2B5EF4-FFF2-40B4-BE49-F238E27FC236}">
                <a16:creationId xmlns:a16="http://schemas.microsoft.com/office/drawing/2014/main" id="{55903527-4321-4A28-A38B-C23550474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1689100"/>
            <a:ext cx="2932112"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feld 32">
            <a:extLst>
              <a:ext uri="{FF2B5EF4-FFF2-40B4-BE49-F238E27FC236}">
                <a16:creationId xmlns:a16="http://schemas.microsoft.com/office/drawing/2014/main" id="{1CAEFD81-C59B-45C6-90CB-88514A056B8C}"/>
              </a:ext>
            </a:extLst>
          </p:cNvPr>
          <p:cNvSpPr txBox="1">
            <a:spLocks noChangeArrowheads="1"/>
          </p:cNvSpPr>
          <p:nvPr/>
        </p:nvSpPr>
        <p:spPr bwMode="auto">
          <a:xfrm>
            <a:off x="3373438" y="5548313"/>
            <a:ext cx="5508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pic>
        <p:nvPicPr>
          <p:cNvPr id="21511" name="Grafik 1">
            <a:extLst>
              <a:ext uri="{FF2B5EF4-FFF2-40B4-BE49-F238E27FC236}">
                <a16:creationId xmlns:a16="http://schemas.microsoft.com/office/drawing/2014/main" id="{18B24912-B8A6-4027-8289-36AF1E2BA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1495" t="9894" r="57098" b="82234"/>
          <a:stretch>
            <a:fillRect/>
          </a:stretch>
        </p:blipFill>
        <p:spPr bwMode="auto">
          <a:xfrm>
            <a:off x="3851275" y="5456238"/>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Foliennummernplatzhalter 1">
            <a:extLst>
              <a:ext uri="{FF2B5EF4-FFF2-40B4-BE49-F238E27FC236}">
                <a16:creationId xmlns:a16="http://schemas.microsoft.com/office/drawing/2014/main" id="{4BFCAC5C-2B3F-4E01-8303-99B46CA6BFE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A30795A0-458D-4DF9-9285-3E9E7978FA73}" type="slidenum">
              <a:rPr lang="de-DE" altLang="de-DE" sz="1200">
                <a:solidFill>
                  <a:srgbClr val="000000"/>
                </a:solidFill>
              </a:rPr>
              <a:pPr>
                <a:spcBef>
                  <a:spcPct val="0"/>
                </a:spcBef>
                <a:buClrTx/>
                <a:buSzTx/>
                <a:buFontTx/>
                <a:buNone/>
              </a:pPr>
              <a:t>12</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B6ABD94-6D7F-47F0-A1F5-E014CA6E3A28}"/>
              </a:ext>
            </a:extLst>
          </p:cNvPr>
          <p:cNvSpPr>
            <a:spLocks noGrp="1" noChangeArrowheads="1"/>
          </p:cNvSpPr>
          <p:nvPr>
            <p:ph type="title"/>
          </p:nvPr>
        </p:nvSpPr>
        <p:spPr/>
        <p:txBody>
          <a:bodyPr/>
          <a:lstStyle/>
          <a:p>
            <a:pPr eaLnBrk="1" hangingPunct="1"/>
            <a:r>
              <a:rPr lang="de-DE" altLang="de-DE">
                <a:solidFill>
                  <a:srgbClr val="0000FF"/>
                </a:solidFill>
              </a:rPr>
              <a:t>6.3 Feuerlöschkreiselpumpen: </a:t>
            </a:r>
            <a:r>
              <a:rPr lang="de-DE" altLang="de-DE" u="sng">
                <a:solidFill>
                  <a:srgbClr val="0000FF"/>
                </a:solidFill>
              </a:rPr>
              <a:t>Entlüftungseinrichtungen</a:t>
            </a:r>
          </a:p>
        </p:txBody>
      </p:sp>
      <p:sp>
        <p:nvSpPr>
          <p:cNvPr id="22531" name="Rectangle 3">
            <a:extLst>
              <a:ext uri="{FF2B5EF4-FFF2-40B4-BE49-F238E27FC236}">
                <a16:creationId xmlns:a16="http://schemas.microsoft.com/office/drawing/2014/main" id="{89CAE343-8F77-4AC4-B0B3-9709487BA07C}"/>
              </a:ext>
            </a:extLst>
          </p:cNvPr>
          <p:cNvSpPr>
            <a:spLocks noGrp="1" noChangeArrowheads="1"/>
          </p:cNvSpPr>
          <p:nvPr>
            <p:ph type="body" idx="1"/>
          </p:nvPr>
        </p:nvSpPr>
        <p:spPr/>
        <p:txBody>
          <a:bodyPr/>
          <a:lstStyle/>
          <a:p>
            <a:pPr lvl="4" eaLnBrk="1" hangingPunct="1">
              <a:buClr>
                <a:srgbClr val="000066"/>
              </a:buClr>
              <a:buFontTx/>
              <a:buNone/>
            </a:pPr>
            <a:r>
              <a:rPr lang="de-DE" altLang="de-DE" sz="2000">
                <a:solidFill>
                  <a:srgbClr val="000066"/>
                </a:solidFill>
              </a:rPr>
              <a:t>	</a:t>
            </a:r>
            <a:r>
              <a:rPr lang="de-DE" altLang="de-DE" sz="2000" b="1" u="sng">
                <a:solidFill>
                  <a:srgbClr val="000066"/>
                </a:solidFill>
              </a:rPr>
              <a:t>Entlüftungseinrichtungen:</a:t>
            </a:r>
          </a:p>
          <a:p>
            <a:pPr lvl="4" eaLnBrk="1" hangingPunct="1">
              <a:buClr>
                <a:srgbClr val="000066"/>
              </a:buClr>
              <a:buFontTx/>
              <a:buNone/>
            </a:pPr>
            <a:endParaRPr lang="de-DE" altLang="de-DE" sz="2000" b="1" u="sng">
              <a:solidFill>
                <a:srgbClr val="000066"/>
              </a:solidFill>
            </a:endParaRPr>
          </a:p>
          <a:p>
            <a:pPr lvl="4" eaLnBrk="1" hangingPunct="1">
              <a:buClr>
                <a:srgbClr val="000066"/>
              </a:buClr>
              <a:buFontTx/>
              <a:buChar char="•"/>
            </a:pPr>
            <a:r>
              <a:rPr lang="de-DE" altLang="de-DE" sz="2000" b="1">
                <a:solidFill>
                  <a:srgbClr val="003366"/>
                </a:solidFill>
              </a:rPr>
              <a:t>Handkolben - Entlüftungspumpen</a:t>
            </a:r>
          </a:p>
          <a:p>
            <a:pPr lvl="4" eaLnBrk="1" hangingPunct="1">
              <a:buClr>
                <a:srgbClr val="000066"/>
              </a:buClr>
              <a:buFontTx/>
              <a:buChar char="•"/>
            </a:pPr>
            <a:r>
              <a:rPr lang="de-DE" altLang="de-DE" sz="2000" b="1">
                <a:solidFill>
                  <a:srgbClr val="003366"/>
                </a:solidFill>
              </a:rPr>
              <a:t>Flüssigkeitsring - Entlüftungspumpen</a:t>
            </a:r>
          </a:p>
          <a:p>
            <a:pPr lvl="4" eaLnBrk="1" hangingPunct="1">
              <a:buClr>
                <a:srgbClr val="000066"/>
              </a:buClr>
              <a:buFontTx/>
              <a:buChar char="•"/>
            </a:pPr>
            <a:r>
              <a:rPr lang="de-DE" altLang="de-DE" sz="2000" b="1">
                <a:solidFill>
                  <a:srgbClr val="003366"/>
                </a:solidFill>
              </a:rPr>
              <a:t>Auspuff - Ejektor (Gasstrahler)</a:t>
            </a:r>
          </a:p>
          <a:p>
            <a:pPr lvl="4" eaLnBrk="1" hangingPunct="1">
              <a:buClr>
                <a:srgbClr val="000066"/>
              </a:buClr>
              <a:buFontTx/>
              <a:buChar char="•"/>
            </a:pPr>
            <a:r>
              <a:rPr lang="de-DE" altLang="de-DE" sz="2000" b="1">
                <a:solidFill>
                  <a:srgbClr val="003366"/>
                </a:solidFill>
              </a:rPr>
              <a:t>Kolben - Entlüftungspumpen</a:t>
            </a:r>
          </a:p>
          <a:p>
            <a:pPr lvl="4" eaLnBrk="1" hangingPunct="1">
              <a:buClr>
                <a:srgbClr val="000066"/>
              </a:buClr>
              <a:buFontTx/>
              <a:buChar char="•"/>
            </a:pPr>
            <a:r>
              <a:rPr lang="de-DE" altLang="de-DE" sz="2000" b="1">
                <a:solidFill>
                  <a:srgbClr val="003366"/>
                </a:solidFill>
              </a:rPr>
              <a:t>Trockenring - Entlüftungspumpen</a:t>
            </a:r>
          </a:p>
          <a:p>
            <a:pPr lvl="4" eaLnBrk="1" hangingPunct="1">
              <a:buClr>
                <a:srgbClr val="000066"/>
              </a:buClr>
              <a:buFontTx/>
              <a:buChar char="•"/>
            </a:pPr>
            <a:r>
              <a:rPr lang="de-DE" altLang="de-DE" sz="2000" b="1">
                <a:solidFill>
                  <a:srgbClr val="003366"/>
                </a:solidFill>
              </a:rPr>
              <a:t>Membran - Entlüftungspumpen</a:t>
            </a:r>
          </a:p>
        </p:txBody>
      </p:sp>
      <p:sp>
        <p:nvSpPr>
          <p:cNvPr id="22532" name="Foliennummernplatzhalter 1">
            <a:extLst>
              <a:ext uri="{FF2B5EF4-FFF2-40B4-BE49-F238E27FC236}">
                <a16:creationId xmlns:a16="http://schemas.microsoft.com/office/drawing/2014/main" id="{0A0D6B04-A3B4-4A9F-9446-704A87DAA36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D10CFF6D-FF15-4A4A-A845-B8A6F7743F57}" type="slidenum">
              <a:rPr lang="de-DE" altLang="de-DE" sz="1200">
                <a:solidFill>
                  <a:srgbClr val="000000"/>
                </a:solidFill>
              </a:rPr>
              <a:pPr>
                <a:spcBef>
                  <a:spcPct val="0"/>
                </a:spcBef>
                <a:buClrTx/>
                <a:buSzTx/>
                <a:buFontTx/>
                <a:buNone/>
              </a:pPr>
              <a:t>13</a:t>
            </a:fld>
            <a:endParaRPr lang="de-DE" altLang="de-DE" sz="12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E863BD8-4215-44C5-8C41-974801DA12FC}"/>
              </a:ext>
            </a:extLst>
          </p:cNvPr>
          <p:cNvSpPr>
            <a:spLocks noGrp="1" noChangeArrowheads="1"/>
          </p:cNvSpPr>
          <p:nvPr>
            <p:ph type="title"/>
          </p:nvPr>
        </p:nvSpPr>
        <p:spPr/>
        <p:txBody>
          <a:bodyPr/>
          <a:lstStyle/>
          <a:p>
            <a:pPr eaLnBrk="1" hangingPunct="1"/>
            <a:r>
              <a:rPr lang="de-DE" altLang="de-DE">
                <a:solidFill>
                  <a:srgbClr val="0000FF"/>
                </a:solidFill>
              </a:rPr>
              <a:t>6.3 Feuerlöschkreiselpumpen: </a:t>
            </a:r>
            <a:r>
              <a:rPr lang="de-DE" altLang="de-DE" u="sng">
                <a:solidFill>
                  <a:srgbClr val="0000FF"/>
                </a:solidFill>
              </a:rPr>
              <a:t>Handkolben-Entlüftungspumpe</a:t>
            </a:r>
          </a:p>
        </p:txBody>
      </p:sp>
      <p:sp>
        <p:nvSpPr>
          <p:cNvPr id="23555" name="Textfeld 1">
            <a:extLst>
              <a:ext uri="{FF2B5EF4-FFF2-40B4-BE49-F238E27FC236}">
                <a16:creationId xmlns:a16="http://schemas.microsoft.com/office/drawing/2014/main" id="{BAB74E6E-83BF-4CBD-83AC-B45E85DBC6EF}"/>
              </a:ext>
            </a:extLst>
          </p:cNvPr>
          <p:cNvSpPr txBox="1">
            <a:spLocks noChangeArrowheads="1"/>
          </p:cNvSpPr>
          <p:nvPr/>
        </p:nvSpPr>
        <p:spPr bwMode="auto">
          <a:xfrm>
            <a:off x="242888" y="3094038"/>
            <a:ext cx="6191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 typeface="Wingdings" panose="05000000000000000000" pitchFamily="2" charset="2"/>
              <a:buChar char="§"/>
            </a:pPr>
            <a:r>
              <a:rPr lang="de-DE" altLang="de-DE" sz="1600">
                <a:solidFill>
                  <a:srgbClr val="FF0000"/>
                </a:solidFill>
              </a:rPr>
              <a:t>Kaum noch vorhanden TS 2/5</a:t>
            </a:r>
          </a:p>
        </p:txBody>
      </p:sp>
      <p:sp>
        <p:nvSpPr>
          <p:cNvPr id="9" name="Rechteck 8">
            <a:extLst>
              <a:ext uri="{FF2B5EF4-FFF2-40B4-BE49-F238E27FC236}">
                <a16:creationId xmlns:a16="http://schemas.microsoft.com/office/drawing/2014/main" id="{E4B52DDE-2551-4D80-BB1D-839B29BB1625}"/>
              </a:ext>
            </a:extLst>
          </p:cNvPr>
          <p:cNvSpPr/>
          <p:nvPr/>
        </p:nvSpPr>
        <p:spPr>
          <a:xfrm>
            <a:off x="3767138" y="2397125"/>
            <a:ext cx="728662" cy="13493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Rechteck 9">
            <a:extLst>
              <a:ext uri="{FF2B5EF4-FFF2-40B4-BE49-F238E27FC236}">
                <a16:creationId xmlns:a16="http://schemas.microsoft.com/office/drawing/2014/main" id="{542DFBB3-C85C-439A-B9AF-392DF3374329}"/>
              </a:ext>
            </a:extLst>
          </p:cNvPr>
          <p:cNvSpPr/>
          <p:nvPr/>
        </p:nvSpPr>
        <p:spPr>
          <a:xfrm>
            <a:off x="4791075" y="2397125"/>
            <a:ext cx="669925" cy="134938"/>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Rechteck 10">
            <a:extLst>
              <a:ext uri="{FF2B5EF4-FFF2-40B4-BE49-F238E27FC236}">
                <a16:creationId xmlns:a16="http://schemas.microsoft.com/office/drawing/2014/main" id="{A7A82A26-818B-4460-8247-843EF542838C}"/>
              </a:ext>
            </a:extLst>
          </p:cNvPr>
          <p:cNvSpPr/>
          <p:nvPr/>
        </p:nvSpPr>
        <p:spPr>
          <a:xfrm>
            <a:off x="3392488" y="5683250"/>
            <a:ext cx="2449512" cy="8001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Rechteck 11">
            <a:extLst>
              <a:ext uri="{FF2B5EF4-FFF2-40B4-BE49-F238E27FC236}">
                <a16:creationId xmlns:a16="http://schemas.microsoft.com/office/drawing/2014/main" id="{8AEE4223-ACBE-4D19-BD15-E3FF05B1B2A9}"/>
              </a:ext>
            </a:extLst>
          </p:cNvPr>
          <p:cNvSpPr/>
          <p:nvPr/>
        </p:nvSpPr>
        <p:spPr>
          <a:xfrm>
            <a:off x="3767138" y="2767013"/>
            <a:ext cx="1714500" cy="290195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Rechteck 12">
            <a:extLst>
              <a:ext uri="{FF2B5EF4-FFF2-40B4-BE49-F238E27FC236}">
                <a16:creationId xmlns:a16="http://schemas.microsoft.com/office/drawing/2014/main" id="{A8785773-DFDA-44DC-B156-0639AB212E16}"/>
              </a:ext>
            </a:extLst>
          </p:cNvPr>
          <p:cNvSpPr/>
          <p:nvPr/>
        </p:nvSpPr>
        <p:spPr>
          <a:xfrm>
            <a:off x="4430713" y="5656263"/>
            <a:ext cx="395287" cy="47148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4" name="Gerade Verbindung 13">
            <a:extLst>
              <a:ext uri="{FF2B5EF4-FFF2-40B4-BE49-F238E27FC236}">
                <a16:creationId xmlns:a16="http://schemas.microsoft.com/office/drawing/2014/main" id="{DD7AA53B-49B1-4396-926E-F197B34D1644}"/>
              </a:ext>
            </a:extLst>
          </p:cNvPr>
          <p:cNvCxnSpPr/>
          <p:nvPr/>
        </p:nvCxnSpPr>
        <p:spPr>
          <a:xfrm>
            <a:off x="4548188" y="6130925"/>
            <a:ext cx="0" cy="2206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A6E14BA0-F001-4FF4-97B3-7EE09772DCE6}"/>
              </a:ext>
            </a:extLst>
          </p:cNvPr>
          <p:cNvCxnSpPr/>
          <p:nvPr/>
        </p:nvCxnSpPr>
        <p:spPr>
          <a:xfrm>
            <a:off x="4691063" y="6127750"/>
            <a:ext cx="0" cy="1095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CA3CEF55-8ED3-4833-BE6B-CEBA541D6E31}"/>
              </a:ext>
            </a:extLst>
          </p:cNvPr>
          <p:cNvCxnSpPr/>
          <p:nvPr/>
        </p:nvCxnSpPr>
        <p:spPr>
          <a:xfrm>
            <a:off x="4691063" y="6230938"/>
            <a:ext cx="1150937" cy="111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ED278CAA-CCE0-4258-8176-0CB2A981A35A}"/>
              </a:ext>
            </a:extLst>
          </p:cNvPr>
          <p:cNvCxnSpPr/>
          <p:nvPr/>
        </p:nvCxnSpPr>
        <p:spPr>
          <a:xfrm>
            <a:off x="4540250" y="6351588"/>
            <a:ext cx="13017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Ellipse 17">
            <a:extLst>
              <a:ext uri="{FF2B5EF4-FFF2-40B4-BE49-F238E27FC236}">
                <a16:creationId xmlns:a16="http://schemas.microsoft.com/office/drawing/2014/main" id="{C8132936-552F-4901-9B31-7FA0F394DB3F}"/>
              </a:ext>
            </a:extLst>
          </p:cNvPr>
          <p:cNvSpPr/>
          <p:nvPr/>
        </p:nvSpPr>
        <p:spPr>
          <a:xfrm>
            <a:off x="4540250" y="5967413"/>
            <a:ext cx="169863" cy="14605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9" name="Abgerundetes Rechteck 18">
            <a:extLst>
              <a:ext uri="{FF2B5EF4-FFF2-40B4-BE49-F238E27FC236}">
                <a16:creationId xmlns:a16="http://schemas.microsoft.com/office/drawing/2014/main" id="{4AB3E785-A29B-4E6D-B141-98BD97D5CF26}"/>
              </a:ext>
            </a:extLst>
          </p:cNvPr>
          <p:cNvSpPr/>
          <p:nvPr/>
        </p:nvSpPr>
        <p:spPr>
          <a:xfrm>
            <a:off x="3787775" y="5227638"/>
            <a:ext cx="1673225" cy="260350"/>
          </a:xfrm>
          <a:prstGeom prst="round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0" name="Abgerundetes Rechteck 19">
            <a:extLst>
              <a:ext uri="{FF2B5EF4-FFF2-40B4-BE49-F238E27FC236}">
                <a16:creationId xmlns:a16="http://schemas.microsoft.com/office/drawing/2014/main" id="{7BF8C2B5-2CEE-43FB-A244-91C83C94B303}"/>
              </a:ext>
            </a:extLst>
          </p:cNvPr>
          <p:cNvSpPr/>
          <p:nvPr/>
        </p:nvSpPr>
        <p:spPr>
          <a:xfrm>
            <a:off x="3776663" y="5181600"/>
            <a:ext cx="1681162" cy="4603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 name="Abgerundetes Rechteck 20">
            <a:extLst>
              <a:ext uri="{FF2B5EF4-FFF2-40B4-BE49-F238E27FC236}">
                <a16:creationId xmlns:a16="http://schemas.microsoft.com/office/drawing/2014/main" id="{8560E126-56A0-4BD3-A2A7-13FE624C01FD}"/>
              </a:ext>
            </a:extLst>
          </p:cNvPr>
          <p:cNvSpPr/>
          <p:nvPr/>
        </p:nvSpPr>
        <p:spPr>
          <a:xfrm>
            <a:off x="3767138" y="5487988"/>
            <a:ext cx="1714500" cy="4603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2" name="Rechteck 21">
            <a:extLst>
              <a:ext uri="{FF2B5EF4-FFF2-40B4-BE49-F238E27FC236}">
                <a16:creationId xmlns:a16="http://schemas.microsoft.com/office/drawing/2014/main" id="{602EE594-22FC-41C4-8BC7-8DC24598C53F}"/>
              </a:ext>
            </a:extLst>
          </p:cNvPr>
          <p:cNvSpPr/>
          <p:nvPr/>
        </p:nvSpPr>
        <p:spPr>
          <a:xfrm>
            <a:off x="4548188" y="2532063"/>
            <a:ext cx="169862" cy="2695575"/>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3" name="Abgerundetes Rechteck 22">
            <a:extLst>
              <a:ext uri="{FF2B5EF4-FFF2-40B4-BE49-F238E27FC236}">
                <a16:creationId xmlns:a16="http://schemas.microsoft.com/office/drawing/2014/main" id="{8AFD8739-4A57-4EDA-B2F2-F4DD2AD62812}"/>
              </a:ext>
            </a:extLst>
          </p:cNvPr>
          <p:cNvSpPr/>
          <p:nvPr/>
        </p:nvSpPr>
        <p:spPr>
          <a:xfrm>
            <a:off x="4475163" y="2355850"/>
            <a:ext cx="339725" cy="176213"/>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4" name="Rechteck 23">
            <a:extLst>
              <a:ext uri="{FF2B5EF4-FFF2-40B4-BE49-F238E27FC236}">
                <a16:creationId xmlns:a16="http://schemas.microsoft.com/office/drawing/2014/main" id="{C79D2D5D-0E80-4A4A-B690-968C256DD903}"/>
              </a:ext>
            </a:extLst>
          </p:cNvPr>
          <p:cNvSpPr/>
          <p:nvPr/>
        </p:nvSpPr>
        <p:spPr>
          <a:xfrm>
            <a:off x="4187825" y="5865813"/>
            <a:ext cx="242888" cy="8255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25" name="Gerade Verbindung 24">
            <a:extLst>
              <a:ext uri="{FF2B5EF4-FFF2-40B4-BE49-F238E27FC236}">
                <a16:creationId xmlns:a16="http://schemas.microsoft.com/office/drawing/2014/main" id="{02478A25-3A52-47BC-B39F-E02B34D6BE5E}"/>
              </a:ext>
            </a:extLst>
          </p:cNvPr>
          <p:cNvCxnSpPr/>
          <p:nvPr/>
        </p:nvCxnSpPr>
        <p:spPr>
          <a:xfrm>
            <a:off x="4070350" y="5788025"/>
            <a:ext cx="0" cy="2032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hteck 25">
            <a:extLst>
              <a:ext uri="{FF2B5EF4-FFF2-40B4-BE49-F238E27FC236}">
                <a16:creationId xmlns:a16="http://schemas.microsoft.com/office/drawing/2014/main" id="{906246AA-0E84-487C-A005-1CB19C11BAA3}"/>
              </a:ext>
            </a:extLst>
          </p:cNvPr>
          <p:cNvSpPr/>
          <p:nvPr/>
        </p:nvSpPr>
        <p:spPr>
          <a:xfrm>
            <a:off x="3687763" y="5789613"/>
            <a:ext cx="508000" cy="21431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7" name="Rechteck 26">
            <a:extLst>
              <a:ext uri="{FF2B5EF4-FFF2-40B4-BE49-F238E27FC236}">
                <a16:creationId xmlns:a16="http://schemas.microsoft.com/office/drawing/2014/main" id="{52D87025-282C-48BB-A6AD-C2FB9767455B}"/>
              </a:ext>
            </a:extLst>
          </p:cNvPr>
          <p:cNvSpPr/>
          <p:nvPr/>
        </p:nvSpPr>
        <p:spPr>
          <a:xfrm>
            <a:off x="3276600" y="5862638"/>
            <a:ext cx="393700" cy="8255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8" name="Freihandform 27">
            <a:extLst>
              <a:ext uri="{FF2B5EF4-FFF2-40B4-BE49-F238E27FC236}">
                <a16:creationId xmlns:a16="http://schemas.microsoft.com/office/drawing/2014/main" id="{ECB2C233-7A2E-4968-946B-04578E72B9E4}"/>
              </a:ext>
            </a:extLst>
          </p:cNvPr>
          <p:cNvSpPr/>
          <p:nvPr/>
        </p:nvSpPr>
        <p:spPr>
          <a:xfrm>
            <a:off x="3687763" y="5794375"/>
            <a:ext cx="393700" cy="195263"/>
          </a:xfrm>
          <a:custGeom>
            <a:avLst/>
            <a:gdLst>
              <a:gd name="connsiteX0" fmla="*/ 0 w 394587"/>
              <a:gd name="connsiteY0" fmla="*/ 195317 h 195325"/>
              <a:gd name="connsiteX1" fmla="*/ 79899 w 394587"/>
              <a:gd name="connsiteY1" fmla="*/ 8885 h 195325"/>
              <a:gd name="connsiteX2" fmla="*/ 133165 w 394587"/>
              <a:gd name="connsiteY2" fmla="*/ 195317 h 195325"/>
              <a:gd name="connsiteX3" fmla="*/ 221942 w 394587"/>
              <a:gd name="connsiteY3" fmla="*/ 8 h 195325"/>
              <a:gd name="connsiteX4" fmla="*/ 284086 w 394587"/>
              <a:gd name="connsiteY4" fmla="*/ 186439 h 195325"/>
              <a:gd name="connsiteX5" fmla="*/ 381740 w 394587"/>
              <a:gd name="connsiteY5" fmla="*/ 8 h 195325"/>
              <a:gd name="connsiteX6" fmla="*/ 390618 w 394587"/>
              <a:gd name="connsiteY6" fmla="*/ 195317 h 1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7" h="195325">
                <a:moveTo>
                  <a:pt x="0" y="195317"/>
                </a:moveTo>
                <a:cubicBezTo>
                  <a:pt x="28852" y="102101"/>
                  <a:pt x="57705" y="8885"/>
                  <a:pt x="79899" y="8885"/>
                </a:cubicBezTo>
                <a:cubicBezTo>
                  <a:pt x="102093" y="8885"/>
                  <a:pt x="109491" y="196797"/>
                  <a:pt x="133165" y="195317"/>
                </a:cubicBezTo>
                <a:cubicBezTo>
                  <a:pt x="156839" y="193837"/>
                  <a:pt x="196789" y="1488"/>
                  <a:pt x="221942" y="8"/>
                </a:cubicBezTo>
                <a:cubicBezTo>
                  <a:pt x="247095" y="-1472"/>
                  <a:pt x="257453" y="186439"/>
                  <a:pt x="284086" y="186439"/>
                </a:cubicBezTo>
                <a:cubicBezTo>
                  <a:pt x="310719" y="186439"/>
                  <a:pt x="363985" y="-1472"/>
                  <a:pt x="381740" y="8"/>
                </a:cubicBezTo>
                <a:cubicBezTo>
                  <a:pt x="399495" y="1488"/>
                  <a:pt x="395056" y="98402"/>
                  <a:pt x="390618" y="19531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9" name="Ellipse 28">
            <a:extLst>
              <a:ext uri="{FF2B5EF4-FFF2-40B4-BE49-F238E27FC236}">
                <a16:creationId xmlns:a16="http://schemas.microsoft.com/office/drawing/2014/main" id="{B80A39F8-29E8-4559-82FF-39EBECA91DAC}"/>
              </a:ext>
            </a:extLst>
          </p:cNvPr>
          <p:cNvSpPr/>
          <p:nvPr/>
        </p:nvSpPr>
        <p:spPr>
          <a:xfrm>
            <a:off x="4081463" y="5851525"/>
            <a:ext cx="117475" cy="1158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3" name="Gerade Verbindung mit Pfeil 2">
            <a:extLst>
              <a:ext uri="{FF2B5EF4-FFF2-40B4-BE49-F238E27FC236}">
                <a16:creationId xmlns:a16="http://schemas.microsoft.com/office/drawing/2014/main" id="{41A14384-7C33-4E89-9A0C-FF18A00E56F4}"/>
              </a:ext>
            </a:extLst>
          </p:cNvPr>
          <p:cNvCxnSpPr>
            <a:cxnSpLocks noChangeShapeType="1"/>
          </p:cNvCxnSpPr>
          <p:nvPr/>
        </p:nvCxnSpPr>
        <p:spPr bwMode="auto">
          <a:xfrm flipV="1">
            <a:off x="4629150" y="2452688"/>
            <a:ext cx="1455738" cy="61595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4" name="Textfeld 3">
            <a:extLst>
              <a:ext uri="{FF2B5EF4-FFF2-40B4-BE49-F238E27FC236}">
                <a16:creationId xmlns:a16="http://schemas.microsoft.com/office/drawing/2014/main" id="{195CA2F9-FFF5-4999-BE08-8A43DB87EE54}"/>
              </a:ext>
            </a:extLst>
          </p:cNvPr>
          <p:cNvSpPr txBox="1">
            <a:spLocks noChangeArrowheads="1"/>
          </p:cNvSpPr>
          <p:nvPr/>
        </p:nvSpPr>
        <p:spPr bwMode="auto">
          <a:xfrm>
            <a:off x="6084888" y="2276475"/>
            <a:ext cx="1582737" cy="36988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a:t>Kolbenstange</a:t>
            </a:r>
          </a:p>
        </p:txBody>
      </p:sp>
      <p:cxnSp>
        <p:nvCxnSpPr>
          <p:cNvPr id="33" name="Gerade Verbindung mit Pfeil 32">
            <a:extLst>
              <a:ext uri="{FF2B5EF4-FFF2-40B4-BE49-F238E27FC236}">
                <a16:creationId xmlns:a16="http://schemas.microsoft.com/office/drawing/2014/main" id="{FE4F3FA6-6C02-4F73-878C-1A428F7E9D01}"/>
              </a:ext>
            </a:extLst>
          </p:cNvPr>
          <p:cNvCxnSpPr>
            <a:cxnSpLocks noChangeShapeType="1"/>
          </p:cNvCxnSpPr>
          <p:nvPr/>
        </p:nvCxnSpPr>
        <p:spPr bwMode="auto">
          <a:xfrm flipV="1">
            <a:off x="5049838" y="4751388"/>
            <a:ext cx="1455737" cy="61595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34" name="Textfeld 33">
            <a:extLst>
              <a:ext uri="{FF2B5EF4-FFF2-40B4-BE49-F238E27FC236}">
                <a16:creationId xmlns:a16="http://schemas.microsoft.com/office/drawing/2014/main" id="{C2FC9057-BD5C-4BD5-85AF-FDB87BEBCF89}"/>
              </a:ext>
            </a:extLst>
          </p:cNvPr>
          <p:cNvSpPr txBox="1">
            <a:spLocks noChangeArrowheads="1"/>
          </p:cNvSpPr>
          <p:nvPr/>
        </p:nvSpPr>
        <p:spPr bwMode="auto">
          <a:xfrm>
            <a:off x="6505575" y="4575175"/>
            <a:ext cx="2027238" cy="36988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a:t>Pumpenkolben</a:t>
            </a:r>
          </a:p>
        </p:txBody>
      </p:sp>
      <p:cxnSp>
        <p:nvCxnSpPr>
          <p:cNvPr id="35" name="Gerade Verbindung mit Pfeil 34">
            <a:extLst>
              <a:ext uri="{FF2B5EF4-FFF2-40B4-BE49-F238E27FC236}">
                <a16:creationId xmlns:a16="http://schemas.microsoft.com/office/drawing/2014/main" id="{54C66735-B914-4F2D-B1C8-86ED3D90E454}"/>
              </a:ext>
            </a:extLst>
          </p:cNvPr>
          <p:cNvCxnSpPr>
            <a:cxnSpLocks noChangeShapeType="1"/>
            <a:endCxn id="36" idx="1"/>
          </p:cNvCxnSpPr>
          <p:nvPr/>
        </p:nvCxnSpPr>
        <p:spPr bwMode="auto">
          <a:xfrm flipV="1">
            <a:off x="4645025" y="5557838"/>
            <a:ext cx="1592263" cy="492125"/>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36" name="Textfeld 35">
            <a:extLst>
              <a:ext uri="{FF2B5EF4-FFF2-40B4-BE49-F238E27FC236}">
                <a16:creationId xmlns:a16="http://schemas.microsoft.com/office/drawing/2014/main" id="{74847B31-CE43-4E06-BFD3-CBB67F044D38}"/>
              </a:ext>
            </a:extLst>
          </p:cNvPr>
          <p:cNvSpPr txBox="1">
            <a:spLocks noChangeArrowheads="1"/>
          </p:cNvSpPr>
          <p:nvPr/>
        </p:nvSpPr>
        <p:spPr bwMode="auto">
          <a:xfrm>
            <a:off x="6237288" y="5373688"/>
            <a:ext cx="1582737" cy="368300"/>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a:t>Einlassventil</a:t>
            </a:r>
          </a:p>
        </p:txBody>
      </p:sp>
      <p:cxnSp>
        <p:nvCxnSpPr>
          <p:cNvPr id="37" name="Gerade Verbindung mit Pfeil 36">
            <a:extLst>
              <a:ext uri="{FF2B5EF4-FFF2-40B4-BE49-F238E27FC236}">
                <a16:creationId xmlns:a16="http://schemas.microsoft.com/office/drawing/2014/main" id="{D9D65404-888C-48F9-A91A-4C7CC1E6F4D0}"/>
              </a:ext>
            </a:extLst>
          </p:cNvPr>
          <p:cNvCxnSpPr>
            <a:cxnSpLocks noChangeShapeType="1"/>
          </p:cNvCxnSpPr>
          <p:nvPr/>
        </p:nvCxnSpPr>
        <p:spPr bwMode="auto">
          <a:xfrm flipH="1" flipV="1">
            <a:off x="2941638" y="5292725"/>
            <a:ext cx="1127125" cy="612775"/>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38" name="Textfeld 37">
            <a:extLst>
              <a:ext uri="{FF2B5EF4-FFF2-40B4-BE49-F238E27FC236}">
                <a16:creationId xmlns:a16="http://schemas.microsoft.com/office/drawing/2014/main" id="{FFD45B8C-FC11-4DA9-BE7B-048F7DD50EEB}"/>
              </a:ext>
            </a:extLst>
          </p:cNvPr>
          <p:cNvSpPr txBox="1">
            <a:spLocks noChangeArrowheads="1"/>
          </p:cNvSpPr>
          <p:nvPr/>
        </p:nvSpPr>
        <p:spPr bwMode="auto">
          <a:xfrm>
            <a:off x="1828800" y="4945063"/>
            <a:ext cx="1584325" cy="369887"/>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a:t>Auslassventil</a:t>
            </a:r>
          </a:p>
        </p:txBody>
      </p:sp>
      <p:cxnSp>
        <p:nvCxnSpPr>
          <p:cNvPr id="42" name="Gerade Verbindung mit Pfeil 41">
            <a:extLst>
              <a:ext uri="{FF2B5EF4-FFF2-40B4-BE49-F238E27FC236}">
                <a16:creationId xmlns:a16="http://schemas.microsoft.com/office/drawing/2014/main" id="{CE90342C-7FBD-4B5B-BDDE-75852EEBAF76}"/>
              </a:ext>
            </a:extLst>
          </p:cNvPr>
          <p:cNvCxnSpPr>
            <a:cxnSpLocks noChangeShapeType="1"/>
            <a:stCxn id="27" idx="1"/>
          </p:cNvCxnSpPr>
          <p:nvPr/>
        </p:nvCxnSpPr>
        <p:spPr bwMode="auto">
          <a:xfrm flipH="1">
            <a:off x="2681288" y="5903913"/>
            <a:ext cx="595312" cy="15240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43" name="Textfeld 42">
            <a:extLst>
              <a:ext uri="{FF2B5EF4-FFF2-40B4-BE49-F238E27FC236}">
                <a16:creationId xmlns:a16="http://schemas.microsoft.com/office/drawing/2014/main" id="{72B603F7-2DC0-4861-8E99-4201C9AE21DC}"/>
              </a:ext>
            </a:extLst>
          </p:cNvPr>
          <p:cNvSpPr txBox="1">
            <a:spLocks noChangeArrowheads="1"/>
          </p:cNvSpPr>
          <p:nvPr/>
        </p:nvSpPr>
        <p:spPr bwMode="auto">
          <a:xfrm>
            <a:off x="827088" y="5851525"/>
            <a:ext cx="1854200" cy="368300"/>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a:t>Ausstoßöffnung</a:t>
            </a:r>
          </a:p>
        </p:txBody>
      </p:sp>
      <p:cxnSp>
        <p:nvCxnSpPr>
          <p:cNvPr id="45" name="Gerade Verbindung mit Pfeil 44">
            <a:extLst>
              <a:ext uri="{FF2B5EF4-FFF2-40B4-BE49-F238E27FC236}">
                <a16:creationId xmlns:a16="http://schemas.microsoft.com/office/drawing/2014/main" id="{31E964A5-A73F-4321-B04C-EBDE58C9D127}"/>
              </a:ext>
            </a:extLst>
          </p:cNvPr>
          <p:cNvCxnSpPr>
            <a:cxnSpLocks noChangeShapeType="1"/>
            <a:endCxn id="46" idx="1"/>
          </p:cNvCxnSpPr>
          <p:nvPr/>
        </p:nvCxnSpPr>
        <p:spPr bwMode="auto">
          <a:xfrm flipV="1">
            <a:off x="5842000" y="6219825"/>
            <a:ext cx="1185863" cy="77788"/>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46" name="Textfeld 45">
            <a:extLst>
              <a:ext uri="{FF2B5EF4-FFF2-40B4-BE49-F238E27FC236}">
                <a16:creationId xmlns:a16="http://schemas.microsoft.com/office/drawing/2014/main" id="{0FFAE227-1DA2-4495-A5F1-A670282D89FD}"/>
              </a:ext>
            </a:extLst>
          </p:cNvPr>
          <p:cNvSpPr txBox="1">
            <a:spLocks noChangeArrowheads="1"/>
          </p:cNvSpPr>
          <p:nvPr/>
        </p:nvSpPr>
        <p:spPr bwMode="auto">
          <a:xfrm>
            <a:off x="7027863" y="6035675"/>
            <a:ext cx="1936750" cy="36988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a:t>Entlüftungskanal</a:t>
            </a:r>
          </a:p>
        </p:txBody>
      </p:sp>
      <p:sp>
        <p:nvSpPr>
          <p:cNvPr id="23589" name="Foliennummernplatzhalter 1">
            <a:extLst>
              <a:ext uri="{FF2B5EF4-FFF2-40B4-BE49-F238E27FC236}">
                <a16:creationId xmlns:a16="http://schemas.microsoft.com/office/drawing/2014/main" id="{453E3E0F-E5BB-4F6B-81F3-0FEA645D92D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4CD83535-B4FC-4F26-93F2-40F549D1F578}" type="slidenum">
              <a:rPr lang="de-DE" altLang="de-DE" sz="1200">
                <a:solidFill>
                  <a:srgbClr val="000000"/>
                </a:solidFill>
              </a:rPr>
              <a:pPr>
                <a:spcBef>
                  <a:spcPct val="0"/>
                </a:spcBef>
                <a:buClrTx/>
                <a:buSzTx/>
                <a:buFontTx/>
                <a:buNone/>
              </a:pPr>
              <a:t>14</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indefinite" accel="50000" decel="50000" fill="remove" grpId="0" nodeType="clickEffect">
                                  <p:stCondLst>
                                    <p:cond delay="0"/>
                                  </p:stCondLst>
                                  <p:endCondLst>
                                    <p:cond evt="onNext" delay="0">
                                      <p:tgtEl>
                                        <p:sldTgt/>
                                      </p:tgtEl>
                                    </p:cond>
                                  </p:endCondLst>
                                  <p:childTnLst>
                                    <p:animMotion origin="layout" path="M 0 0 L 0 -0.25214 L 0 0 Z " pathEditMode="relative" ptsTypes="AAA">
                                      <p:cBhvr>
                                        <p:cTn id="6" dur="3000" fill="hold"/>
                                        <p:tgtEl>
                                          <p:spTgt spid="19"/>
                                        </p:tgtEl>
                                        <p:attrNameLst>
                                          <p:attrName>ppt_x</p:attrName>
                                          <p:attrName>ppt_y</p:attrName>
                                        </p:attrNameLst>
                                      </p:cBhvr>
                                    </p:animMotion>
                                  </p:childTnLst>
                                </p:cTn>
                              </p:par>
                              <p:par>
                                <p:cTn id="7" presetID="0" presetClass="path" presetSubtype="0" repeatCount="indefinite" accel="50000" decel="50000" fill="remove" grpId="0" nodeType="withEffect">
                                  <p:stCondLst>
                                    <p:cond delay="0"/>
                                  </p:stCondLst>
                                  <p:endCondLst>
                                    <p:cond evt="onNext" delay="0">
                                      <p:tgtEl>
                                        <p:sldTgt/>
                                      </p:tgtEl>
                                    </p:cond>
                                  </p:endCondLst>
                                  <p:childTnLst>
                                    <p:animMotion origin="layout" path="M 0 0 L 0 -0.25214 L 0 0 Z " pathEditMode="relative" ptsTypes="AAA">
                                      <p:cBhvr>
                                        <p:cTn id="8" dur="3000" fill="hold"/>
                                        <p:tgtEl>
                                          <p:spTgt spid="20"/>
                                        </p:tgtEl>
                                        <p:attrNameLst>
                                          <p:attrName>ppt_x</p:attrName>
                                          <p:attrName>ppt_y</p:attrName>
                                        </p:attrNameLst>
                                      </p:cBhvr>
                                    </p:animMotion>
                                  </p:childTnLst>
                                </p:cTn>
                              </p:par>
                              <p:par>
                                <p:cTn id="9" presetID="0" presetClass="path" presetSubtype="0" repeatCount="indefinite" accel="50000" decel="50000" fill="remove" grpId="0" nodeType="withEffect">
                                  <p:stCondLst>
                                    <p:cond delay="0"/>
                                  </p:stCondLst>
                                  <p:endCondLst>
                                    <p:cond evt="onNext" delay="0">
                                      <p:tgtEl>
                                        <p:sldTgt/>
                                      </p:tgtEl>
                                    </p:cond>
                                  </p:endCondLst>
                                  <p:childTnLst>
                                    <p:animMotion origin="layout" path="M 0 0 L 0 -0.25214 L 0 0 Z " pathEditMode="relative" ptsTypes="AAA">
                                      <p:cBhvr>
                                        <p:cTn id="10" dur="3000" fill="hold"/>
                                        <p:tgtEl>
                                          <p:spTgt spid="21"/>
                                        </p:tgtEl>
                                        <p:attrNameLst>
                                          <p:attrName>ppt_x</p:attrName>
                                          <p:attrName>ppt_y</p:attrName>
                                        </p:attrNameLst>
                                      </p:cBhvr>
                                    </p:animMotion>
                                  </p:childTnLst>
                                </p:cTn>
                              </p:par>
                              <p:par>
                                <p:cTn id="11" presetID="0" presetClass="path" presetSubtype="0" repeatCount="indefinite" accel="50000" decel="50000" fill="remove" grpId="0" nodeType="withEffect">
                                  <p:stCondLst>
                                    <p:cond delay="0"/>
                                  </p:stCondLst>
                                  <p:endCondLst>
                                    <p:cond evt="onNext" delay="0">
                                      <p:tgtEl>
                                        <p:sldTgt/>
                                      </p:tgtEl>
                                    </p:cond>
                                  </p:endCondLst>
                                  <p:childTnLst>
                                    <p:animMotion origin="layout" path="M 1.38889E-6 3.83299E-6 L 1.38889E-6 -0.25214 L 1.38889E-6 3.83299E-6 Z " pathEditMode="relative" rAng="0" ptsTypes="AAA">
                                      <p:cBhvr>
                                        <p:cTn id="12" dur="3000" fill="hold"/>
                                        <p:tgtEl>
                                          <p:spTgt spid="22"/>
                                        </p:tgtEl>
                                        <p:attrNameLst>
                                          <p:attrName>ppt_x</p:attrName>
                                          <p:attrName>ppt_y</p:attrName>
                                        </p:attrNameLst>
                                      </p:cBhvr>
                                      <p:rCtr x="0" y="-12607"/>
                                    </p:animMotion>
                                  </p:childTnLst>
                                </p:cTn>
                              </p:par>
                              <p:par>
                                <p:cTn id="13" presetID="0" presetClass="path" presetSubtype="0" repeatCount="indefinite" accel="50000" decel="50000" fill="remove" grpId="0" nodeType="withEffect">
                                  <p:stCondLst>
                                    <p:cond delay="0"/>
                                  </p:stCondLst>
                                  <p:endCondLst>
                                    <p:cond evt="onNext" delay="0">
                                      <p:tgtEl>
                                        <p:sldTgt/>
                                      </p:tgtEl>
                                    </p:cond>
                                  </p:endCondLst>
                                  <p:childTnLst>
                                    <p:animMotion origin="layout" path="M 0 0 L 0 -0.25214 L 0 0 Z " pathEditMode="relative" ptsTypes="AAA">
                                      <p:cBhvr>
                                        <p:cTn id="14" dur="3000" fill="hold"/>
                                        <p:tgtEl>
                                          <p:spTgt spid="23"/>
                                        </p:tgtEl>
                                        <p:attrNameLst>
                                          <p:attrName>ppt_x</p:attrName>
                                          <p:attrName>ppt_y</p:attrName>
                                        </p:attrNameLst>
                                      </p:cBhvr>
                                    </p:animMotion>
                                  </p:childTnLst>
                                </p:cTn>
                              </p:par>
                              <p:par>
                                <p:cTn id="15" presetID="0" presetClass="path" presetSubtype="0" repeatCount="indefinite" accel="50000" decel="50000" fill="remove" grpId="0" nodeType="withEffect">
                                  <p:stCondLst>
                                    <p:cond delay="0"/>
                                  </p:stCondLst>
                                  <p:endCondLst>
                                    <p:cond evt="onNext" delay="0">
                                      <p:tgtEl>
                                        <p:sldTgt/>
                                      </p:tgtEl>
                                    </p:cond>
                                  </p:endCondLst>
                                  <p:childTnLst>
                                    <p:animMotion origin="layout" path="M 0 0 L 0 -0.25214 L 0 0 Z " pathEditMode="relative" ptsTypes="AAA">
                                      <p:cBhvr>
                                        <p:cTn id="16" dur="3000" fill="hold"/>
                                        <p:tgtEl>
                                          <p:spTgt spid="9"/>
                                        </p:tgtEl>
                                        <p:attrNameLst>
                                          <p:attrName>ppt_x</p:attrName>
                                          <p:attrName>ppt_y</p:attrName>
                                        </p:attrNameLst>
                                      </p:cBhvr>
                                    </p:animMotion>
                                  </p:childTnLst>
                                </p:cTn>
                              </p:par>
                              <p:par>
                                <p:cTn id="17" presetID="0" presetClass="path" presetSubtype="0" repeatCount="indefinite" accel="50000" decel="50000" fill="remove" grpId="0" nodeType="withEffect">
                                  <p:stCondLst>
                                    <p:cond delay="0"/>
                                  </p:stCondLst>
                                  <p:endCondLst>
                                    <p:cond evt="onNext" delay="0">
                                      <p:tgtEl>
                                        <p:sldTgt/>
                                      </p:tgtEl>
                                    </p:cond>
                                  </p:endCondLst>
                                  <p:childTnLst>
                                    <p:animMotion origin="layout" path="M 0 0 L 0 -0.25214 L 0 0 Z " pathEditMode="relative" ptsTypes="AAA">
                                      <p:cBhvr>
                                        <p:cTn id="18" dur="3000" fill="hold"/>
                                        <p:tgtEl>
                                          <p:spTgt spid="10"/>
                                        </p:tgtEl>
                                        <p:attrNameLst>
                                          <p:attrName>ppt_x</p:attrName>
                                          <p:attrName>ppt_y</p:attrName>
                                        </p:attrNameLst>
                                      </p:cBhvr>
                                    </p:animMotion>
                                  </p:childTnLst>
                                </p:cTn>
                              </p:par>
                              <p:par>
                                <p:cTn id="19" presetID="0" presetClass="path" presetSubtype="0" repeatCount="indefinite" accel="44333" decel="44333" fill="hold" grpId="0" nodeType="withEffect">
                                  <p:stCondLst>
                                    <p:cond delay="0"/>
                                  </p:stCondLst>
                                  <p:endCondLst>
                                    <p:cond evt="onNext" delay="0">
                                      <p:tgtEl>
                                        <p:sldTgt/>
                                      </p:tgtEl>
                                    </p:cond>
                                  </p:endCondLst>
                                  <p:childTnLst>
                                    <p:animMotion origin="layout" path="M -3.61111E-6 2.40574E-6 L -3.61111E-6 -0.04118 L -3.61111E-6 2.40574E-6 Z " pathEditMode="relative" rAng="0" ptsTypes="AAA">
                                      <p:cBhvr>
                                        <p:cTn id="20" dur="3000" fill="hold"/>
                                        <p:tgtEl>
                                          <p:spTgt spid="18"/>
                                        </p:tgtEl>
                                        <p:attrNameLst>
                                          <p:attrName>ppt_x</p:attrName>
                                          <p:attrName>ppt_y</p:attrName>
                                        </p:attrNameLst>
                                      </p:cBhvr>
                                      <p:rCtr x="-382" y="-2059"/>
                                    </p:animMotion>
                                  </p:childTnLst>
                                </p:cTn>
                              </p:par>
                              <p:par>
                                <p:cTn id="21" presetID="0" presetClass="path" presetSubtype="0" repeatCount="indefinite" accel="46000" decel="32000" fill="hold" grpId="0" nodeType="withEffect">
                                  <p:stCondLst>
                                    <p:cond delay="1500"/>
                                  </p:stCondLst>
                                  <p:endCondLst>
                                    <p:cond evt="onNext" delay="0">
                                      <p:tgtEl>
                                        <p:sldTgt/>
                                      </p:tgtEl>
                                    </p:cond>
                                  </p:endCondLst>
                                  <p:childTnLst>
                                    <p:animMotion origin="layout" path="M -4.16667E-6 -2.68101E-6 L -0.02812 -2.68101E-6 L -4.16667E-6 -2.68101E-6 Z " pathEditMode="relative" rAng="0" ptsTypes="AAA">
                                      <p:cBhvr>
                                        <p:cTn id="22" dur="3000" fill="hold"/>
                                        <p:tgtEl>
                                          <p:spTgt spid="29"/>
                                        </p:tgtEl>
                                        <p:attrNameLst>
                                          <p:attrName>ppt_x</p:attrName>
                                          <p:attrName>ppt_y</p:attrName>
                                        </p:attrNameLst>
                                      </p:cBhvr>
                                      <p:rCtr x="-1406" y="0"/>
                                    </p:animMotion>
                                  </p:childTnLst>
                                </p:cTn>
                              </p:par>
                              <p:par>
                                <p:cTn id="23" presetID="1" presetClass="exit"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5"/>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animBg="1"/>
      <p:bldP spid="19" grpId="0" animBg="1"/>
      <p:bldP spid="20" grpId="0" animBg="1"/>
      <p:bldP spid="21" grpId="0" animBg="1"/>
      <p:bldP spid="22" grpId="0" animBg="1"/>
      <p:bldP spid="23" grpId="0" animBg="1"/>
      <p:bldP spid="29" grpId="0" animBg="1"/>
      <p:bldP spid="4" grpId="0" animBg="1"/>
      <p:bldP spid="34" grpId="0" animBg="1"/>
      <p:bldP spid="36" grpId="0" animBg="1"/>
      <p:bldP spid="38" grpId="0" animBg="1"/>
      <p:bldP spid="43" grpId="0" animBg="1"/>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7B8D1EA-C9E0-4797-B955-07EC80424936}"/>
              </a:ext>
            </a:extLst>
          </p:cNvPr>
          <p:cNvSpPr>
            <a:spLocks noGrp="1" noChangeArrowheads="1"/>
          </p:cNvSpPr>
          <p:nvPr>
            <p:ph type="title"/>
          </p:nvPr>
        </p:nvSpPr>
        <p:spPr>
          <a:xfrm>
            <a:off x="285750" y="836613"/>
            <a:ext cx="8637588" cy="323850"/>
          </a:xfrm>
        </p:spPr>
        <p:txBody>
          <a:bodyPr/>
          <a:lstStyle/>
          <a:p>
            <a:pPr eaLnBrk="1" hangingPunct="1"/>
            <a:r>
              <a:rPr lang="de-DE" altLang="de-DE">
                <a:solidFill>
                  <a:srgbClr val="0000FF"/>
                </a:solidFill>
              </a:rPr>
              <a:t>6.3 Feuerlöschkreiselpumpen: </a:t>
            </a:r>
            <a:r>
              <a:rPr lang="de-DE" altLang="de-DE" u="sng">
                <a:solidFill>
                  <a:srgbClr val="0000FF"/>
                </a:solidFill>
              </a:rPr>
              <a:t>Flüssigkeitsring - Entlüftungspumpe</a:t>
            </a:r>
          </a:p>
        </p:txBody>
      </p:sp>
      <p:sp>
        <p:nvSpPr>
          <p:cNvPr id="24579" name="Textfeld 3">
            <a:extLst>
              <a:ext uri="{FF2B5EF4-FFF2-40B4-BE49-F238E27FC236}">
                <a16:creationId xmlns:a16="http://schemas.microsoft.com/office/drawing/2014/main" id="{14C45F65-BB51-4DDB-A510-6465D5EAD65F}"/>
              </a:ext>
            </a:extLst>
          </p:cNvPr>
          <p:cNvSpPr txBox="1">
            <a:spLocks noChangeArrowheads="1"/>
          </p:cNvSpPr>
          <p:nvPr/>
        </p:nvSpPr>
        <p:spPr bwMode="auto">
          <a:xfrm>
            <a:off x="2755900" y="6269038"/>
            <a:ext cx="6191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 typeface="Wingdings" panose="05000000000000000000" pitchFamily="2" charset="2"/>
              <a:buChar char="§"/>
            </a:pPr>
            <a:r>
              <a:rPr lang="de-DE" altLang="de-DE" sz="1600">
                <a:solidFill>
                  <a:srgbClr val="FF0000"/>
                </a:solidFill>
              </a:rPr>
              <a:t>Kaum noch vorhanden</a:t>
            </a:r>
          </a:p>
        </p:txBody>
      </p:sp>
      <p:pic>
        <p:nvPicPr>
          <p:cNvPr id="24580" name="Picture 2">
            <a:extLst>
              <a:ext uri="{FF2B5EF4-FFF2-40B4-BE49-F238E27FC236}">
                <a16:creationId xmlns:a16="http://schemas.microsoft.com/office/drawing/2014/main" id="{1E1E4228-3F74-4348-98B3-BE5D12AA9F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8" y="2016125"/>
            <a:ext cx="583247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Gerade Verbindung 20">
            <a:extLst>
              <a:ext uri="{FF2B5EF4-FFF2-40B4-BE49-F238E27FC236}">
                <a16:creationId xmlns:a16="http://schemas.microsoft.com/office/drawing/2014/main" id="{8000C55D-2E19-4431-976D-A9804F3DCE8F}"/>
              </a:ext>
            </a:extLst>
          </p:cNvPr>
          <p:cNvCxnSpPr/>
          <p:nvPr/>
        </p:nvCxnSpPr>
        <p:spPr>
          <a:xfrm>
            <a:off x="1519238" y="2252663"/>
            <a:ext cx="0" cy="215900"/>
          </a:xfrm>
          <a:prstGeom prst="line">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4879B5F3-5E71-410B-A11C-5C526850E147}"/>
              </a:ext>
            </a:extLst>
          </p:cNvPr>
          <p:cNvCxnSpPr/>
          <p:nvPr/>
        </p:nvCxnSpPr>
        <p:spPr>
          <a:xfrm>
            <a:off x="6167438" y="2012950"/>
            <a:ext cx="334962"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60C67E5B-F90B-49FA-AA6B-81E957D8FD23}"/>
              </a:ext>
            </a:extLst>
          </p:cNvPr>
          <p:cNvCxnSpPr/>
          <p:nvPr/>
        </p:nvCxnSpPr>
        <p:spPr>
          <a:xfrm>
            <a:off x="1766888" y="2360613"/>
            <a:ext cx="50482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EA73B2D8-55F2-4C18-BD90-C5AEEA57B37A}"/>
              </a:ext>
            </a:extLst>
          </p:cNvPr>
          <p:cNvCxnSpPr/>
          <p:nvPr/>
        </p:nvCxnSpPr>
        <p:spPr>
          <a:xfrm>
            <a:off x="3087688" y="2395538"/>
            <a:ext cx="176212" cy="4556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a:extLst>
              <a:ext uri="{FF2B5EF4-FFF2-40B4-BE49-F238E27FC236}">
                <a16:creationId xmlns:a16="http://schemas.microsoft.com/office/drawing/2014/main" id="{88A0FD80-40AE-4EDA-9781-A8DE7C9C2F82}"/>
              </a:ext>
            </a:extLst>
          </p:cNvPr>
          <p:cNvCxnSpPr/>
          <p:nvPr/>
        </p:nvCxnSpPr>
        <p:spPr>
          <a:xfrm>
            <a:off x="6415088" y="2365375"/>
            <a:ext cx="50482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B67B0A92-79C7-4A3B-B4A8-22EAEA26FAF9}"/>
              </a:ext>
            </a:extLst>
          </p:cNvPr>
          <p:cNvCxnSpPr/>
          <p:nvPr/>
        </p:nvCxnSpPr>
        <p:spPr>
          <a:xfrm flipV="1">
            <a:off x="5516563" y="2449513"/>
            <a:ext cx="180975" cy="4683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55A1EDA7-2636-4123-9427-BBC609D32E3B}"/>
              </a:ext>
            </a:extLst>
          </p:cNvPr>
          <p:cNvCxnSpPr/>
          <p:nvPr/>
        </p:nvCxnSpPr>
        <p:spPr>
          <a:xfrm>
            <a:off x="3402013" y="4570413"/>
            <a:ext cx="128587" cy="1889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E7968197-9D8D-4C8D-A247-E232482C3244}"/>
              </a:ext>
            </a:extLst>
          </p:cNvPr>
          <p:cNvCxnSpPr/>
          <p:nvPr/>
        </p:nvCxnSpPr>
        <p:spPr>
          <a:xfrm>
            <a:off x="3733800" y="5008563"/>
            <a:ext cx="331788" cy="952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erade Verbindung mit Pfeil 29">
            <a:extLst>
              <a:ext uri="{FF2B5EF4-FFF2-40B4-BE49-F238E27FC236}">
                <a16:creationId xmlns:a16="http://schemas.microsoft.com/office/drawing/2014/main" id="{47EA2F77-430B-405F-AE2A-48D63BBD2087}"/>
              </a:ext>
            </a:extLst>
          </p:cNvPr>
          <p:cNvCxnSpPr/>
          <p:nvPr/>
        </p:nvCxnSpPr>
        <p:spPr>
          <a:xfrm flipV="1">
            <a:off x="4478338" y="5084763"/>
            <a:ext cx="276225" cy="16033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1DAF5385-7A6F-4CA7-ABBC-32273C450327}"/>
              </a:ext>
            </a:extLst>
          </p:cNvPr>
          <p:cNvCxnSpPr/>
          <p:nvPr/>
        </p:nvCxnSpPr>
        <p:spPr>
          <a:xfrm flipV="1">
            <a:off x="5087938" y="4652963"/>
            <a:ext cx="65087" cy="1873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591" name="Textfeld 32">
            <a:extLst>
              <a:ext uri="{FF2B5EF4-FFF2-40B4-BE49-F238E27FC236}">
                <a16:creationId xmlns:a16="http://schemas.microsoft.com/office/drawing/2014/main" id="{6FB0FBF5-20AD-4C89-8544-2C17C2934EED}"/>
              </a:ext>
            </a:extLst>
          </p:cNvPr>
          <p:cNvSpPr txBox="1">
            <a:spLocks noChangeArrowheads="1"/>
          </p:cNvSpPr>
          <p:nvPr/>
        </p:nvSpPr>
        <p:spPr bwMode="auto">
          <a:xfrm>
            <a:off x="3740150" y="1749425"/>
            <a:ext cx="1620838" cy="33813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Drehrichtung</a:t>
            </a:r>
          </a:p>
        </p:txBody>
      </p:sp>
      <p:sp>
        <p:nvSpPr>
          <p:cNvPr id="2" name="Textfeld 1">
            <a:extLst>
              <a:ext uri="{FF2B5EF4-FFF2-40B4-BE49-F238E27FC236}">
                <a16:creationId xmlns:a16="http://schemas.microsoft.com/office/drawing/2014/main" id="{D8C8504B-F238-4194-A869-B64DF5308547}"/>
              </a:ext>
            </a:extLst>
          </p:cNvPr>
          <p:cNvSpPr txBox="1">
            <a:spLocks noChangeArrowheads="1"/>
          </p:cNvSpPr>
          <p:nvPr/>
        </p:nvSpPr>
        <p:spPr bwMode="auto">
          <a:xfrm>
            <a:off x="6886575" y="2884488"/>
            <a:ext cx="1325563" cy="338137"/>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Schaltventil</a:t>
            </a:r>
          </a:p>
        </p:txBody>
      </p:sp>
      <p:cxnSp>
        <p:nvCxnSpPr>
          <p:cNvPr id="4" name="Gerade Verbindung mit Pfeil 3">
            <a:extLst>
              <a:ext uri="{FF2B5EF4-FFF2-40B4-BE49-F238E27FC236}">
                <a16:creationId xmlns:a16="http://schemas.microsoft.com/office/drawing/2014/main" id="{D6019442-11BD-4E85-BAA5-79BC82E14DA4}"/>
              </a:ext>
            </a:extLst>
          </p:cNvPr>
          <p:cNvCxnSpPr>
            <a:cxnSpLocks noChangeShapeType="1"/>
            <a:endCxn id="2" idx="1"/>
          </p:cNvCxnSpPr>
          <p:nvPr/>
        </p:nvCxnSpPr>
        <p:spPr bwMode="auto">
          <a:xfrm>
            <a:off x="6345238" y="2533650"/>
            <a:ext cx="541337" cy="52070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37" name="Textfeld 36">
            <a:extLst>
              <a:ext uri="{FF2B5EF4-FFF2-40B4-BE49-F238E27FC236}">
                <a16:creationId xmlns:a16="http://schemas.microsoft.com/office/drawing/2014/main" id="{A6616853-F126-412C-ADFA-BB6EEED5808F}"/>
              </a:ext>
            </a:extLst>
          </p:cNvPr>
          <p:cNvSpPr txBox="1">
            <a:spLocks noChangeArrowheads="1"/>
          </p:cNvSpPr>
          <p:nvPr/>
        </p:nvSpPr>
        <p:spPr bwMode="auto">
          <a:xfrm>
            <a:off x="6837363" y="4948238"/>
            <a:ext cx="1747837"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Entleerungshahn</a:t>
            </a:r>
          </a:p>
        </p:txBody>
      </p:sp>
      <p:cxnSp>
        <p:nvCxnSpPr>
          <p:cNvPr id="38" name="Gerade Verbindung mit Pfeil 37">
            <a:extLst>
              <a:ext uri="{FF2B5EF4-FFF2-40B4-BE49-F238E27FC236}">
                <a16:creationId xmlns:a16="http://schemas.microsoft.com/office/drawing/2014/main" id="{FA801D1B-99FD-4AC9-9823-9BE3EEC5FC55}"/>
              </a:ext>
            </a:extLst>
          </p:cNvPr>
          <p:cNvCxnSpPr>
            <a:cxnSpLocks noChangeShapeType="1"/>
          </p:cNvCxnSpPr>
          <p:nvPr/>
        </p:nvCxnSpPr>
        <p:spPr bwMode="auto">
          <a:xfrm flipV="1">
            <a:off x="6167438" y="5130800"/>
            <a:ext cx="668337" cy="185738"/>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39" name="Textfeld 38">
            <a:extLst>
              <a:ext uri="{FF2B5EF4-FFF2-40B4-BE49-F238E27FC236}">
                <a16:creationId xmlns:a16="http://schemas.microsoft.com/office/drawing/2014/main" id="{5AD97CA5-015A-4A0E-97E1-31E005EC7C03}"/>
              </a:ext>
            </a:extLst>
          </p:cNvPr>
          <p:cNvSpPr txBox="1">
            <a:spLocks noChangeArrowheads="1"/>
          </p:cNvSpPr>
          <p:nvPr/>
        </p:nvSpPr>
        <p:spPr bwMode="auto">
          <a:xfrm>
            <a:off x="6384925" y="4421188"/>
            <a:ext cx="1652588" cy="338137"/>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Flüssigkeitsring</a:t>
            </a:r>
          </a:p>
        </p:txBody>
      </p:sp>
      <p:cxnSp>
        <p:nvCxnSpPr>
          <p:cNvPr id="40" name="Gerade Verbindung mit Pfeil 39">
            <a:extLst>
              <a:ext uri="{FF2B5EF4-FFF2-40B4-BE49-F238E27FC236}">
                <a16:creationId xmlns:a16="http://schemas.microsoft.com/office/drawing/2014/main" id="{15A545DE-E539-4E50-8AD0-7EF932E7FB98}"/>
              </a:ext>
            </a:extLst>
          </p:cNvPr>
          <p:cNvCxnSpPr>
            <a:cxnSpLocks noChangeShapeType="1"/>
          </p:cNvCxnSpPr>
          <p:nvPr/>
        </p:nvCxnSpPr>
        <p:spPr bwMode="auto">
          <a:xfrm flipV="1">
            <a:off x="5695950" y="4573588"/>
            <a:ext cx="669925" cy="185737"/>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41" name="Textfeld 40">
            <a:extLst>
              <a:ext uri="{FF2B5EF4-FFF2-40B4-BE49-F238E27FC236}">
                <a16:creationId xmlns:a16="http://schemas.microsoft.com/office/drawing/2014/main" id="{A8D61E2A-C34A-43B2-B18C-CD3FF07039CB}"/>
              </a:ext>
            </a:extLst>
          </p:cNvPr>
          <p:cNvSpPr txBox="1">
            <a:spLocks noChangeArrowheads="1"/>
          </p:cNvSpPr>
          <p:nvPr/>
        </p:nvSpPr>
        <p:spPr bwMode="auto">
          <a:xfrm>
            <a:off x="1343025" y="5602288"/>
            <a:ext cx="1084263" cy="338137"/>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Gehäuse</a:t>
            </a:r>
          </a:p>
        </p:txBody>
      </p:sp>
      <p:cxnSp>
        <p:nvCxnSpPr>
          <p:cNvPr id="42" name="Gerade Verbindung mit Pfeil 41">
            <a:extLst>
              <a:ext uri="{FF2B5EF4-FFF2-40B4-BE49-F238E27FC236}">
                <a16:creationId xmlns:a16="http://schemas.microsoft.com/office/drawing/2014/main" id="{B0429F23-8696-4DCC-9A39-32BC5586D9D3}"/>
              </a:ext>
            </a:extLst>
          </p:cNvPr>
          <p:cNvCxnSpPr>
            <a:cxnSpLocks noChangeShapeType="1"/>
          </p:cNvCxnSpPr>
          <p:nvPr/>
        </p:nvCxnSpPr>
        <p:spPr bwMode="auto">
          <a:xfrm flipH="1">
            <a:off x="2427288" y="5510213"/>
            <a:ext cx="836612" cy="18415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43" name="Textfeld 42">
            <a:extLst>
              <a:ext uri="{FF2B5EF4-FFF2-40B4-BE49-F238E27FC236}">
                <a16:creationId xmlns:a16="http://schemas.microsoft.com/office/drawing/2014/main" id="{A71B28D3-8866-4547-A2BA-291E2427C8C3}"/>
              </a:ext>
            </a:extLst>
          </p:cNvPr>
          <p:cNvSpPr txBox="1">
            <a:spLocks noChangeArrowheads="1"/>
          </p:cNvSpPr>
          <p:nvPr/>
        </p:nvSpPr>
        <p:spPr bwMode="auto">
          <a:xfrm>
            <a:off x="6873875" y="3787775"/>
            <a:ext cx="1338263"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Druckschlitz</a:t>
            </a:r>
          </a:p>
        </p:txBody>
      </p:sp>
      <p:cxnSp>
        <p:nvCxnSpPr>
          <p:cNvPr id="44" name="Gerade Verbindung mit Pfeil 43">
            <a:extLst>
              <a:ext uri="{FF2B5EF4-FFF2-40B4-BE49-F238E27FC236}">
                <a16:creationId xmlns:a16="http://schemas.microsoft.com/office/drawing/2014/main" id="{2830969D-26D9-4246-A966-40E8120520BD}"/>
              </a:ext>
            </a:extLst>
          </p:cNvPr>
          <p:cNvCxnSpPr>
            <a:cxnSpLocks noChangeShapeType="1"/>
          </p:cNvCxnSpPr>
          <p:nvPr/>
        </p:nvCxnSpPr>
        <p:spPr bwMode="auto">
          <a:xfrm flipV="1">
            <a:off x="5208588" y="4014788"/>
            <a:ext cx="1665287" cy="109537"/>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46" name="Textfeld 45">
            <a:extLst>
              <a:ext uri="{FF2B5EF4-FFF2-40B4-BE49-F238E27FC236}">
                <a16:creationId xmlns:a16="http://schemas.microsoft.com/office/drawing/2014/main" id="{66713B3C-B5F2-4C74-91F8-C500036385F5}"/>
              </a:ext>
            </a:extLst>
          </p:cNvPr>
          <p:cNvSpPr txBox="1">
            <a:spLocks noChangeArrowheads="1"/>
          </p:cNvSpPr>
          <p:nvPr/>
        </p:nvSpPr>
        <p:spPr bwMode="auto">
          <a:xfrm>
            <a:off x="866775" y="3709988"/>
            <a:ext cx="1312863"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Saugschlitz</a:t>
            </a:r>
          </a:p>
        </p:txBody>
      </p:sp>
      <p:cxnSp>
        <p:nvCxnSpPr>
          <p:cNvPr id="47" name="Gerade Verbindung mit Pfeil 46">
            <a:extLst>
              <a:ext uri="{FF2B5EF4-FFF2-40B4-BE49-F238E27FC236}">
                <a16:creationId xmlns:a16="http://schemas.microsoft.com/office/drawing/2014/main" id="{1BFEFC1E-E979-4654-9BEC-6C5E6DB083C0}"/>
              </a:ext>
            </a:extLst>
          </p:cNvPr>
          <p:cNvCxnSpPr>
            <a:cxnSpLocks noChangeShapeType="1"/>
          </p:cNvCxnSpPr>
          <p:nvPr/>
        </p:nvCxnSpPr>
        <p:spPr bwMode="auto">
          <a:xfrm flipH="1" flipV="1">
            <a:off x="2171700" y="3862388"/>
            <a:ext cx="1273175" cy="15875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50" name="Textfeld 49">
            <a:extLst>
              <a:ext uri="{FF2B5EF4-FFF2-40B4-BE49-F238E27FC236}">
                <a16:creationId xmlns:a16="http://schemas.microsoft.com/office/drawing/2014/main" id="{9EEC49DE-CE14-4677-B332-897F44C63F3C}"/>
              </a:ext>
            </a:extLst>
          </p:cNvPr>
          <p:cNvSpPr txBox="1">
            <a:spLocks noChangeArrowheads="1"/>
          </p:cNvSpPr>
          <p:nvPr/>
        </p:nvSpPr>
        <p:spPr bwMode="auto">
          <a:xfrm>
            <a:off x="795338" y="4437063"/>
            <a:ext cx="1511300" cy="584200"/>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Sternförmiges Schaufelrad</a:t>
            </a:r>
          </a:p>
        </p:txBody>
      </p:sp>
      <p:sp>
        <p:nvSpPr>
          <p:cNvPr id="56" name="Textfeld 55">
            <a:extLst>
              <a:ext uri="{FF2B5EF4-FFF2-40B4-BE49-F238E27FC236}">
                <a16:creationId xmlns:a16="http://schemas.microsoft.com/office/drawing/2014/main" id="{B2E0603C-C38B-41A9-B44E-58EFD83424EB}"/>
              </a:ext>
            </a:extLst>
          </p:cNvPr>
          <p:cNvSpPr txBox="1">
            <a:spLocks noChangeArrowheads="1"/>
          </p:cNvSpPr>
          <p:nvPr/>
        </p:nvSpPr>
        <p:spPr bwMode="auto">
          <a:xfrm>
            <a:off x="508000" y="2665413"/>
            <a:ext cx="1798638" cy="584200"/>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Entlüftungsleitung von der FP</a:t>
            </a:r>
          </a:p>
        </p:txBody>
      </p:sp>
      <p:cxnSp>
        <p:nvCxnSpPr>
          <p:cNvPr id="57" name="Gerade Verbindung mit Pfeil 56">
            <a:extLst>
              <a:ext uri="{FF2B5EF4-FFF2-40B4-BE49-F238E27FC236}">
                <a16:creationId xmlns:a16="http://schemas.microsoft.com/office/drawing/2014/main" id="{2A0AE64D-61B6-4CE3-B27A-448BB2349C12}"/>
              </a:ext>
            </a:extLst>
          </p:cNvPr>
          <p:cNvCxnSpPr>
            <a:cxnSpLocks noChangeShapeType="1"/>
          </p:cNvCxnSpPr>
          <p:nvPr/>
        </p:nvCxnSpPr>
        <p:spPr bwMode="auto">
          <a:xfrm flipH="1">
            <a:off x="866775" y="2360613"/>
            <a:ext cx="657225" cy="30480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63" name="Textfeld 62">
            <a:extLst>
              <a:ext uri="{FF2B5EF4-FFF2-40B4-BE49-F238E27FC236}">
                <a16:creationId xmlns:a16="http://schemas.microsoft.com/office/drawing/2014/main" id="{EB8A9232-2256-4368-9B58-EDCD4414D439}"/>
              </a:ext>
            </a:extLst>
          </p:cNvPr>
          <p:cNvSpPr txBox="1">
            <a:spLocks noChangeArrowheads="1"/>
          </p:cNvSpPr>
          <p:nvPr/>
        </p:nvSpPr>
        <p:spPr bwMode="auto">
          <a:xfrm>
            <a:off x="6889750" y="1476375"/>
            <a:ext cx="1695450" cy="33813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Ausstoßöffnung</a:t>
            </a:r>
          </a:p>
        </p:txBody>
      </p:sp>
      <p:cxnSp>
        <p:nvCxnSpPr>
          <p:cNvPr id="64" name="Gerade Verbindung mit Pfeil 63">
            <a:extLst>
              <a:ext uri="{FF2B5EF4-FFF2-40B4-BE49-F238E27FC236}">
                <a16:creationId xmlns:a16="http://schemas.microsoft.com/office/drawing/2014/main" id="{86FB78D0-F2B7-4824-ACA5-75864EC2F4B6}"/>
              </a:ext>
            </a:extLst>
          </p:cNvPr>
          <p:cNvCxnSpPr>
            <a:cxnSpLocks noChangeShapeType="1"/>
          </p:cNvCxnSpPr>
          <p:nvPr/>
        </p:nvCxnSpPr>
        <p:spPr bwMode="auto">
          <a:xfrm flipV="1">
            <a:off x="7132638" y="1816100"/>
            <a:ext cx="792162" cy="544513"/>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grpSp>
        <p:nvGrpSpPr>
          <p:cNvPr id="3" name="Gruppieren 73">
            <a:extLst>
              <a:ext uri="{FF2B5EF4-FFF2-40B4-BE49-F238E27FC236}">
                <a16:creationId xmlns:a16="http://schemas.microsoft.com/office/drawing/2014/main" id="{54DB7703-274B-4BA2-9E06-F90900AF1C58}"/>
              </a:ext>
            </a:extLst>
          </p:cNvPr>
          <p:cNvGrpSpPr/>
          <p:nvPr/>
        </p:nvGrpSpPr>
        <p:grpSpPr>
          <a:xfrm flipH="1">
            <a:off x="2963623" y="2656682"/>
            <a:ext cx="2829072" cy="2842433"/>
            <a:chOff x="184984" y="1768250"/>
            <a:chExt cx="3030321" cy="3164193"/>
          </a:xfrm>
          <a:solidFill>
            <a:schemeClr val="bg1">
              <a:lumMod val="50000"/>
            </a:schemeClr>
          </a:solidFill>
        </p:grpSpPr>
        <p:sp>
          <p:nvSpPr>
            <p:cNvPr id="75" name="Trapezoid 74">
              <a:extLst>
                <a:ext uri="{FF2B5EF4-FFF2-40B4-BE49-F238E27FC236}">
                  <a16:creationId xmlns:a16="http://schemas.microsoft.com/office/drawing/2014/main" id="{4F4529BE-0BA4-4919-AB94-2EC639C144FE}"/>
                </a:ext>
              </a:extLst>
            </p:cNvPr>
            <p:cNvSpPr/>
            <p:nvPr/>
          </p:nvSpPr>
          <p:spPr>
            <a:xfrm rot="21249572">
              <a:off x="1450379" y="1768250"/>
              <a:ext cx="288032" cy="936104"/>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6" name="Trapezoid 75">
              <a:extLst>
                <a:ext uri="{FF2B5EF4-FFF2-40B4-BE49-F238E27FC236}">
                  <a16:creationId xmlns:a16="http://schemas.microsoft.com/office/drawing/2014/main" id="{B929363A-088C-404A-B447-C2687615A5D8}"/>
                </a:ext>
              </a:extLst>
            </p:cNvPr>
            <p:cNvSpPr/>
            <p:nvPr/>
          </p:nvSpPr>
          <p:spPr>
            <a:xfrm rot="1809563">
              <a:off x="2138960" y="1930854"/>
              <a:ext cx="288032" cy="936103"/>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7" name="Trapezoid 76">
              <a:extLst>
                <a:ext uri="{FF2B5EF4-FFF2-40B4-BE49-F238E27FC236}">
                  <a16:creationId xmlns:a16="http://schemas.microsoft.com/office/drawing/2014/main" id="{C46CA480-9AE1-4663-A05F-BEE14BDD87A6}"/>
                </a:ext>
              </a:extLst>
            </p:cNvPr>
            <p:cNvSpPr/>
            <p:nvPr/>
          </p:nvSpPr>
          <p:spPr>
            <a:xfrm rot="4151002">
              <a:off x="2556053" y="2437592"/>
              <a:ext cx="288034" cy="936103"/>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8" name="Trapezoid 77">
              <a:extLst>
                <a:ext uri="{FF2B5EF4-FFF2-40B4-BE49-F238E27FC236}">
                  <a16:creationId xmlns:a16="http://schemas.microsoft.com/office/drawing/2014/main" id="{E7941085-8277-47F2-8B28-37BE718D0C3A}"/>
                </a:ext>
              </a:extLst>
            </p:cNvPr>
            <p:cNvSpPr/>
            <p:nvPr/>
          </p:nvSpPr>
          <p:spPr>
            <a:xfrm rot="6221473">
              <a:off x="2603237" y="3117756"/>
              <a:ext cx="288034" cy="936103"/>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9" name="Trapezoid 78">
              <a:extLst>
                <a:ext uri="{FF2B5EF4-FFF2-40B4-BE49-F238E27FC236}">
                  <a16:creationId xmlns:a16="http://schemas.microsoft.com/office/drawing/2014/main" id="{117ABACF-75AF-495A-9A40-09B8EFCA2A3E}"/>
                </a:ext>
              </a:extLst>
            </p:cNvPr>
            <p:cNvSpPr/>
            <p:nvPr/>
          </p:nvSpPr>
          <p:spPr>
            <a:xfrm rot="8309803">
              <a:off x="2314619" y="3729921"/>
              <a:ext cx="288032" cy="936103"/>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0" name="Trapezoid 79">
              <a:extLst>
                <a:ext uri="{FF2B5EF4-FFF2-40B4-BE49-F238E27FC236}">
                  <a16:creationId xmlns:a16="http://schemas.microsoft.com/office/drawing/2014/main" id="{2D86211E-A5C8-440C-9A3A-2389B475E96A}"/>
                </a:ext>
              </a:extLst>
            </p:cNvPr>
            <p:cNvSpPr/>
            <p:nvPr/>
          </p:nvSpPr>
          <p:spPr>
            <a:xfrm rot="10484927">
              <a:off x="1693080" y="3996340"/>
              <a:ext cx="288032" cy="936103"/>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1" name="Trapezoid 80">
              <a:extLst>
                <a:ext uri="{FF2B5EF4-FFF2-40B4-BE49-F238E27FC236}">
                  <a16:creationId xmlns:a16="http://schemas.microsoft.com/office/drawing/2014/main" id="{2EE7D2C6-B291-4CC9-96E9-BB2D561958E4}"/>
                </a:ext>
              </a:extLst>
            </p:cNvPr>
            <p:cNvSpPr/>
            <p:nvPr/>
          </p:nvSpPr>
          <p:spPr>
            <a:xfrm rot="12805661">
              <a:off x="1034136" y="3856498"/>
              <a:ext cx="288032" cy="936104"/>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2" name="Trapezoid 81">
              <a:extLst>
                <a:ext uri="{FF2B5EF4-FFF2-40B4-BE49-F238E27FC236}">
                  <a16:creationId xmlns:a16="http://schemas.microsoft.com/office/drawing/2014/main" id="{88888987-BA29-4814-8977-4EFA996AE22C}"/>
                </a:ext>
              </a:extLst>
            </p:cNvPr>
            <p:cNvSpPr/>
            <p:nvPr/>
          </p:nvSpPr>
          <p:spPr>
            <a:xfrm rot="14461361">
              <a:off x="632782" y="3350548"/>
              <a:ext cx="288032" cy="936103"/>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3" name="Trapezoid 82">
              <a:extLst>
                <a:ext uri="{FF2B5EF4-FFF2-40B4-BE49-F238E27FC236}">
                  <a16:creationId xmlns:a16="http://schemas.microsoft.com/office/drawing/2014/main" id="{1A85647F-F270-4511-A35E-235FD23C0B90}"/>
                </a:ext>
              </a:extLst>
            </p:cNvPr>
            <p:cNvSpPr/>
            <p:nvPr/>
          </p:nvSpPr>
          <p:spPr>
            <a:xfrm rot="18789365">
              <a:off x="801016" y="2088552"/>
              <a:ext cx="288032" cy="936105"/>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84" name="Trapezoid 83">
              <a:extLst>
                <a:ext uri="{FF2B5EF4-FFF2-40B4-BE49-F238E27FC236}">
                  <a16:creationId xmlns:a16="http://schemas.microsoft.com/office/drawing/2014/main" id="{FE3955E0-175E-49BF-ACBB-59061C4927A9}"/>
                </a:ext>
              </a:extLst>
            </p:cNvPr>
            <p:cNvSpPr/>
            <p:nvPr/>
          </p:nvSpPr>
          <p:spPr>
            <a:xfrm rot="16747929">
              <a:off x="509020" y="2713396"/>
              <a:ext cx="288032" cy="936104"/>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
        <p:nvSpPr>
          <p:cNvPr id="85" name="Flussdiagramm: Verbindungsstelle 84">
            <a:extLst>
              <a:ext uri="{FF2B5EF4-FFF2-40B4-BE49-F238E27FC236}">
                <a16:creationId xmlns:a16="http://schemas.microsoft.com/office/drawing/2014/main" id="{8EC34FCD-0973-4D17-87D6-40AC822E1A00}"/>
              </a:ext>
            </a:extLst>
          </p:cNvPr>
          <p:cNvSpPr/>
          <p:nvPr/>
        </p:nvSpPr>
        <p:spPr>
          <a:xfrm>
            <a:off x="3698875" y="3344863"/>
            <a:ext cx="1371600" cy="1423987"/>
          </a:xfrm>
          <a:prstGeom prst="flowChartConnector">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21513" name="Flussdiagramm: Verbindungsstelle 21512">
            <a:extLst>
              <a:ext uri="{FF2B5EF4-FFF2-40B4-BE49-F238E27FC236}">
                <a16:creationId xmlns:a16="http://schemas.microsoft.com/office/drawing/2014/main" id="{7CEF0F83-1812-410F-BF37-09AC7C0AA46B}"/>
              </a:ext>
            </a:extLst>
          </p:cNvPr>
          <p:cNvSpPr/>
          <p:nvPr/>
        </p:nvSpPr>
        <p:spPr bwMode="auto">
          <a:xfrm>
            <a:off x="4105275" y="3787775"/>
            <a:ext cx="596900" cy="584200"/>
          </a:xfrm>
          <a:prstGeom prst="flowChartConnector">
            <a:avLst/>
          </a:prstGeom>
          <a:solidFill>
            <a:schemeClr val="tx1">
              <a:lumMod val="75000"/>
              <a:lumOff val="25000"/>
            </a:schemeClr>
          </a:solidFill>
          <a:ln w="19050" cap="flat" cmpd="sng" algn="ctr">
            <a:solidFill>
              <a:schemeClr val="tx1"/>
            </a:solidFill>
            <a:prstDash val="solid"/>
            <a:miter lim="800000"/>
            <a:headEnd type="none" w="med" len="med"/>
            <a:tailEnd type="none" w="med" len="med"/>
          </a:ln>
          <a:effectLst/>
        </p:spPr>
        <p:txBody>
          <a:bodyPr wrap="none"/>
          <a:lstStyle/>
          <a:p>
            <a:pPr>
              <a:defRPr/>
            </a:pPr>
            <a:endParaRPr lang="de-DE" sz="2400"/>
          </a:p>
        </p:txBody>
      </p:sp>
      <p:sp>
        <p:nvSpPr>
          <p:cNvPr id="89" name="Gebogener Pfeil 88">
            <a:extLst>
              <a:ext uri="{FF2B5EF4-FFF2-40B4-BE49-F238E27FC236}">
                <a16:creationId xmlns:a16="http://schemas.microsoft.com/office/drawing/2014/main" id="{DFFEB40E-ACF2-437F-A038-296D7BEA7535}"/>
              </a:ext>
            </a:extLst>
          </p:cNvPr>
          <p:cNvSpPr/>
          <p:nvPr/>
        </p:nvSpPr>
        <p:spPr>
          <a:xfrm flipH="1">
            <a:off x="4156075" y="3846513"/>
            <a:ext cx="522288" cy="503237"/>
          </a:xfrm>
          <a:prstGeom prst="circularArrow">
            <a:avLst/>
          </a:prstGeom>
          <a:solidFill>
            <a:schemeClr val="tx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chemeClr val="tx1"/>
              </a:solidFill>
            </a:endParaRPr>
          </a:p>
        </p:txBody>
      </p:sp>
      <p:sp>
        <p:nvSpPr>
          <p:cNvPr id="90" name="Bogen 89">
            <a:extLst>
              <a:ext uri="{FF2B5EF4-FFF2-40B4-BE49-F238E27FC236}">
                <a16:creationId xmlns:a16="http://schemas.microsoft.com/office/drawing/2014/main" id="{25D91658-D468-4F81-BFA7-F89C0087EC6B}"/>
              </a:ext>
            </a:extLst>
          </p:cNvPr>
          <p:cNvSpPr/>
          <p:nvPr/>
        </p:nvSpPr>
        <p:spPr>
          <a:xfrm rot="13616546" flipV="1">
            <a:off x="3707607" y="2221706"/>
            <a:ext cx="1358900" cy="1436687"/>
          </a:xfrm>
          <a:prstGeom prst="arc">
            <a:avLst/>
          </a:prstGeom>
          <a:ln w="28575">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cxnSp>
        <p:nvCxnSpPr>
          <p:cNvPr id="106" name="Gerade Verbindung mit Pfeil 105">
            <a:extLst>
              <a:ext uri="{FF2B5EF4-FFF2-40B4-BE49-F238E27FC236}">
                <a16:creationId xmlns:a16="http://schemas.microsoft.com/office/drawing/2014/main" id="{EE741A36-53C3-4627-91D7-909F918EB586}"/>
              </a:ext>
            </a:extLst>
          </p:cNvPr>
          <p:cNvCxnSpPr>
            <a:cxnSpLocks noChangeShapeType="1"/>
          </p:cNvCxnSpPr>
          <p:nvPr/>
        </p:nvCxnSpPr>
        <p:spPr bwMode="auto">
          <a:xfrm flipH="1">
            <a:off x="2262188" y="4289425"/>
            <a:ext cx="1638300" cy="461963"/>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24615" name="Foliennummernplatzhalter 2">
            <a:extLst>
              <a:ext uri="{FF2B5EF4-FFF2-40B4-BE49-F238E27FC236}">
                <a16:creationId xmlns:a16="http://schemas.microsoft.com/office/drawing/2014/main" id="{31EAFC38-E344-425D-9F14-F36C9D3D495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DFB3C9CF-3B6A-4248-9F77-E26B0C8FF471}" type="slidenum">
              <a:rPr lang="de-DE" altLang="de-DE" sz="1200">
                <a:solidFill>
                  <a:srgbClr val="000000"/>
                </a:solidFill>
              </a:rPr>
              <a:pPr>
                <a:spcBef>
                  <a:spcPct val="0"/>
                </a:spcBef>
                <a:buClrTx/>
                <a:buSzTx/>
                <a:buFontTx/>
                <a:buNone/>
              </a:pPr>
              <a:t>15</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8" presetClass="emph" presetSubtype="0" repeatCount="indefinite" fill="hold" nodeType="clickEffect">
                                  <p:stCondLst>
                                    <p:cond delay="0"/>
                                  </p:stCondLst>
                                  <p:endCondLst>
                                    <p:cond evt="onNext" delay="0">
                                      <p:tgtEl>
                                        <p:sldTgt/>
                                      </p:tgtEl>
                                    </p:cond>
                                  </p:endCondLst>
                                  <p:childTnLst>
                                    <p:animRot by="-21600000">
                                      <p:cBhvr>
                                        <p:cTn id="60" dur="5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animBg="1"/>
      <p:bldP spid="39" grpId="0" animBg="1"/>
      <p:bldP spid="41" grpId="0" animBg="1"/>
      <p:bldP spid="43" grpId="0" animBg="1"/>
      <p:bldP spid="46" grpId="0" animBg="1"/>
      <p:bldP spid="50" grpId="0" animBg="1"/>
      <p:bldP spid="56" grpId="0" animBg="1"/>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21273D3-E3ED-4120-A13B-A14E1DB5A92F}"/>
              </a:ext>
            </a:extLst>
          </p:cNvPr>
          <p:cNvSpPr>
            <a:spLocks noGrp="1" noChangeArrowheads="1"/>
          </p:cNvSpPr>
          <p:nvPr>
            <p:ph type="title"/>
          </p:nvPr>
        </p:nvSpPr>
        <p:spPr>
          <a:xfrm>
            <a:off x="238125" y="908050"/>
            <a:ext cx="8637588" cy="323850"/>
          </a:xfrm>
        </p:spPr>
        <p:txBody>
          <a:bodyPr/>
          <a:lstStyle/>
          <a:p>
            <a:pPr eaLnBrk="1" hangingPunct="1"/>
            <a:r>
              <a:rPr lang="de-DE" altLang="de-DE">
                <a:solidFill>
                  <a:srgbClr val="0000FF"/>
                </a:solidFill>
              </a:rPr>
              <a:t>6.3 Feuerlöschkreiselpumpen: </a:t>
            </a:r>
            <a:r>
              <a:rPr lang="de-DE" altLang="de-DE" u="sng">
                <a:solidFill>
                  <a:srgbClr val="0000FF"/>
                </a:solidFill>
              </a:rPr>
              <a:t>Auspuff – Ejektor (Gasstrahler)</a:t>
            </a:r>
            <a:r>
              <a:rPr lang="de-DE" altLang="de-DE" sz="1600">
                <a:solidFill>
                  <a:srgbClr val="0000FF"/>
                </a:solidFill>
              </a:rPr>
              <a:t> </a:t>
            </a:r>
          </a:p>
        </p:txBody>
      </p:sp>
      <p:pic>
        <p:nvPicPr>
          <p:cNvPr id="25603" name="Grafik 22536">
            <a:extLst>
              <a:ext uri="{FF2B5EF4-FFF2-40B4-BE49-F238E27FC236}">
                <a16:creationId xmlns:a16="http://schemas.microsoft.com/office/drawing/2014/main" id="{148557B7-E79D-4420-B507-545446EF83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7063" y="1703388"/>
            <a:ext cx="4284662"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Grafik 22537">
            <a:extLst>
              <a:ext uri="{FF2B5EF4-FFF2-40B4-BE49-F238E27FC236}">
                <a16:creationId xmlns:a16="http://schemas.microsoft.com/office/drawing/2014/main" id="{37AAE459-0F18-4C18-A1D9-2CFA390CB4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4437063"/>
            <a:ext cx="4075113"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feld 67">
            <a:extLst>
              <a:ext uri="{FF2B5EF4-FFF2-40B4-BE49-F238E27FC236}">
                <a16:creationId xmlns:a16="http://schemas.microsoft.com/office/drawing/2014/main" id="{8B1BCA8D-FF28-47D0-94D0-4F9DA6EC3E93}"/>
              </a:ext>
            </a:extLst>
          </p:cNvPr>
          <p:cNvSpPr txBox="1">
            <a:spLocks noChangeArrowheads="1"/>
          </p:cNvSpPr>
          <p:nvPr/>
        </p:nvSpPr>
        <p:spPr bwMode="auto">
          <a:xfrm>
            <a:off x="1449388" y="3876675"/>
            <a:ext cx="1652587" cy="33813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Auspuffleitung</a:t>
            </a:r>
          </a:p>
        </p:txBody>
      </p:sp>
      <p:cxnSp>
        <p:nvCxnSpPr>
          <p:cNvPr id="69" name="Gerade Verbindung mit Pfeil 68">
            <a:extLst>
              <a:ext uri="{FF2B5EF4-FFF2-40B4-BE49-F238E27FC236}">
                <a16:creationId xmlns:a16="http://schemas.microsoft.com/office/drawing/2014/main" id="{0214BC50-F40F-47ED-8AC3-EA518CF87C61}"/>
              </a:ext>
            </a:extLst>
          </p:cNvPr>
          <p:cNvCxnSpPr>
            <a:cxnSpLocks noChangeShapeType="1"/>
          </p:cNvCxnSpPr>
          <p:nvPr/>
        </p:nvCxnSpPr>
        <p:spPr bwMode="auto">
          <a:xfrm flipH="1">
            <a:off x="1882775" y="3446463"/>
            <a:ext cx="371475" cy="430212"/>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71" name="Textfeld 70">
            <a:extLst>
              <a:ext uri="{FF2B5EF4-FFF2-40B4-BE49-F238E27FC236}">
                <a16:creationId xmlns:a16="http://schemas.microsoft.com/office/drawing/2014/main" id="{02280955-C352-4105-A4D1-C2011E21754D}"/>
              </a:ext>
            </a:extLst>
          </p:cNvPr>
          <p:cNvSpPr txBox="1">
            <a:spLocks noChangeArrowheads="1"/>
          </p:cNvSpPr>
          <p:nvPr/>
        </p:nvSpPr>
        <p:spPr bwMode="auto">
          <a:xfrm>
            <a:off x="5222875" y="3378200"/>
            <a:ext cx="1120775" cy="33813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Fangdüse</a:t>
            </a:r>
          </a:p>
        </p:txBody>
      </p:sp>
      <p:cxnSp>
        <p:nvCxnSpPr>
          <p:cNvPr id="72" name="Gerade Verbindung mit Pfeil 71">
            <a:extLst>
              <a:ext uri="{FF2B5EF4-FFF2-40B4-BE49-F238E27FC236}">
                <a16:creationId xmlns:a16="http://schemas.microsoft.com/office/drawing/2014/main" id="{2E284861-01D3-494E-912F-4920F0E865D8}"/>
              </a:ext>
            </a:extLst>
          </p:cNvPr>
          <p:cNvCxnSpPr>
            <a:cxnSpLocks noChangeShapeType="1"/>
          </p:cNvCxnSpPr>
          <p:nvPr/>
        </p:nvCxnSpPr>
        <p:spPr bwMode="auto">
          <a:xfrm>
            <a:off x="4356100" y="2795588"/>
            <a:ext cx="866775" cy="752475"/>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75" name="Textfeld 74">
            <a:extLst>
              <a:ext uri="{FF2B5EF4-FFF2-40B4-BE49-F238E27FC236}">
                <a16:creationId xmlns:a16="http://schemas.microsoft.com/office/drawing/2014/main" id="{3DB83B53-B021-4F1F-B4B4-536FD4B09194}"/>
              </a:ext>
            </a:extLst>
          </p:cNvPr>
          <p:cNvSpPr txBox="1">
            <a:spLocks noChangeArrowheads="1"/>
          </p:cNvSpPr>
          <p:nvPr/>
        </p:nvSpPr>
        <p:spPr bwMode="auto">
          <a:xfrm>
            <a:off x="3643313" y="1520825"/>
            <a:ext cx="1146175" cy="33813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Treibdüse</a:t>
            </a:r>
          </a:p>
        </p:txBody>
      </p:sp>
      <p:cxnSp>
        <p:nvCxnSpPr>
          <p:cNvPr id="76" name="Gerade Verbindung mit Pfeil 75">
            <a:extLst>
              <a:ext uri="{FF2B5EF4-FFF2-40B4-BE49-F238E27FC236}">
                <a16:creationId xmlns:a16="http://schemas.microsoft.com/office/drawing/2014/main" id="{A6BBEE29-AF47-43C5-99C8-F959A51C16E8}"/>
              </a:ext>
            </a:extLst>
          </p:cNvPr>
          <p:cNvCxnSpPr>
            <a:cxnSpLocks noChangeShapeType="1"/>
          </p:cNvCxnSpPr>
          <p:nvPr/>
        </p:nvCxnSpPr>
        <p:spPr bwMode="auto">
          <a:xfrm flipV="1">
            <a:off x="2959100" y="1858963"/>
            <a:ext cx="684213" cy="817562"/>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78" name="Textfeld 77">
            <a:extLst>
              <a:ext uri="{FF2B5EF4-FFF2-40B4-BE49-F238E27FC236}">
                <a16:creationId xmlns:a16="http://schemas.microsoft.com/office/drawing/2014/main" id="{D69F5705-1DA4-4BCC-AAE7-1539C2CB7B39}"/>
              </a:ext>
            </a:extLst>
          </p:cNvPr>
          <p:cNvSpPr txBox="1">
            <a:spLocks noChangeArrowheads="1"/>
          </p:cNvSpPr>
          <p:nvPr/>
        </p:nvSpPr>
        <p:spPr bwMode="auto">
          <a:xfrm>
            <a:off x="760413" y="2074863"/>
            <a:ext cx="1308100" cy="338137"/>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Schaltventil</a:t>
            </a:r>
          </a:p>
        </p:txBody>
      </p:sp>
      <p:cxnSp>
        <p:nvCxnSpPr>
          <p:cNvPr id="79" name="Gerade Verbindung mit Pfeil 78">
            <a:extLst>
              <a:ext uri="{FF2B5EF4-FFF2-40B4-BE49-F238E27FC236}">
                <a16:creationId xmlns:a16="http://schemas.microsoft.com/office/drawing/2014/main" id="{429AC2BA-4D81-4896-AD26-C59E2ADC3B8A}"/>
              </a:ext>
            </a:extLst>
          </p:cNvPr>
          <p:cNvCxnSpPr>
            <a:cxnSpLocks noChangeShapeType="1"/>
          </p:cNvCxnSpPr>
          <p:nvPr/>
        </p:nvCxnSpPr>
        <p:spPr bwMode="auto">
          <a:xfrm flipH="1">
            <a:off x="2068513" y="1858963"/>
            <a:ext cx="371475" cy="430212"/>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80" name="Textfeld 79">
            <a:extLst>
              <a:ext uri="{FF2B5EF4-FFF2-40B4-BE49-F238E27FC236}">
                <a16:creationId xmlns:a16="http://schemas.microsoft.com/office/drawing/2014/main" id="{B7DE19DC-C7F3-458E-BAA2-E5CAC993E727}"/>
              </a:ext>
            </a:extLst>
          </p:cNvPr>
          <p:cNvSpPr txBox="1">
            <a:spLocks noChangeArrowheads="1"/>
          </p:cNvSpPr>
          <p:nvPr/>
        </p:nvSpPr>
        <p:spPr bwMode="auto">
          <a:xfrm>
            <a:off x="296863" y="2625725"/>
            <a:ext cx="1487487" cy="33813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Drehschieber</a:t>
            </a:r>
          </a:p>
        </p:txBody>
      </p:sp>
      <p:cxnSp>
        <p:nvCxnSpPr>
          <p:cNvPr id="81" name="Gerade Verbindung mit Pfeil 80">
            <a:extLst>
              <a:ext uri="{FF2B5EF4-FFF2-40B4-BE49-F238E27FC236}">
                <a16:creationId xmlns:a16="http://schemas.microsoft.com/office/drawing/2014/main" id="{05F2999D-20E7-4E22-AE14-0F0186E6C642}"/>
              </a:ext>
            </a:extLst>
          </p:cNvPr>
          <p:cNvCxnSpPr>
            <a:cxnSpLocks noChangeShapeType="1"/>
          </p:cNvCxnSpPr>
          <p:nvPr/>
        </p:nvCxnSpPr>
        <p:spPr bwMode="auto">
          <a:xfrm flipH="1">
            <a:off x="1774825" y="2636838"/>
            <a:ext cx="904875" cy="112712"/>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85" name="Textfeld 84">
            <a:extLst>
              <a:ext uri="{FF2B5EF4-FFF2-40B4-BE49-F238E27FC236}">
                <a16:creationId xmlns:a16="http://schemas.microsoft.com/office/drawing/2014/main" id="{A7B00579-51FE-4CEF-83EC-41EA81CDDFFC}"/>
              </a:ext>
            </a:extLst>
          </p:cNvPr>
          <p:cNvSpPr txBox="1">
            <a:spLocks noChangeArrowheads="1"/>
          </p:cNvSpPr>
          <p:nvPr/>
        </p:nvSpPr>
        <p:spPr bwMode="auto">
          <a:xfrm>
            <a:off x="4532313" y="2074863"/>
            <a:ext cx="1152525" cy="338137"/>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Saugraum</a:t>
            </a:r>
          </a:p>
        </p:txBody>
      </p:sp>
      <p:cxnSp>
        <p:nvCxnSpPr>
          <p:cNvPr id="86" name="Gerade Verbindung mit Pfeil 85">
            <a:extLst>
              <a:ext uri="{FF2B5EF4-FFF2-40B4-BE49-F238E27FC236}">
                <a16:creationId xmlns:a16="http://schemas.microsoft.com/office/drawing/2014/main" id="{437A601D-9B90-44CE-A4D6-E10B78ED755C}"/>
              </a:ext>
            </a:extLst>
          </p:cNvPr>
          <p:cNvCxnSpPr>
            <a:cxnSpLocks noChangeShapeType="1"/>
            <a:endCxn id="85" idx="1"/>
          </p:cNvCxnSpPr>
          <p:nvPr/>
        </p:nvCxnSpPr>
        <p:spPr bwMode="auto">
          <a:xfrm flipV="1">
            <a:off x="3163888" y="2243138"/>
            <a:ext cx="1368425" cy="409575"/>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96" name="Textfeld 95">
            <a:extLst>
              <a:ext uri="{FF2B5EF4-FFF2-40B4-BE49-F238E27FC236}">
                <a16:creationId xmlns:a16="http://schemas.microsoft.com/office/drawing/2014/main" id="{CCF16866-6958-41C6-8D90-11812E77746F}"/>
              </a:ext>
            </a:extLst>
          </p:cNvPr>
          <p:cNvSpPr txBox="1">
            <a:spLocks noChangeArrowheads="1"/>
          </p:cNvSpPr>
          <p:nvPr/>
        </p:nvSpPr>
        <p:spPr bwMode="auto">
          <a:xfrm>
            <a:off x="2220913" y="5222875"/>
            <a:ext cx="2060575" cy="584200"/>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Drehschieber bei Saugstellung</a:t>
            </a:r>
          </a:p>
        </p:txBody>
      </p:sp>
      <p:cxnSp>
        <p:nvCxnSpPr>
          <p:cNvPr id="97" name="Gerade Verbindung mit Pfeil 96">
            <a:extLst>
              <a:ext uri="{FF2B5EF4-FFF2-40B4-BE49-F238E27FC236}">
                <a16:creationId xmlns:a16="http://schemas.microsoft.com/office/drawing/2014/main" id="{10F4FBB3-605F-4F19-BB39-5B5D41018CA8}"/>
              </a:ext>
            </a:extLst>
          </p:cNvPr>
          <p:cNvCxnSpPr>
            <a:cxnSpLocks noChangeShapeType="1"/>
            <a:endCxn id="96" idx="3"/>
          </p:cNvCxnSpPr>
          <p:nvPr/>
        </p:nvCxnSpPr>
        <p:spPr bwMode="auto">
          <a:xfrm flipH="1" flipV="1">
            <a:off x="4281488" y="5514975"/>
            <a:ext cx="992187" cy="493713"/>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cxnSp>
        <p:nvCxnSpPr>
          <p:cNvPr id="100" name="Gerade Verbindung mit Pfeil 99">
            <a:extLst>
              <a:ext uri="{FF2B5EF4-FFF2-40B4-BE49-F238E27FC236}">
                <a16:creationId xmlns:a16="http://schemas.microsoft.com/office/drawing/2014/main" id="{60151C17-2457-4201-8C25-62D2F1A04115}"/>
              </a:ext>
            </a:extLst>
          </p:cNvPr>
          <p:cNvCxnSpPr/>
          <p:nvPr/>
        </p:nvCxnSpPr>
        <p:spPr>
          <a:xfrm>
            <a:off x="6213475" y="5562600"/>
            <a:ext cx="52863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Gerade Verbindung mit Pfeil 100">
            <a:extLst>
              <a:ext uri="{FF2B5EF4-FFF2-40B4-BE49-F238E27FC236}">
                <a16:creationId xmlns:a16="http://schemas.microsoft.com/office/drawing/2014/main" id="{63520263-B23C-44DD-8F59-9490CFB7D98D}"/>
              </a:ext>
            </a:extLst>
          </p:cNvPr>
          <p:cNvCxnSpPr/>
          <p:nvPr/>
        </p:nvCxnSpPr>
        <p:spPr>
          <a:xfrm>
            <a:off x="4300538" y="6159500"/>
            <a:ext cx="52863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Gerade Verbindung mit Pfeil 102">
            <a:extLst>
              <a:ext uri="{FF2B5EF4-FFF2-40B4-BE49-F238E27FC236}">
                <a16:creationId xmlns:a16="http://schemas.microsoft.com/office/drawing/2014/main" id="{B435751F-2077-4CF6-87B1-274C02B8147A}"/>
              </a:ext>
            </a:extLst>
          </p:cNvPr>
          <p:cNvCxnSpPr/>
          <p:nvPr/>
        </p:nvCxnSpPr>
        <p:spPr>
          <a:xfrm>
            <a:off x="5576888" y="4735513"/>
            <a:ext cx="0" cy="3921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Gerade Verbindung mit Pfeil 104">
            <a:extLst>
              <a:ext uri="{FF2B5EF4-FFF2-40B4-BE49-F238E27FC236}">
                <a16:creationId xmlns:a16="http://schemas.microsoft.com/office/drawing/2014/main" id="{8B3E1CFB-1494-49F0-BAFE-1643733387F6}"/>
              </a:ext>
            </a:extLst>
          </p:cNvPr>
          <p:cNvCxnSpPr/>
          <p:nvPr/>
        </p:nvCxnSpPr>
        <p:spPr>
          <a:xfrm>
            <a:off x="4157663" y="4711700"/>
            <a:ext cx="40005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623" name="Foliennummernplatzhalter 1">
            <a:extLst>
              <a:ext uri="{FF2B5EF4-FFF2-40B4-BE49-F238E27FC236}">
                <a16:creationId xmlns:a16="http://schemas.microsoft.com/office/drawing/2014/main" id="{DD38B848-3ECF-44C5-80F5-9857EC4CFA3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59BF9E58-32B3-4F97-A029-C72F5DE68F50}" type="slidenum">
              <a:rPr lang="de-DE" altLang="de-DE" sz="1200">
                <a:solidFill>
                  <a:srgbClr val="000000"/>
                </a:solidFill>
              </a:rPr>
              <a:pPr>
                <a:spcBef>
                  <a:spcPct val="0"/>
                </a:spcBef>
                <a:buClrTx/>
                <a:buSzTx/>
                <a:buFontTx/>
                <a:buNone/>
              </a:pPr>
              <a:t>16</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5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1" grpId="0" animBg="1"/>
      <p:bldP spid="75" grpId="0" animBg="1"/>
      <p:bldP spid="78" grpId="0" animBg="1"/>
      <p:bldP spid="80" grpId="0" animBg="1"/>
      <p:bldP spid="85" grpId="0" animBg="1"/>
      <p:bldP spid="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C9472189-7CAA-4491-8550-82B842425B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563" y="3625850"/>
            <a:ext cx="68961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bgerundetes Rechteck 4">
            <a:extLst>
              <a:ext uri="{FF2B5EF4-FFF2-40B4-BE49-F238E27FC236}">
                <a16:creationId xmlns:a16="http://schemas.microsoft.com/office/drawing/2014/main" id="{A260E4BC-8762-4B58-B682-C4B1C3AA6431}"/>
              </a:ext>
            </a:extLst>
          </p:cNvPr>
          <p:cNvSpPr/>
          <p:nvPr/>
        </p:nvSpPr>
        <p:spPr>
          <a:xfrm>
            <a:off x="2705100" y="3879850"/>
            <a:ext cx="133350" cy="890588"/>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6" name="Gerade Verbindung 5">
            <a:extLst>
              <a:ext uri="{FF2B5EF4-FFF2-40B4-BE49-F238E27FC236}">
                <a16:creationId xmlns:a16="http://schemas.microsoft.com/office/drawing/2014/main" id="{2E242092-F7A2-4AF9-9AE1-638120295807}"/>
              </a:ext>
            </a:extLst>
          </p:cNvPr>
          <p:cNvCxnSpPr/>
          <p:nvPr/>
        </p:nvCxnSpPr>
        <p:spPr>
          <a:xfrm flipV="1">
            <a:off x="1577975" y="4811713"/>
            <a:ext cx="1050925" cy="9525"/>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a:extLst>
              <a:ext uri="{FF2B5EF4-FFF2-40B4-BE49-F238E27FC236}">
                <a16:creationId xmlns:a16="http://schemas.microsoft.com/office/drawing/2014/main" id="{E8AAE8D2-786D-45D6-917A-4BB0392E79D4}"/>
              </a:ext>
            </a:extLst>
          </p:cNvPr>
          <p:cNvCxnSpPr/>
          <p:nvPr/>
        </p:nvCxnSpPr>
        <p:spPr>
          <a:xfrm>
            <a:off x="2598738" y="4370388"/>
            <a:ext cx="0" cy="4508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a:extLst>
              <a:ext uri="{FF2B5EF4-FFF2-40B4-BE49-F238E27FC236}">
                <a16:creationId xmlns:a16="http://schemas.microsoft.com/office/drawing/2014/main" id="{F725C6D0-C45F-4FE6-9292-C83133C2887D}"/>
              </a:ext>
            </a:extLst>
          </p:cNvPr>
          <p:cNvCxnSpPr/>
          <p:nvPr/>
        </p:nvCxnSpPr>
        <p:spPr>
          <a:xfrm>
            <a:off x="2598738" y="4370388"/>
            <a:ext cx="106362"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26631" name="Picture 4">
            <a:extLst>
              <a:ext uri="{FF2B5EF4-FFF2-40B4-BE49-F238E27FC236}">
                <a16:creationId xmlns:a16="http://schemas.microsoft.com/office/drawing/2014/main" id="{CAE8DFBB-A920-49A8-8928-A8E145DE4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8450" y="4010025"/>
            <a:ext cx="742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Gerade Verbindung 9">
            <a:extLst>
              <a:ext uri="{FF2B5EF4-FFF2-40B4-BE49-F238E27FC236}">
                <a16:creationId xmlns:a16="http://schemas.microsoft.com/office/drawing/2014/main" id="{37855FF8-DE27-4B96-8402-6CC5A72F036C}"/>
              </a:ext>
            </a:extLst>
          </p:cNvPr>
          <p:cNvCxnSpPr/>
          <p:nvPr/>
        </p:nvCxnSpPr>
        <p:spPr>
          <a:xfrm>
            <a:off x="1576388" y="2651125"/>
            <a:ext cx="20050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a:extLst>
              <a:ext uri="{FF2B5EF4-FFF2-40B4-BE49-F238E27FC236}">
                <a16:creationId xmlns:a16="http://schemas.microsoft.com/office/drawing/2014/main" id="{25ACD953-0985-42E2-87EC-E3B28CE0CAC2}"/>
              </a:ext>
            </a:extLst>
          </p:cNvPr>
          <p:cNvCxnSpPr/>
          <p:nvPr/>
        </p:nvCxnSpPr>
        <p:spPr>
          <a:xfrm>
            <a:off x="3581400" y="2651125"/>
            <a:ext cx="0" cy="9747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a:extLst>
              <a:ext uri="{FF2B5EF4-FFF2-40B4-BE49-F238E27FC236}">
                <a16:creationId xmlns:a16="http://schemas.microsoft.com/office/drawing/2014/main" id="{CCDD2958-B8BC-40AF-8C1E-E6516C3AF9A7}"/>
              </a:ext>
            </a:extLst>
          </p:cNvPr>
          <p:cNvCxnSpPr/>
          <p:nvPr/>
        </p:nvCxnSpPr>
        <p:spPr>
          <a:xfrm>
            <a:off x="1577975" y="3011488"/>
            <a:ext cx="16049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a:extLst>
              <a:ext uri="{FF2B5EF4-FFF2-40B4-BE49-F238E27FC236}">
                <a16:creationId xmlns:a16="http://schemas.microsoft.com/office/drawing/2014/main" id="{553E03C3-9922-41DC-9B38-06442E4BBD16}"/>
              </a:ext>
            </a:extLst>
          </p:cNvPr>
          <p:cNvCxnSpPr/>
          <p:nvPr/>
        </p:nvCxnSpPr>
        <p:spPr>
          <a:xfrm>
            <a:off x="3182938" y="3011488"/>
            <a:ext cx="0" cy="7413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hteck 13">
            <a:extLst>
              <a:ext uri="{FF2B5EF4-FFF2-40B4-BE49-F238E27FC236}">
                <a16:creationId xmlns:a16="http://schemas.microsoft.com/office/drawing/2014/main" id="{6F51EA47-07A8-44C9-8610-46CABA161D8E}"/>
              </a:ext>
            </a:extLst>
          </p:cNvPr>
          <p:cNvSpPr/>
          <p:nvPr/>
        </p:nvSpPr>
        <p:spPr>
          <a:xfrm>
            <a:off x="2008188" y="2365375"/>
            <a:ext cx="503237" cy="9334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5" name="Gerade Verbindung 14">
            <a:extLst>
              <a:ext uri="{FF2B5EF4-FFF2-40B4-BE49-F238E27FC236}">
                <a16:creationId xmlns:a16="http://schemas.microsoft.com/office/drawing/2014/main" id="{94DD657A-B33F-4360-BB62-7D3844D34639}"/>
              </a:ext>
            </a:extLst>
          </p:cNvPr>
          <p:cNvCxnSpPr/>
          <p:nvPr/>
        </p:nvCxnSpPr>
        <p:spPr>
          <a:xfrm>
            <a:off x="3735388" y="5157788"/>
            <a:ext cx="19065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9865A056-1E3A-4D57-8847-EAA9A9D6074A}"/>
              </a:ext>
            </a:extLst>
          </p:cNvPr>
          <p:cNvCxnSpPr/>
          <p:nvPr/>
        </p:nvCxnSpPr>
        <p:spPr>
          <a:xfrm>
            <a:off x="3735388" y="5572125"/>
            <a:ext cx="190658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81495348-0493-425F-BCB8-8FDA9AA3669D}"/>
              </a:ext>
            </a:extLst>
          </p:cNvPr>
          <p:cNvCxnSpPr/>
          <p:nvPr/>
        </p:nvCxnSpPr>
        <p:spPr>
          <a:xfrm>
            <a:off x="1360488" y="5157788"/>
            <a:ext cx="72707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7ACDEF50-EF1B-4F44-BB07-1B21FE1E42F6}"/>
              </a:ext>
            </a:extLst>
          </p:cNvPr>
          <p:cNvCxnSpPr/>
          <p:nvPr/>
        </p:nvCxnSpPr>
        <p:spPr>
          <a:xfrm>
            <a:off x="1360488" y="5572125"/>
            <a:ext cx="74295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5D9BC9D4-6612-441A-B5E2-246BCC445DED}"/>
              </a:ext>
            </a:extLst>
          </p:cNvPr>
          <p:cNvCxnSpPr/>
          <p:nvPr/>
        </p:nvCxnSpPr>
        <p:spPr>
          <a:xfrm>
            <a:off x="936625" y="5368925"/>
            <a:ext cx="528638" cy="0"/>
          </a:xfrm>
          <a:prstGeom prst="straightConnector1">
            <a:avLst/>
          </a:prstGeom>
          <a:ln w="50800">
            <a:solidFill>
              <a:schemeClr val="tx1"/>
            </a:solidFill>
            <a:tailEnd type="triangle"/>
          </a:ln>
          <a:effectLst>
            <a:outerShdw blurRad="266700" dist="38100" dir="10800000" sx="99000" sy="99000" algn="r" rotWithShape="0">
              <a:prstClr val="black"/>
            </a:outerShdw>
          </a:effectLst>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6612A016-3D59-4657-B51A-641805FAC484}"/>
              </a:ext>
            </a:extLst>
          </p:cNvPr>
          <p:cNvCxnSpPr/>
          <p:nvPr/>
        </p:nvCxnSpPr>
        <p:spPr>
          <a:xfrm>
            <a:off x="5008563" y="4302125"/>
            <a:ext cx="52705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77428CB3-5C8B-4738-A095-53C2BF8AAC1A}"/>
              </a:ext>
            </a:extLst>
          </p:cNvPr>
          <p:cNvCxnSpPr/>
          <p:nvPr/>
        </p:nvCxnSpPr>
        <p:spPr>
          <a:xfrm>
            <a:off x="1577975" y="2822575"/>
            <a:ext cx="263525" cy="0"/>
          </a:xfrm>
          <a:prstGeom prst="straightConnector1">
            <a:avLst/>
          </a:prstGeom>
          <a:ln w="31750">
            <a:solidFill>
              <a:schemeClr val="tx2">
                <a:lumMod val="60000"/>
                <a:lumOff val="40000"/>
              </a:schemeClr>
            </a:solidFill>
            <a:tailEnd type="triangle"/>
          </a:ln>
          <a:effectLst>
            <a:outerShdw blurRad="101600" dir="5400000" sx="182000" sy="182000" algn="ctr" rotWithShape="0">
              <a:schemeClr val="tx2">
                <a:lumMod val="60000"/>
                <a:lumOff val="40000"/>
                <a:alpha val="80000"/>
              </a:schemeClr>
            </a:outerShdw>
          </a:effectLst>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5544B4CF-41B4-4FA5-8ED1-799CDBE3CB77}"/>
              </a:ext>
            </a:extLst>
          </p:cNvPr>
          <p:cNvCxnSpPr/>
          <p:nvPr/>
        </p:nvCxnSpPr>
        <p:spPr>
          <a:xfrm>
            <a:off x="1695450" y="5305425"/>
            <a:ext cx="263525" cy="0"/>
          </a:xfrm>
          <a:prstGeom prst="straightConnector1">
            <a:avLst/>
          </a:prstGeom>
          <a:ln w="25400">
            <a:solidFill>
              <a:schemeClr val="tx1"/>
            </a:solidFill>
            <a:tailEnd type="triangle"/>
          </a:ln>
          <a:effectLst>
            <a:outerShdw blurRad="50800" dist="38100" dir="18900000" algn="bl"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5F43FA26-C2AA-4B6B-8603-03B9BCFFDE12}"/>
              </a:ext>
            </a:extLst>
          </p:cNvPr>
          <p:cNvSpPr/>
          <p:nvPr/>
        </p:nvSpPr>
        <p:spPr>
          <a:xfrm>
            <a:off x="468313" y="981075"/>
            <a:ext cx="7991475" cy="400050"/>
          </a:xfrm>
          <a:prstGeom prst="rect">
            <a:avLst/>
          </a:prstGeom>
        </p:spPr>
        <p:txBody>
          <a:bodyPr>
            <a:spAutoFit/>
          </a:bodyPr>
          <a:lstStyle/>
          <a:p>
            <a:pPr>
              <a:defRPr/>
            </a:pPr>
            <a:r>
              <a:rPr lang="de-DE" altLang="de-DE" sz="2000" b="1" kern="0" dirty="0">
                <a:solidFill>
                  <a:srgbClr val="0000FF"/>
                </a:solidFill>
                <a:latin typeface="Arial"/>
                <a:ea typeface="+mj-ea"/>
                <a:cs typeface="+mj-cs"/>
              </a:rPr>
              <a:t>6.3 Feuerlöschkreiselpumpen: </a:t>
            </a:r>
            <a:r>
              <a:rPr lang="de-DE" altLang="de-DE" sz="2000" b="1" u="sng" kern="0" dirty="0">
                <a:solidFill>
                  <a:srgbClr val="0000FF"/>
                </a:solidFill>
                <a:latin typeface="Arial"/>
                <a:ea typeface="+mj-ea"/>
                <a:cs typeface="+mj-cs"/>
              </a:rPr>
              <a:t>Auspuff – Ejektor (Gasstrahler)</a:t>
            </a:r>
            <a:endParaRPr lang="de-DE" dirty="0">
              <a:latin typeface="Arial" charset="0"/>
            </a:endParaRPr>
          </a:p>
        </p:txBody>
      </p:sp>
      <p:sp>
        <p:nvSpPr>
          <p:cNvPr id="26646" name="Foliennummernplatzhalter 1">
            <a:extLst>
              <a:ext uri="{FF2B5EF4-FFF2-40B4-BE49-F238E27FC236}">
                <a16:creationId xmlns:a16="http://schemas.microsoft.com/office/drawing/2014/main" id="{CD2BADA1-464B-443B-9503-5310729691D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84D04C15-AD33-4EF5-AFB6-7F0921D2CE19}" type="slidenum">
              <a:rPr lang="de-DE" altLang="de-DE" sz="1200">
                <a:solidFill>
                  <a:srgbClr val="000000"/>
                </a:solidFill>
              </a:rPr>
              <a:pPr>
                <a:spcBef>
                  <a:spcPct val="0"/>
                </a:spcBef>
                <a:buClrTx/>
                <a:buSzTx/>
                <a:buFontTx/>
                <a:buNone/>
              </a:pPr>
              <a:t>17</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90573 -2.48439E-6 L -3.61111E-6 -2.48439E-6 " pathEditMode="relative" rAng="0" ptsTypes="AA">
                                      <p:cBhvr>
                                        <p:cTn id="6" dur="2000" spd="-100000" fill="hold"/>
                                        <p:tgtEl>
                                          <p:spTgt spid="19"/>
                                        </p:tgtEl>
                                        <p:attrNameLst>
                                          <p:attrName>ppt_x</p:attrName>
                                          <p:attrName>ppt_y</p:attrName>
                                        </p:attrNameLst>
                                      </p:cBhvr>
                                      <p:rCtr x="-45295" y="0"/>
                                    </p:animMotion>
                                  </p:childTnLst>
                                </p:cTn>
                              </p:par>
                            </p:childTnLst>
                          </p:cTn>
                        </p:par>
                        <p:par>
                          <p:cTn id="7" fill="hold" nodeType="afterGroup">
                            <p:stCondLst>
                              <p:cond delay="2000"/>
                            </p:stCondLst>
                            <p:childTnLst>
                              <p:par>
                                <p:cTn id="8" presetID="42" presetClass="path" presetSubtype="0" accel="50000" decel="50000" fill="hold" nodeType="afterEffect">
                                  <p:stCondLst>
                                    <p:cond delay="0"/>
                                  </p:stCondLst>
                                  <p:childTnLst>
                                    <p:animMotion origin="layout" path="M 5E-6 -3.74971E-6 L 5E-6 0.12607 " pathEditMode="relative" rAng="0" ptsTypes="AA">
                                      <p:cBhvr>
                                        <p:cTn id="9" dur="100" fill="hold"/>
                                        <p:tgtEl>
                                          <p:spTgt spid="8"/>
                                        </p:tgtEl>
                                        <p:attrNameLst>
                                          <p:attrName>ppt_x</p:attrName>
                                          <p:attrName>ppt_y</p:attrName>
                                        </p:attrNameLst>
                                      </p:cBhvr>
                                      <p:rCtr x="0" y="6292"/>
                                    </p:animMotion>
                                  </p:childTnLst>
                                </p:cTn>
                              </p:par>
                              <p:par>
                                <p:cTn id="10" presetID="42" presetClass="path" presetSubtype="0" accel="50000" decel="50000" fill="hold" grpId="0" nodeType="withEffect">
                                  <p:stCondLst>
                                    <p:cond delay="0"/>
                                  </p:stCondLst>
                                  <p:childTnLst>
                                    <p:animMotion origin="layout" path="M 0.00156 0.00647 L 0.00156 0.13231 " pathEditMode="relative" rAng="0" ptsTypes="AA">
                                      <p:cBhvr>
                                        <p:cTn id="11" dur="100" fill="hold"/>
                                        <p:tgtEl>
                                          <p:spTgt spid="5"/>
                                        </p:tgtEl>
                                        <p:attrNameLst>
                                          <p:attrName>ppt_x</p:attrName>
                                          <p:attrName>ppt_y</p:attrName>
                                        </p:attrNameLst>
                                      </p:cBhvr>
                                      <p:rCtr x="0" y="6292"/>
                                    </p:animMotion>
                                  </p:childTnLst>
                                </p:cTn>
                              </p:par>
                              <p:par>
                                <p:cTn id="12" presetID="42" presetClass="path" presetSubtype="0" accel="50000" decel="50000" fill="hold" nodeType="withEffect">
                                  <p:stCondLst>
                                    <p:cond delay="0"/>
                                  </p:stCondLst>
                                  <p:childTnLst>
                                    <p:animMotion origin="layout" path="M 2.5E-6 -0.00324 L 2.5E-6 0.05968 " pathEditMode="relative" rAng="0" ptsTypes="AA">
                                      <p:cBhvr>
                                        <p:cTn id="13" dur="100" fill="hold"/>
                                        <p:tgtEl>
                                          <p:spTgt spid="7"/>
                                        </p:tgtEl>
                                        <p:attrNameLst>
                                          <p:attrName>ppt_x</p:attrName>
                                          <p:attrName>ppt_y</p:attrName>
                                        </p:attrNameLst>
                                      </p:cBhvr>
                                      <p:rCtr x="0" y="3146"/>
                                    </p:animMotion>
                                  </p:childTnLst>
                                </p:cTn>
                              </p:par>
                              <p:par>
                                <p:cTn id="14" presetID="0" presetClass="path" presetSubtype="0" accel="50000" decel="50000" fill="hold" nodeType="withEffect">
                                  <p:stCondLst>
                                    <p:cond delay="0"/>
                                  </p:stCondLst>
                                  <p:childTnLst>
                                    <p:animMotion origin="layout" path="M -0.00243 -0.00023 L 0.08108 -0.00023 L 0.08212 -0.15406 L 0.7132 -0.13717 " pathEditMode="relative" ptsTypes="AAAA">
                                      <p:cBhvr>
                                        <p:cTn id="15" dur="2000" fill="hold"/>
                                        <p:tgtEl>
                                          <p:spTgt spid="22"/>
                                        </p:tgtEl>
                                        <p:attrNameLst>
                                          <p:attrName>ppt_x</p:attrName>
                                          <p:attrName>ppt_y</p:attrName>
                                        </p:attrNameLst>
                                      </p:cBhvr>
                                    </p:animMotion>
                                  </p:childTnLst>
                                </p:cTn>
                              </p:par>
                              <p:par>
                                <p:cTn id="16" presetID="0" presetClass="path" presetSubtype="0" accel="50000" decel="50000" fill="hold" nodeType="withEffect">
                                  <p:stCondLst>
                                    <p:cond delay="500"/>
                                  </p:stCondLst>
                                  <p:childTnLst>
                                    <p:animMotion origin="layout" path="M -0.00608 -0.00024 L 0.18333 -0.00162 L 0.18229 0.14457 L 0.23576 0.21443 L 0.72795 0.22484 " pathEditMode="relative" ptsTypes="AAAAA">
                                      <p:cBhvr>
                                        <p:cTn id="17"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6">
            <a:extLst>
              <a:ext uri="{FF2B5EF4-FFF2-40B4-BE49-F238E27FC236}">
                <a16:creationId xmlns:a16="http://schemas.microsoft.com/office/drawing/2014/main" id="{59FA00DD-1BAF-4705-822C-04E1544156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775" y="4197350"/>
            <a:ext cx="2347913"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8">
            <a:extLst>
              <a:ext uri="{FF2B5EF4-FFF2-40B4-BE49-F238E27FC236}">
                <a16:creationId xmlns:a16="http://schemas.microsoft.com/office/drawing/2014/main" id="{47B85AE3-1117-4A8B-A667-195D143D1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825" y="4197350"/>
            <a:ext cx="235267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a:extLst>
              <a:ext uri="{FF2B5EF4-FFF2-40B4-BE49-F238E27FC236}">
                <a16:creationId xmlns:a16="http://schemas.microsoft.com/office/drawing/2014/main" id="{2772C745-7EB5-45E7-9408-3BECC2D9A6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739900"/>
            <a:ext cx="2033588"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53" name="Gerade Verbindung 4">
            <a:extLst>
              <a:ext uri="{FF2B5EF4-FFF2-40B4-BE49-F238E27FC236}">
                <a16:creationId xmlns:a16="http://schemas.microsoft.com/office/drawing/2014/main" id="{7D5F943B-B5CE-4386-8186-AD2A76375D2A}"/>
              </a:ext>
            </a:extLst>
          </p:cNvPr>
          <p:cNvCxnSpPr>
            <a:cxnSpLocks noChangeShapeType="1"/>
          </p:cNvCxnSpPr>
          <p:nvPr/>
        </p:nvCxnSpPr>
        <p:spPr bwMode="auto">
          <a:xfrm>
            <a:off x="1539875" y="1887538"/>
            <a:ext cx="1508125" cy="0"/>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54" name="Gerade Verbindung 11">
            <a:extLst>
              <a:ext uri="{FF2B5EF4-FFF2-40B4-BE49-F238E27FC236}">
                <a16:creationId xmlns:a16="http://schemas.microsoft.com/office/drawing/2014/main" id="{40A71A56-CB46-41BD-98F9-BE16C5643D88}"/>
              </a:ext>
            </a:extLst>
          </p:cNvPr>
          <p:cNvCxnSpPr>
            <a:cxnSpLocks noChangeShapeType="1"/>
          </p:cNvCxnSpPr>
          <p:nvPr/>
        </p:nvCxnSpPr>
        <p:spPr bwMode="auto">
          <a:xfrm flipV="1">
            <a:off x="1828800" y="1887538"/>
            <a:ext cx="1219200" cy="2684462"/>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55" name="Gerade Verbindung 16">
            <a:extLst>
              <a:ext uri="{FF2B5EF4-FFF2-40B4-BE49-F238E27FC236}">
                <a16:creationId xmlns:a16="http://schemas.microsoft.com/office/drawing/2014/main" id="{B81F401B-8F4B-4610-AB8B-FFFC7426ACC4}"/>
              </a:ext>
            </a:extLst>
          </p:cNvPr>
          <p:cNvCxnSpPr>
            <a:cxnSpLocks noChangeShapeType="1"/>
          </p:cNvCxnSpPr>
          <p:nvPr/>
        </p:nvCxnSpPr>
        <p:spPr bwMode="auto">
          <a:xfrm>
            <a:off x="1449388" y="1739900"/>
            <a:ext cx="1890712" cy="12700"/>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56" name="Gerade Verbindung 15">
            <a:extLst>
              <a:ext uri="{FF2B5EF4-FFF2-40B4-BE49-F238E27FC236}">
                <a16:creationId xmlns:a16="http://schemas.microsoft.com/office/drawing/2014/main" id="{13FC3AB8-C3CD-4DD5-A307-97EA5E7AFFFF}"/>
              </a:ext>
            </a:extLst>
          </p:cNvPr>
          <p:cNvCxnSpPr>
            <a:cxnSpLocks noChangeShapeType="1"/>
          </p:cNvCxnSpPr>
          <p:nvPr/>
        </p:nvCxnSpPr>
        <p:spPr bwMode="auto">
          <a:xfrm flipH="1">
            <a:off x="2033588" y="1752600"/>
            <a:ext cx="1306512" cy="2798763"/>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57" name="Gerade Verbindung 22">
            <a:extLst>
              <a:ext uri="{FF2B5EF4-FFF2-40B4-BE49-F238E27FC236}">
                <a16:creationId xmlns:a16="http://schemas.microsoft.com/office/drawing/2014/main" id="{CD042ED6-BCFB-466B-8793-87D88226A072}"/>
              </a:ext>
            </a:extLst>
          </p:cNvPr>
          <p:cNvCxnSpPr>
            <a:cxnSpLocks noChangeShapeType="1"/>
          </p:cNvCxnSpPr>
          <p:nvPr/>
        </p:nvCxnSpPr>
        <p:spPr bwMode="auto">
          <a:xfrm>
            <a:off x="1449388" y="1739900"/>
            <a:ext cx="0" cy="217488"/>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58" name="Gerade Verbindung 31">
            <a:extLst>
              <a:ext uri="{FF2B5EF4-FFF2-40B4-BE49-F238E27FC236}">
                <a16:creationId xmlns:a16="http://schemas.microsoft.com/office/drawing/2014/main" id="{76443173-393B-4E12-9DA7-264B88E870DE}"/>
              </a:ext>
            </a:extLst>
          </p:cNvPr>
          <p:cNvCxnSpPr>
            <a:cxnSpLocks noChangeShapeType="1"/>
          </p:cNvCxnSpPr>
          <p:nvPr/>
        </p:nvCxnSpPr>
        <p:spPr bwMode="auto">
          <a:xfrm>
            <a:off x="1539875" y="1887538"/>
            <a:ext cx="0" cy="215900"/>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45" name="Gerade Verbindung mit Pfeil 44">
            <a:extLst>
              <a:ext uri="{FF2B5EF4-FFF2-40B4-BE49-F238E27FC236}">
                <a16:creationId xmlns:a16="http://schemas.microsoft.com/office/drawing/2014/main" id="{A09FB26E-6795-4130-863E-831D848DE6BF}"/>
              </a:ext>
            </a:extLst>
          </p:cNvPr>
          <p:cNvCxnSpPr>
            <a:cxnSpLocks noChangeShapeType="1"/>
          </p:cNvCxnSpPr>
          <p:nvPr/>
        </p:nvCxnSpPr>
        <p:spPr bwMode="auto">
          <a:xfrm flipV="1">
            <a:off x="2206625" y="4381500"/>
            <a:ext cx="87313" cy="190500"/>
          </a:xfrm>
          <a:prstGeom prst="straightConnector1">
            <a:avLst/>
          </a:prstGeom>
          <a:noFill/>
          <a:ln w="1905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7" name="Gerade Verbindung mit Pfeil 46">
            <a:extLst>
              <a:ext uri="{FF2B5EF4-FFF2-40B4-BE49-F238E27FC236}">
                <a16:creationId xmlns:a16="http://schemas.microsoft.com/office/drawing/2014/main" id="{5C9A68D3-CA50-4AF8-B3FC-CC0ADD232712}"/>
              </a:ext>
            </a:extLst>
          </p:cNvPr>
          <p:cNvCxnSpPr>
            <a:cxnSpLocks noChangeShapeType="1"/>
          </p:cNvCxnSpPr>
          <p:nvPr/>
        </p:nvCxnSpPr>
        <p:spPr bwMode="auto">
          <a:xfrm>
            <a:off x="4765675" y="4027488"/>
            <a:ext cx="0" cy="339725"/>
          </a:xfrm>
          <a:prstGeom prst="straightConnector1">
            <a:avLst/>
          </a:prstGeom>
          <a:noFill/>
          <a:ln w="1905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8" name="Gerade Verbindung mit Pfeil 47">
            <a:extLst>
              <a:ext uri="{FF2B5EF4-FFF2-40B4-BE49-F238E27FC236}">
                <a16:creationId xmlns:a16="http://schemas.microsoft.com/office/drawing/2014/main" id="{761436BB-3C4D-4352-A015-8C3964B1AD5F}"/>
              </a:ext>
            </a:extLst>
          </p:cNvPr>
          <p:cNvCxnSpPr>
            <a:cxnSpLocks noChangeShapeType="1"/>
          </p:cNvCxnSpPr>
          <p:nvPr/>
        </p:nvCxnSpPr>
        <p:spPr bwMode="auto">
          <a:xfrm>
            <a:off x="7412038" y="4037013"/>
            <a:ext cx="0" cy="341312"/>
          </a:xfrm>
          <a:prstGeom prst="straightConnector1">
            <a:avLst/>
          </a:prstGeom>
          <a:noFill/>
          <a:ln w="1905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9" name="Gerade Verbindung mit Pfeil 48">
            <a:extLst>
              <a:ext uri="{FF2B5EF4-FFF2-40B4-BE49-F238E27FC236}">
                <a16:creationId xmlns:a16="http://schemas.microsoft.com/office/drawing/2014/main" id="{F492BCFA-CEC8-4AFF-BE22-5058FA19CCCB}"/>
              </a:ext>
            </a:extLst>
          </p:cNvPr>
          <p:cNvCxnSpPr>
            <a:cxnSpLocks noChangeShapeType="1"/>
          </p:cNvCxnSpPr>
          <p:nvPr/>
        </p:nvCxnSpPr>
        <p:spPr bwMode="auto">
          <a:xfrm flipV="1">
            <a:off x="5045075" y="4027488"/>
            <a:ext cx="0" cy="360362"/>
          </a:xfrm>
          <a:prstGeom prst="straightConnector1">
            <a:avLst/>
          </a:prstGeom>
          <a:noFill/>
          <a:ln w="1905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51" name="Gerade Verbindung mit Pfeil 50">
            <a:extLst>
              <a:ext uri="{FF2B5EF4-FFF2-40B4-BE49-F238E27FC236}">
                <a16:creationId xmlns:a16="http://schemas.microsoft.com/office/drawing/2014/main" id="{FB125A8A-2554-4C78-9CE3-D049CB2B5D54}"/>
              </a:ext>
            </a:extLst>
          </p:cNvPr>
          <p:cNvCxnSpPr>
            <a:cxnSpLocks noChangeShapeType="1"/>
          </p:cNvCxnSpPr>
          <p:nvPr/>
        </p:nvCxnSpPr>
        <p:spPr bwMode="auto">
          <a:xfrm flipV="1">
            <a:off x="7673975" y="4037013"/>
            <a:ext cx="0" cy="361950"/>
          </a:xfrm>
          <a:prstGeom prst="straightConnector1">
            <a:avLst/>
          </a:prstGeom>
          <a:noFill/>
          <a:ln w="1905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7664" name="Gerade Verbindung 52">
            <a:extLst>
              <a:ext uri="{FF2B5EF4-FFF2-40B4-BE49-F238E27FC236}">
                <a16:creationId xmlns:a16="http://schemas.microsoft.com/office/drawing/2014/main" id="{6577B0C2-C488-4DE5-A832-EE8D6E3621BB}"/>
              </a:ext>
            </a:extLst>
          </p:cNvPr>
          <p:cNvCxnSpPr>
            <a:cxnSpLocks noChangeShapeType="1"/>
          </p:cNvCxnSpPr>
          <p:nvPr/>
        </p:nvCxnSpPr>
        <p:spPr bwMode="auto">
          <a:xfrm>
            <a:off x="2613025" y="3457575"/>
            <a:ext cx="571500" cy="0"/>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65" name="Gerade Verbindung 53">
            <a:extLst>
              <a:ext uri="{FF2B5EF4-FFF2-40B4-BE49-F238E27FC236}">
                <a16:creationId xmlns:a16="http://schemas.microsoft.com/office/drawing/2014/main" id="{887CD0B8-15F6-463C-9215-AC6BED5AA042}"/>
              </a:ext>
            </a:extLst>
          </p:cNvPr>
          <p:cNvCxnSpPr>
            <a:cxnSpLocks noChangeShapeType="1"/>
          </p:cNvCxnSpPr>
          <p:nvPr/>
        </p:nvCxnSpPr>
        <p:spPr bwMode="auto">
          <a:xfrm>
            <a:off x="2776538" y="3597275"/>
            <a:ext cx="407987" cy="0"/>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66" name="Gerade Verbindung 54">
            <a:extLst>
              <a:ext uri="{FF2B5EF4-FFF2-40B4-BE49-F238E27FC236}">
                <a16:creationId xmlns:a16="http://schemas.microsoft.com/office/drawing/2014/main" id="{AB37CFE7-FA99-49E9-934D-30D4C6C26A06}"/>
              </a:ext>
            </a:extLst>
          </p:cNvPr>
          <p:cNvCxnSpPr>
            <a:cxnSpLocks noChangeShapeType="1"/>
          </p:cNvCxnSpPr>
          <p:nvPr/>
        </p:nvCxnSpPr>
        <p:spPr bwMode="auto">
          <a:xfrm flipV="1">
            <a:off x="2098675" y="3454400"/>
            <a:ext cx="522288" cy="1096963"/>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67" name="Gerade Verbindung 58">
            <a:extLst>
              <a:ext uri="{FF2B5EF4-FFF2-40B4-BE49-F238E27FC236}">
                <a16:creationId xmlns:a16="http://schemas.microsoft.com/office/drawing/2014/main" id="{1B427E03-0F44-4F8A-AD16-C51848FCB901}"/>
              </a:ext>
            </a:extLst>
          </p:cNvPr>
          <p:cNvCxnSpPr>
            <a:cxnSpLocks noChangeShapeType="1"/>
          </p:cNvCxnSpPr>
          <p:nvPr/>
        </p:nvCxnSpPr>
        <p:spPr bwMode="auto">
          <a:xfrm flipV="1">
            <a:off x="2314575" y="3586163"/>
            <a:ext cx="469900" cy="966787"/>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68" name="Gerade Verbindung mit Pfeil 70">
            <a:extLst>
              <a:ext uri="{FF2B5EF4-FFF2-40B4-BE49-F238E27FC236}">
                <a16:creationId xmlns:a16="http://schemas.microsoft.com/office/drawing/2014/main" id="{2974972A-5D15-4B3E-B5B2-44629688FFC0}"/>
              </a:ext>
            </a:extLst>
          </p:cNvPr>
          <p:cNvCxnSpPr>
            <a:cxnSpLocks noChangeShapeType="1"/>
          </p:cNvCxnSpPr>
          <p:nvPr/>
        </p:nvCxnSpPr>
        <p:spPr bwMode="auto">
          <a:xfrm>
            <a:off x="1036638" y="1787525"/>
            <a:ext cx="0" cy="341313"/>
          </a:xfrm>
          <a:prstGeom prst="straightConnector1">
            <a:avLst/>
          </a:prstGeom>
          <a:noFill/>
          <a:ln w="1905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72" name="Gerade Verbindung mit Pfeil 71">
            <a:extLst>
              <a:ext uri="{FF2B5EF4-FFF2-40B4-BE49-F238E27FC236}">
                <a16:creationId xmlns:a16="http://schemas.microsoft.com/office/drawing/2014/main" id="{0429A874-969C-45A0-949E-A779A3A68330}"/>
              </a:ext>
            </a:extLst>
          </p:cNvPr>
          <p:cNvCxnSpPr>
            <a:cxnSpLocks noChangeShapeType="1"/>
          </p:cNvCxnSpPr>
          <p:nvPr/>
        </p:nvCxnSpPr>
        <p:spPr bwMode="auto">
          <a:xfrm flipV="1">
            <a:off x="1481138" y="2128838"/>
            <a:ext cx="0" cy="225425"/>
          </a:xfrm>
          <a:prstGeom prst="straightConnector1">
            <a:avLst/>
          </a:prstGeom>
          <a:noFill/>
          <a:ln w="19050" algn="ctr">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27670" name="Gerade Verbindung mit Pfeil 73">
            <a:extLst>
              <a:ext uri="{FF2B5EF4-FFF2-40B4-BE49-F238E27FC236}">
                <a16:creationId xmlns:a16="http://schemas.microsoft.com/office/drawing/2014/main" id="{7BCADC67-5451-40C1-B9B4-1168C51E2635}"/>
              </a:ext>
            </a:extLst>
          </p:cNvPr>
          <p:cNvCxnSpPr>
            <a:cxnSpLocks noChangeShapeType="1"/>
          </p:cNvCxnSpPr>
          <p:nvPr/>
        </p:nvCxnSpPr>
        <p:spPr bwMode="auto">
          <a:xfrm flipV="1">
            <a:off x="1746250" y="3246438"/>
            <a:ext cx="0" cy="287337"/>
          </a:xfrm>
          <a:prstGeom prst="straightConnector1">
            <a:avLst/>
          </a:prstGeom>
          <a:noFill/>
          <a:ln w="19050" algn="ctr">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27671" name="Textfeld 77834">
            <a:extLst>
              <a:ext uri="{FF2B5EF4-FFF2-40B4-BE49-F238E27FC236}">
                <a16:creationId xmlns:a16="http://schemas.microsoft.com/office/drawing/2014/main" id="{6FEB2678-21D0-4305-8316-7A3BAC8397C6}"/>
              </a:ext>
            </a:extLst>
          </p:cNvPr>
          <p:cNvSpPr txBox="1">
            <a:spLocks noChangeArrowheads="1"/>
          </p:cNvSpPr>
          <p:nvPr/>
        </p:nvSpPr>
        <p:spPr bwMode="auto">
          <a:xfrm rot="-3857800">
            <a:off x="2322513" y="2308225"/>
            <a:ext cx="187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400" b="1"/>
              <a:t>Entlüftungsleitung</a:t>
            </a:r>
          </a:p>
        </p:txBody>
      </p:sp>
      <p:sp>
        <p:nvSpPr>
          <p:cNvPr id="77836" name="Textfeld 77835">
            <a:extLst>
              <a:ext uri="{FF2B5EF4-FFF2-40B4-BE49-F238E27FC236}">
                <a16:creationId xmlns:a16="http://schemas.microsoft.com/office/drawing/2014/main" id="{D2CD155E-7697-478B-BC87-FD9AB51583DA}"/>
              </a:ext>
            </a:extLst>
          </p:cNvPr>
          <p:cNvSpPr txBox="1">
            <a:spLocks noChangeArrowheads="1"/>
          </p:cNvSpPr>
          <p:nvPr/>
        </p:nvSpPr>
        <p:spPr bwMode="auto">
          <a:xfrm>
            <a:off x="3282950" y="3349625"/>
            <a:ext cx="1647825" cy="33813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Ausstoßöffnung </a:t>
            </a:r>
          </a:p>
        </p:txBody>
      </p:sp>
      <p:sp>
        <p:nvSpPr>
          <p:cNvPr id="81" name="Textfeld 80">
            <a:extLst>
              <a:ext uri="{FF2B5EF4-FFF2-40B4-BE49-F238E27FC236}">
                <a16:creationId xmlns:a16="http://schemas.microsoft.com/office/drawing/2014/main" id="{45B3D79D-F132-4CE6-8260-A7881FAAAC78}"/>
              </a:ext>
            </a:extLst>
          </p:cNvPr>
          <p:cNvSpPr txBox="1">
            <a:spLocks noChangeArrowheads="1"/>
          </p:cNvSpPr>
          <p:nvPr/>
        </p:nvSpPr>
        <p:spPr bwMode="auto">
          <a:xfrm>
            <a:off x="4106863" y="1755775"/>
            <a:ext cx="1511300"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Saugseite FP</a:t>
            </a:r>
          </a:p>
        </p:txBody>
      </p:sp>
      <p:cxnSp>
        <p:nvCxnSpPr>
          <p:cNvPr id="82" name="Gerade Verbindung mit Pfeil 81">
            <a:extLst>
              <a:ext uri="{FF2B5EF4-FFF2-40B4-BE49-F238E27FC236}">
                <a16:creationId xmlns:a16="http://schemas.microsoft.com/office/drawing/2014/main" id="{A68AD524-A6AD-4F37-BC65-AA32A8D4750D}"/>
              </a:ext>
            </a:extLst>
          </p:cNvPr>
          <p:cNvCxnSpPr>
            <a:cxnSpLocks noChangeShapeType="1"/>
          </p:cNvCxnSpPr>
          <p:nvPr/>
        </p:nvCxnSpPr>
        <p:spPr bwMode="auto">
          <a:xfrm flipV="1">
            <a:off x="1717675" y="2103438"/>
            <a:ext cx="2389188" cy="1058862"/>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88" name="Textfeld 87">
            <a:extLst>
              <a:ext uri="{FF2B5EF4-FFF2-40B4-BE49-F238E27FC236}">
                <a16:creationId xmlns:a16="http://schemas.microsoft.com/office/drawing/2014/main" id="{55E9EDD4-503A-488D-9924-BC3F66A4EC8A}"/>
              </a:ext>
            </a:extLst>
          </p:cNvPr>
          <p:cNvSpPr txBox="1">
            <a:spLocks noChangeArrowheads="1"/>
          </p:cNvSpPr>
          <p:nvPr/>
        </p:nvSpPr>
        <p:spPr bwMode="auto">
          <a:xfrm>
            <a:off x="3854450" y="2293938"/>
            <a:ext cx="1524000" cy="338137"/>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Druckseite FP</a:t>
            </a:r>
          </a:p>
        </p:txBody>
      </p:sp>
      <p:cxnSp>
        <p:nvCxnSpPr>
          <p:cNvPr id="89" name="Gerade Verbindung mit Pfeil 88">
            <a:extLst>
              <a:ext uri="{FF2B5EF4-FFF2-40B4-BE49-F238E27FC236}">
                <a16:creationId xmlns:a16="http://schemas.microsoft.com/office/drawing/2014/main" id="{6BB225FA-4481-48FF-B68A-F041DFC3A43A}"/>
              </a:ext>
            </a:extLst>
          </p:cNvPr>
          <p:cNvCxnSpPr>
            <a:cxnSpLocks noChangeShapeType="1"/>
          </p:cNvCxnSpPr>
          <p:nvPr/>
        </p:nvCxnSpPr>
        <p:spPr bwMode="auto">
          <a:xfrm flipV="1">
            <a:off x="660400" y="2632075"/>
            <a:ext cx="3203575" cy="1055688"/>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cxnSp>
        <p:nvCxnSpPr>
          <p:cNvPr id="27677" name="Gerade Verbindung 91">
            <a:extLst>
              <a:ext uri="{FF2B5EF4-FFF2-40B4-BE49-F238E27FC236}">
                <a16:creationId xmlns:a16="http://schemas.microsoft.com/office/drawing/2014/main" id="{4E129E2E-6479-4E34-A6FD-77169F3824B5}"/>
              </a:ext>
            </a:extLst>
          </p:cNvPr>
          <p:cNvCxnSpPr>
            <a:cxnSpLocks noChangeShapeType="1"/>
          </p:cNvCxnSpPr>
          <p:nvPr/>
        </p:nvCxnSpPr>
        <p:spPr bwMode="auto">
          <a:xfrm>
            <a:off x="650875" y="3432175"/>
            <a:ext cx="0" cy="498475"/>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78" name="Gerade Verbindung 93">
            <a:extLst>
              <a:ext uri="{FF2B5EF4-FFF2-40B4-BE49-F238E27FC236}">
                <a16:creationId xmlns:a16="http://schemas.microsoft.com/office/drawing/2014/main" id="{7D93B827-C92D-4943-88D8-1747078FBFCA}"/>
              </a:ext>
            </a:extLst>
          </p:cNvPr>
          <p:cNvCxnSpPr>
            <a:cxnSpLocks noChangeShapeType="1"/>
          </p:cNvCxnSpPr>
          <p:nvPr/>
        </p:nvCxnSpPr>
        <p:spPr bwMode="auto">
          <a:xfrm>
            <a:off x="771525" y="3432175"/>
            <a:ext cx="0" cy="498475"/>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79" name="Gerade Verbindung 94">
            <a:extLst>
              <a:ext uri="{FF2B5EF4-FFF2-40B4-BE49-F238E27FC236}">
                <a16:creationId xmlns:a16="http://schemas.microsoft.com/office/drawing/2014/main" id="{C94EE670-9FB4-4C05-B2A4-818C7573DA5B}"/>
              </a:ext>
            </a:extLst>
          </p:cNvPr>
          <p:cNvCxnSpPr>
            <a:cxnSpLocks noChangeShapeType="1"/>
          </p:cNvCxnSpPr>
          <p:nvPr/>
        </p:nvCxnSpPr>
        <p:spPr bwMode="auto">
          <a:xfrm>
            <a:off x="1693863" y="3413125"/>
            <a:ext cx="0" cy="517525"/>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27680" name="Gerade Verbindung 106">
            <a:extLst>
              <a:ext uri="{FF2B5EF4-FFF2-40B4-BE49-F238E27FC236}">
                <a16:creationId xmlns:a16="http://schemas.microsoft.com/office/drawing/2014/main" id="{4BD15635-9BA6-4EE6-AE1E-1975EC218304}"/>
              </a:ext>
            </a:extLst>
          </p:cNvPr>
          <p:cNvCxnSpPr>
            <a:cxnSpLocks noChangeShapeType="1"/>
          </p:cNvCxnSpPr>
          <p:nvPr/>
        </p:nvCxnSpPr>
        <p:spPr bwMode="auto">
          <a:xfrm>
            <a:off x="1798638" y="3430588"/>
            <a:ext cx="0" cy="515937"/>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sp>
        <p:nvSpPr>
          <p:cNvPr id="112" name="Bogen 111">
            <a:extLst>
              <a:ext uri="{FF2B5EF4-FFF2-40B4-BE49-F238E27FC236}">
                <a16:creationId xmlns:a16="http://schemas.microsoft.com/office/drawing/2014/main" id="{AAD55C1D-F388-4F55-B5B7-3551179F9868}"/>
              </a:ext>
            </a:extLst>
          </p:cNvPr>
          <p:cNvSpPr/>
          <p:nvPr/>
        </p:nvSpPr>
        <p:spPr>
          <a:xfrm rot="13616546" flipV="1">
            <a:off x="1820863" y="5294313"/>
            <a:ext cx="695325" cy="739775"/>
          </a:xfrm>
          <a:prstGeom prst="arc">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13" name="Bogen 112">
            <a:extLst>
              <a:ext uri="{FF2B5EF4-FFF2-40B4-BE49-F238E27FC236}">
                <a16:creationId xmlns:a16="http://schemas.microsoft.com/office/drawing/2014/main" id="{654A635F-C997-4ADA-AFE2-E28F4221C406}"/>
              </a:ext>
            </a:extLst>
          </p:cNvPr>
          <p:cNvSpPr/>
          <p:nvPr/>
        </p:nvSpPr>
        <p:spPr>
          <a:xfrm rot="13616546" flipV="1">
            <a:off x="4583113" y="5248275"/>
            <a:ext cx="695325" cy="739775"/>
          </a:xfrm>
          <a:prstGeom prst="arc">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14" name="Bogen 113">
            <a:extLst>
              <a:ext uri="{FF2B5EF4-FFF2-40B4-BE49-F238E27FC236}">
                <a16:creationId xmlns:a16="http://schemas.microsoft.com/office/drawing/2014/main" id="{7BE9AFCB-C681-4661-92EC-6B8610BB2914}"/>
              </a:ext>
            </a:extLst>
          </p:cNvPr>
          <p:cNvSpPr/>
          <p:nvPr/>
        </p:nvSpPr>
        <p:spPr>
          <a:xfrm rot="13616546" flipV="1">
            <a:off x="7173913" y="5294313"/>
            <a:ext cx="695325" cy="739775"/>
          </a:xfrm>
          <a:prstGeom prst="arc">
            <a:avLst/>
          </a:prstGeom>
          <a:ln w="28575">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7684" name="Textfeld 63">
            <a:extLst>
              <a:ext uri="{FF2B5EF4-FFF2-40B4-BE49-F238E27FC236}">
                <a16:creationId xmlns:a16="http://schemas.microsoft.com/office/drawing/2014/main" id="{D03F71B8-1D35-499A-8F1D-41B910D1136C}"/>
              </a:ext>
            </a:extLst>
          </p:cNvPr>
          <p:cNvSpPr txBox="1">
            <a:spLocks noChangeArrowheads="1"/>
          </p:cNvSpPr>
          <p:nvPr/>
        </p:nvSpPr>
        <p:spPr bwMode="auto">
          <a:xfrm>
            <a:off x="1563688" y="4741863"/>
            <a:ext cx="24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b="1">
                <a:solidFill>
                  <a:schemeClr val="bg1"/>
                </a:solidFill>
              </a:rPr>
              <a:t>I</a:t>
            </a:r>
          </a:p>
        </p:txBody>
      </p:sp>
      <p:sp>
        <p:nvSpPr>
          <p:cNvPr id="27685" name="Textfeld 115">
            <a:extLst>
              <a:ext uri="{FF2B5EF4-FFF2-40B4-BE49-F238E27FC236}">
                <a16:creationId xmlns:a16="http://schemas.microsoft.com/office/drawing/2014/main" id="{93D7E658-3777-4B93-A651-7AAA3F6F0910}"/>
              </a:ext>
            </a:extLst>
          </p:cNvPr>
          <p:cNvSpPr txBox="1">
            <a:spLocks noChangeArrowheads="1"/>
          </p:cNvSpPr>
          <p:nvPr/>
        </p:nvSpPr>
        <p:spPr bwMode="auto">
          <a:xfrm>
            <a:off x="4773613" y="6021388"/>
            <a:ext cx="249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b="1">
                <a:solidFill>
                  <a:schemeClr val="bg1"/>
                </a:solidFill>
              </a:rPr>
              <a:t>I</a:t>
            </a:r>
          </a:p>
        </p:txBody>
      </p:sp>
      <p:sp>
        <p:nvSpPr>
          <p:cNvPr id="27686" name="Textfeld 116">
            <a:extLst>
              <a:ext uri="{FF2B5EF4-FFF2-40B4-BE49-F238E27FC236}">
                <a16:creationId xmlns:a16="http://schemas.microsoft.com/office/drawing/2014/main" id="{314F94A7-C7DD-430A-9203-734D653E9FC6}"/>
              </a:ext>
            </a:extLst>
          </p:cNvPr>
          <p:cNvSpPr txBox="1">
            <a:spLocks noChangeArrowheads="1"/>
          </p:cNvSpPr>
          <p:nvPr/>
        </p:nvSpPr>
        <p:spPr bwMode="auto">
          <a:xfrm>
            <a:off x="7677150" y="4681538"/>
            <a:ext cx="249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b="1">
                <a:solidFill>
                  <a:schemeClr val="bg1"/>
                </a:solidFill>
              </a:rPr>
              <a:t>I</a:t>
            </a:r>
          </a:p>
        </p:txBody>
      </p:sp>
      <p:sp>
        <p:nvSpPr>
          <p:cNvPr id="27687" name="Textfeld 117">
            <a:extLst>
              <a:ext uri="{FF2B5EF4-FFF2-40B4-BE49-F238E27FC236}">
                <a16:creationId xmlns:a16="http://schemas.microsoft.com/office/drawing/2014/main" id="{618B75EC-DBC6-4393-B269-D5A7A3D7BCFD}"/>
              </a:ext>
            </a:extLst>
          </p:cNvPr>
          <p:cNvSpPr txBox="1">
            <a:spLocks noChangeArrowheads="1"/>
          </p:cNvSpPr>
          <p:nvPr/>
        </p:nvSpPr>
        <p:spPr bwMode="auto">
          <a:xfrm>
            <a:off x="1990725" y="6021388"/>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b="1">
                <a:solidFill>
                  <a:schemeClr val="bg1"/>
                </a:solidFill>
              </a:rPr>
              <a:t>II</a:t>
            </a:r>
          </a:p>
        </p:txBody>
      </p:sp>
      <p:sp>
        <p:nvSpPr>
          <p:cNvPr id="27688" name="Textfeld 118">
            <a:extLst>
              <a:ext uri="{FF2B5EF4-FFF2-40B4-BE49-F238E27FC236}">
                <a16:creationId xmlns:a16="http://schemas.microsoft.com/office/drawing/2014/main" id="{77391B9B-0606-4E19-988C-AD1CCDF16D4B}"/>
              </a:ext>
            </a:extLst>
          </p:cNvPr>
          <p:cNvSpPr txBox="1">
            <a:spLocks noChangeArrowheads="1"/>
          </p:cNvSpPr>
          <p:nvPr/>
        </p:nvSpPr>
        <p:spPr bwMode="auto">
          <a:xfrm>
            <a:off x="4460875" y="47434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b="1">
                <a:solidFill>
                  <a:schemeClr val="bg1"/>
                </a:solidFill>
              </a:rPr>
              <a:t>II</a:t>
            </a:r>
          </a:p>
        </p:txBody>
      </p:sp>
      <p:sp>
        <p:nvSpPr>
          <p:cNvPr id="27689" name="Textfeld 119">
            <a:extLst>
              <a:ext uri="{FF2B5EF4-FFF2-40B4-BE49-F238E27FC236}">
                <a16:creationId xmlns:a16="http://schemas.microsoft.com/office/drawing/2014/main" id="{05113607-8992-4A9A-BE33-2807D492A124}"/>
              </a:ext>
            </a:extLst>
          </p:cNvPr>
          <p:cNvSpPr txBox="1">
            <a:spLocks noChangeArrowheads="1"/>
          </p:cNvSpPr>
          <p:nvPr/>
        </p:nvSpPr>
        <p:spPr bwMode="auto">
          <a:xfrm>
            <a:off x="7926388" y="5762625"/>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b="1">
                <a:solidFill>
                  <a:schemeClr val="bg1"/>
                </a:solidFill>
              </a:rPr>
              <a:t>II</a:t>
            </a:r>
          </a:p>
        </p:txBody>
      </p:sp>
      <p:sp>
        <p:nvSpPr>
          <p:cNvPr id="65" name="Textfeld 64">
            <a:extLst>
              <a:ext uri="{FF2B5EF4-FFF2-40B4-BE49-F238E27FC236}">
                <a16:creationId xmlns:a16="http://schemas.microsoft.com/office/drawing/2014/main" id="{B5DCA2A7-16C0-4235-9A11-871BD31B69F7}"/>
              </a:ext>
            </a:extLst>
          </p:cNvPr>
          <p:cNvSpPr txBox="1">
            <a:spLocks noChangeArrowheads="1"/>
          </p:cNvSpPr>
          <p:nvPr/>
        </p:nvSpPr>
        <p:spPr bwMode="auto">
          <a:xfrm>
            <a:off x="5645150" y="3035300"/>
            <a:ext cx="3227388" cy="9239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a:t>Kolbenentlüftungseinrichtung</a:t>
            </a:r>
          </a:p>
          <a:p>
            <a:pPr>
              <a:spcBef>
                <a:spcPct val="0"/>
              </a:spcBef>
              <a:buClrTx/>
              <a:buSzTx/>
              <a:buFontTx/>
              <a:buNone/>
            </a:pPr>
            <a:r>
              <a:rPr lang="de-DE" altLang="de-DE" sz="1800"/>
              <a:t>I  = Äußere Raum</a:t>
            </a:r>
          </a:p>
          <a:p>
            <a:pPr>
              <a:spcBef>
                <a:spcPct val="0"/>
              </a:spcBef>
              <a:buClrTx/>
              <a:buSzTx/>
              <a:buFontTx/>
              <a:buNone/>
            </a:pPr>
            <a:r>
              <a:rPr lang="de-DE" altLang="de-DE" sz="1800"/>
              <a:t>II = Innere Raum</a:t>
            </a:r>
          </a:p>
        </p:txBody>
      </p:sp>
      <p:cxnSp>
        <p:nvCxnSpPr>
          <p:cNvPr id="124" name="Gerade Verbindung mit Pfeil 123">
            <a:extLst>
              <a:ext uri="{FF2B5EF4-FFF2-40B4-BE49-F238E27FC236}">
                <a16:creationId xmlns:a16="http://schemas.microsoft.com/office/drawing/2014/main" id="{13E16A03-2E84-4B90-8944-67241B6C4F24}"/>
              </a:ext>
            </a:extLst>
          </p:cNvPr>
          <p:cNvCxnSpPr>
            <a:cxnSpLocks noChangeShapeType="1"/>
            <a:endCxn id="77836" idx="1"/>
          </p:cNvCxnSpPr>
          <p:nvPr/>
        </p:nvCxnSpPr>
        <p:spPr bwMode="auto">
          <a:xfrm>
            <a:off x="2841625" y="3519488"/>
            <a:ext cx="441325" cy="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cxnSp>
        <p:nvCxnSpPr>
          <p:cNvPr id="126" name="Gerade Verbindung mit Pfeil 125">
            <a:extLst>
              <a:ext uri="{FF2B5EF4-FFF2-40B4-BE49-F238E27FC236}">
                <a16:creationId xmlns:a16="http://schemas.microsoft.com/office/drawing/2014/main" id="{A3054F43-ABC1-42B4-A580-7F75DCCDAD84}"/>
              </a:ext>
            </a:extLst>
          </p:cNvPr>
          <p:cNvCxnSpPr>
            <a:cxnSpLocks noChangeShapeType="1"/>
          </p:cNvCxnSpPr>
          <p:nvPr/>
        </p:nvCxnSpPr>
        <p:spPr bwMode="auto">
          <a:xfrm flipH="1">
            <a:off x="2967038" y="1916113"/>
            <a:ext cx="166687" cy="374650"/>
          </a:xfrm>
          <a:prstGeom prst="straightConnector1">
            <a:avLst/>
          </a:prstGeom>
          <a:noFill/>
          <a:ln w="19050" algn="ctr">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80" name="Rechteck 79">
            <a:extLst>
              <a:ext uri="{FF2B5EF4-FFF2-40B4-BE49-F238E27FC236}">
                <a16:creationId xmlns:a16="http://schemas.microsoft.com/office/drawing/2014/main" id="{EA5982D2-5EA2-4D4A-A832-EBF2CEDC68E6}"/>
              </a:ext>
            </a:extLst>
          </p:cNvPr>
          <p:cNvSpPr/>
          <p:nvPr/>
        </p:nvSpPr>
        <p:spPr>
          <a:xfrm>
            <a:off x="250825" y="796925"/>
            <a:ext cx="8621713" cy="400050"/>
          </a:xfrm>
          <a:prstGeom prst="rect">
            <a:avLst/>
          </a:prstGeom>
        </p:spPr>
        <p:txBody>
          <a:bodyPr>
            <a:spAutoFit/>
          </a:bodyPr>
          <a:lstStyle/>
          <a:p>
            <a:pPr>
              <a:defRPr/>
            </a:pPr>
            <a:r>
              <a:rPr lang="de-DE" altLang="de-DE" sz="2000" b="1" kern="0" dirty="0">
                <a:solidFill>
                  <a:srgbClr val="0000FF"/>
                </a:solidFill>
                <a:latin typeface="Arial"/>
                <a:ea typeface="+mj-ea"/>
                <a:cs typeface="+mj-cs"/>
              </a:rPr>
              <a:t>6.3 Feuerlöschkreiselpumpen: </a:t>
            </a:r>
            <a:r>
              <a:rPr lang="de-DE" altLang="de-DE" sz="2000" b="1" u="sng" kern="0" dirty="0">
                <a:solidFill>
                  <a:srgbClr val="0000FF"/>
                </a:solidFill>
                <a:latin typeface="Arial"/>
                <a:ea typeface="+mj-ea"/>
                <a:cs typeface="+mj-cs"/>
              </a:rPr>
              <a:t>Trockenringentlüftungseinrichtung</a:t>
            </a:r>
            <a:endParaRPr lang="de-DE" dirty="0">
              <a:latin typeface="Arial" charset="0"/>
            </a:endParaRPr>
          </a:p>
        </p:txBody>
      </p:sp>
      <p:pic>
        <p:nvPicPr>
          <p:cNvPr id="98" name="Picture 3">
            <a:extLst>
              <a:ext uri="{FF2B5EF4-FFF2-40B4-BE49-F238E27FC236}">
                <a16:creationId xmlns:a16="http://schemas.microsoft.com/office/drawing/2014/main" id="{B4F4F0F5-5745-4E49-8070-B350773ED9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250" y="4197350"/>
            <a:ext cx="2227263"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95" name="Textfeld 82">
            <a:extLst>
              <a:ext uri="{FF2B5EF4-FFF2-40B4-BE49-F238E27FC236}">
                <a16:creationId xmlns:a16="http://schemas.microsoft.com/office/drawing/2014/main" id="{03F005FF-056E-4437-A969-0419BB74FFD5}"/>
              </a:ext>
            </a:extLst>
          </p:cNvPr>
          <p:cNvSpPr txBox="1">
            <a:spLocks noChangeArrowheads="1"/>
          </p:cNvSpPr>
          <p:nvPr/>
        </p:nvSpPr>
        <p:spPr bwMode="auto">
          <a:xfrm>
            <a:off x="180975" y="1366838"/>
            <a:ext cx="3055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b="1"/>
              <a:t>Be- und Entlüftungsventil</a:t>
            </a:r>
          </a:p>
        </p:txBody>
      </p:sp>
      <p:sp>
        <p:nvSpPr>
          <p:cNvPr id="27696" name="Textfeld 115">
            <a:extLst>
              <a:ext uri="{FF2B5EF4-FFF2-40B4-BE49-F238E27FC236}">
                <a16:creationId xmlns:a16="http://schemas.microsoft.com/office/drawing/2014/main" id="{26A84F50-CB74-4CF1-AD8B-418BB1E96885}"/>
              </a:ext>
            </a:extLst>
          </p:cNvPr>
          <p:cNvSpPr txBox="1">
            <a:spLocks noChangeArrowheads="1"/>
          </p:cNvSpPr>
          <p:nvPr/>
        </p:nvSpPr>
        <p:spPr bwMode="auto">
          <a:xfrm>
            <a:off x="1784350" y="4733925"/>
            <a:ext cx="249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b="1">
                <a:solidFill>
                  <a:schemeClr val="bg1"/>
                </a:solidFill>
              </a:rPr>
              <a:t>I</a:t>
            </a:r>
          </a:p>
        </p:txBody>
      </p:sp>
      <p:sp>
        <p:nvSpPr>
          <p:cNvPr id="27697" name="Textfeld 118">
            <a:extLst>
              <a:ext uri="{FF2B5EF4-FFF2-40B4-BE49-F238E27FC236}">
                <a16:creationId xmlns:a16="http://schemas.microsoft.com/office/drawing/2014/main" id="{FF316A4D-CF2D-4DEF-A8F2-246D85C71377}"/>
              </a:ext>
            </a:extLst>
          </p:cNvPr>
          <p:cNvSpPr txBox="1">
            <a:spLocks noChangeArrowheads="1"/>
          </p:cNvSpPr>
          <p:nvPr/>
        </p:nvSpPr>
        <p:spPr bwMode="auto">
          <a:xfrm>
            <a:off x="2081213" y="602138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b="1">
                <a:solidFill>
                  <a:schemeClr val="bg1"/>
                </a:solidFill>
              </a:rPr>
              <a:t>II</a:t>
            </a:r>
          </a:p>
        </p:txBody>
      </p:sp>
      <p:sp>
        <p:nvSpPr>
          <p:cNvPr id="27698" name="Foliennummernplatzhalter 1">
            <a:extLst>
              <a:ext uri="{FF2B5EF4-FFF2-40B4-BE49-F238E27FC236}">
                <a16:creationId xmlns:a16="http://schemas.microsoft.com/office/drawing/2014/main" id="{4D66DD65-4435-4524-AD9D-527F4CA8224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B675E051-C359-45EB-9CBA-64E9C656C1C3}" type="slidenum">
              <a:rPr lang="de-DE" altLang="de-DE" sz="1200">
                <a:solidFill>
                  <a:srgbClr val="000000"/>
                </a:solidFill>
              </a:rPr>
              <a:pPr>
                <a:spcBef>
                  <a:spcPct val="0"/>
                </a:spcBef>
                <a:buClrTx/>
                <a:buSzTx/>
                <a:buFontTx/>
                <a:buNone/>
              </a:pPr>
              <a:t>18</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3.05556E-6 -2.96296E-6 L -0.09341 0.27732 " pathEditMode="relative" rAng="0" ptsTypes="AA">
                                      <p:cBhvr>
                                        <p:cTn id="22" dur="2000" fill="hold"/>
                                        <p:tgtEl>
                                          <p:spTgt spid="126"/>
                                        </p:tgtEl>
                                        <p:attrNameLst>
                                          <p:attrName>ppt_x</p:attrName>
                                          <p:attrName>ppt_y</p:attrName>
                                        </p:attrNameLst>
                                      </p:cBhvr>
                                      <p:rCtr x="-4670" y="13866"/>
                                    </p:animMotion>
                                  </p:childTnLst>
                                </p:cTn>
                              </p:par>
                            </p:childTnLst>
                          </p:cTn>
                        </p:par>
                        <p:par>
                          <p:cTn id="23" fill="hold" nodeType="afterGroup">
                            <p:stCondLst>
                              <p:cond delay="2000"/>
                            </p:stCondLst>
                            <p:childTnLst>
                              <p:par>
                                <p:cTn id="24" presetID="42" presetClass="path" presetSubtype="0" accel="50000" decel="50000" fill="hold" nodeType="afterEffect">
                                  <p:stCondLst>
                                    <p:cond delay="0"/>
                                  </p:stCondLst>
                                  <p:childTnLst>
                                    <p:animMotion origin="layout" path="M 0.04705 -0.13172 L 0.01562 -0.04769 " pathEditMode="relative" rAng="0" ptsTypes="AA">
                                      <p:cBhvr>
                                        <p:cTn id="25" dur="2000" spd="-100000" fill="hold"/>
                                        <p:tgtEl>
                                          <p:spTgt spid="45"/>
                                        </p:tgtEl>
                                        <p:attrNameLst>
                                          <p:attrName>ppt_x</p:attrName>
                                          <p:attrName>ppt_y</p:attrName>
                                        </p:attrNameLst>
                                      </p:cBhvr>
                                      <p:rCtr x="-1580" y="4190"/>
                                    </p:animMotion>
                                  </p:childTnLst>
                                </p:cTn>
                              </p:par>
                              <p:par>
                                <p:cTn id="26" presetID="1" presetClass="entr" presetSubtype="0" fill="hold" grpId="0" nodeType="withEffect">
                                  <p:stCondLst>
                                    <p:cond delay="0"/>
                                  </p:stCondLst>
                                  <p:childTnLst>
                                    <p:set>
                                      <p:cBhvr>
                                        <p:cTn id="27" dur="1" fill="hold">
                                          <p:stCondLst>
                                            <p:cond delay="0"/>
                                          </p:stCondLst>
                                        </p:cTn>
                                        <p:tgtEl>
                                          <p:spTgt spid="7783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2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9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9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6" grpId="0" animBg="1"/>
      <p:bldP spid="81" grpId="0" animBg="1"/>
      <p:bldP spid="88" grpId="0" animBg="1"/>
      <p:bldP spid="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65A6870E-B957-40FE-82B8-0A8B4769E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75" y="2073275"/>
            <a:ext cx="454342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ussdiagramm: Verbindungsstelle 4">
            <a:extLst>
              <a:ext uri="{FF2B5EF4-FFF2-40B4-BE49-F238E27FC236}">
                <a16:creationId xmlns:a16="http://schemas.microsoft.com/office/drawing/2014/main" id="{05485B7E-E16C-47AC-ABE2-4ED5064B9938}"/>
              </a:ext>
            </a:extLst>
          </p:cNvPr>
          <p:cNvSpPr/>
          <p:nvPr/>
        </p:nvSpPr>
        <p:spPr>
          <a:xfrm>
            <a:off x="3240088" y="2900363"/>
            <a:ext cx="2525712" cy="2436812"/>
          </a:xfrm>
          <a:prstGeom prst="flowChartConnector">
            <a:avLst/>
          </a:prstGeom>
          <a:solidFill>
            <a:schemeClr val="accent2">
              <a:lumMod val="60000"/>
              <a:lumOff val="40000"/>
            </a:schemeClr>
          </a:solidFill>
          <a:ln w="98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6" name="Flussdiagramm: Verbindungsstelle 5">
            <a:extLst>
              <a:ext uri="{FF2B5EF4-FFF2-40B4-BE49-F238E27FC236}">
                <a16:creationId xmlns:a16="http://schemas.microsoft.com/office/drawing/2014/main" id="{D1DF6362-3991-48F4-8F4D-2E60ABEF3CEA}"/>
              </a:ext>
            </a:extLst>
          </p:cNvPr>
          <p:cNvSpPr/>
          <p:nvPr/>
        </p:nvSpPr>
        <p:spPr>
          <a:xfrm>
            <a:off x="3808413" y="3773488"/>
            <a:ext cx="1584325" cy="1563687"/>
          </a:xfrm>
          <a:prstGeom prst="flowChartConnector">
            <a:avLst/>
          </a:prstGeom>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7" name="Flussdiagramm: Verbindungsstelle 6">
            <a:extLst>
              <a:ext uri="{FF2B5EF4-FFF2-40B4-BE49-F238E27FC236}">
                <a16:creationId xmlns:a16="http://schemas.microsoft.com/office/drawing/2014/main" id="{BDCED3A6-1547-44FE-B1C1-F8E458441229}"/>
              </a:ext>
            </a:extLst>
          </p:cNvPr>
          <p:cNvSpPr/>
          <p:nvPr/>
        </p:nvSpPr>
        <p:spPr>
          <a:xfrm>
            <a:off x="4375150" y="4262438"/>
            <a:ext cx="450850" cy="450850"/>
          </a:xfrm>
          <a:prstGeom prst="flowChartConnector">
            <a:avLst/>
          </a:prstGeom>
          <a:solidFill>
            <a:schemeClr val="tx1">
              <a:lumMod val="75000"/>
              <a:lumOff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8" name="Gerade Verbindung 7">
            <a:extLst>
              <a:ext uri="{FF2B5EF4-FFF2-40B4-BE49-F238E27FC236}">
                <a16:creationId xmlns:a16="http://schemas.microsoft.com/office/drawing/2014/main" id="{777CB1B8-898D-4FDB-A701-CD1E8DADAD62}"/>
              </a:ext>
            </a:extLst>
          </p:cNvPr>
          <p:cNvCxnSpPr/>
          <p:nvPr/>
        </p:nvCxnSpPr>
        <p:spPr>
          <a:xfrm>
            <a:off x="4591050" y="2119313"/>
            <a:ext cx="0" cy="1654175"/>
          </a:xfrm>
          <a:prstGeom prst="line">
            <a:avLst/>
          </a:prstGeom>
          <a:ln w="130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7BB5EFF4-7E96-4CF8-B7C9-FE158A3DABEA}"/>
              </a:ext>
            </a:extLst>
          </p:cNvPr>
          <p:cNvCxnSpPr/>
          <p:nvPr/>
        </p:nvCxnSpPr>
        <p:spPr bwMode="auto">
          <a:xfrm>
            <a:off x="4375150" y="2119313"/>
            <a:ext cx="0" cy="288925"/>
          </a:xfrm>
          <a:prstGeom prst="straightConnector1">
            <a:avLst/>
          </a:prstGeom>
          <a:solidFill>
            <a:schemeClr val="accent1"/>
          </a:solidFill>
          <a:ln w="76200" cap="flat" cmpd="sng" algn="ctr">
            <a:solidFill>
              <a:schemeClr val="tx1"/>
            </a:solidFill>
            <a:prstDash val="solid"/>
            <a:miter lim="800000"/>
            <a:headEnd type="none" w="med" len="med"/>
            <a:tailEnd type="none"/>
          </a:ln>
          <a:effectLst>
            <a:outerShdw blurRad="63500" dist="35921" dir="8820000" algn="ctr" rotWithShape="0">
              <a:schemeClr val="tx1"/>
            </a:outerShdw>
          </a:effectLst>
        </p:spPr>
      </p:cxnSp>
      <p:cxnSp>
        <p:nvCxnSpPr>
          <p:cNvPr id="31" name="Gerade Verbindung mit Pfeil 30">
            <a:extLst>
              <a:ext uri="{FF2B5EF4-FFF2-40B4-BE49-F238E27FC236}">
                <a16:creationId xmlns:a16="http://schemas.microsoft.com/office/drawing/2014/main" id="{94CD1831-5556-4CD3-A002-A6CF53FFD924}"/>
              </a:ext>
            </a:extLst>
          </p:cNvPr>
          <p:cNvCxnSpPr/>
          <p:nvPr/>
        </p:nvCxnSpPr>
        <p:spPr bwMode="auto">
          <a:xfrm>
            <a:off x="4375150" y="3238500"/>
            <a:ext cx="0" cy="288925"/>
          </a:xfrm>
          <a:prstGeom prst="straightConnector1">
            <a:avLst/>
          </a:prstGeom>
          <a:solidFill>
            <a:schemeClr val="accent1"/>
          </a:solidFill>
          <a:ln w="76200" cap="flat" cmpd="sng" algn="ctr">
            <a:solidFill>
              <a:srgbClr val="FF0000"/>
            </a:solidFill>
            <a:prstDash val="solid"/>
            <a:miter lim="800000"/>
            <a:headEnd type="none" w="med" len="med"/>
            <a:tailEnd type="none"/>
          </a:ln>
          <a:effectLst>
            <a:outerShdw blurRad="63500" dist="35921" dir="8820000" algn="ctr" rotWithShape="0">
              <a:schemeClr val="tx1"/>
            </a:outerShdw>
          </a:effectLst>
        </p:spPr>
      </p:cxnSp>
      <p:sp>
        <p:nvSpPr>
          <p:cNvPr id="28681" name="Textfeld 29">
            <a:extLst>
              <a:ext uri="{FF2B5EF4-FFF2-40B4-BE49-F238E27FC236}">
                <a16:creationId xmlns:a16="http://schemas.microsoft.com/office/drawing/2014/main" id="{1D4F3188-AE53-4811-BD65-B2EDA4E8B63D}"/>
              </a:ext>
            </a:extLst>
          </p:cNvPr>
          <p:cNvSpPr txBox="1">
            <a:spLocks noChangeArrowheads="1"/>
          </p:cNvSpPr>
          <p:nvPr/>
        </p:nvSpPr>
        <p:spPr bwMode="auto">
          <a:xfrm>
            <a:off x="485775" y="1531938"/>
            <a:ext cx="2374900" cy="1477962"/>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b="1"/>
              <a:t>Der Weg der </a:t>
            </a:r>
            <a:r>
              <a:rPr lang="de-DE" altLang="de-DE" sz="1800" b="1" u="sng"/>
              <a:t>Luft</a:t>
            </a:r>
            <a:r>
              <a:rPr lang="de-DE" altLang="de-DE" sz="1800" b="1"/>
              <a:t> im Drehkolben</a:t>
            </a:r>
          </a:p>
          <a:p>
            <a:pPr>
              <a:spcBef>
                <a:spcPct val="0"/>
              </a:spcBef>
              <a:buClrTx/>
              <a:buSzTx/>
              <a:buFontTx/>
              <a:buNone/>
            </a:pPr>
            <a:endParaRPr lang="de-DE" altLang="de-DE" sz="1800"/>
          </a:p>
          <a:p>
            <a:pPr>
              <a:spcBef>
                <a:spcPct val="0"/>
              </a:spcBef>
              <a:buClrTx/>
              <a:buSzTx/>
              <a:buFontTx/>
              <a:buNone/>
            </a:pPr>
            <a:r>
              <a:rPr lang="de-DE" altLang="de-DE" sz="1800" b="1">
                <a:solidFill>
                  <a:srgbClr val="FF0000"/>
                </a:solidFill>
              </a:rPr>
              <a:t>Innerer Raum</a:t>
            </a:r>
          </a:p>
          <a:p>
            <a:pPr>
              <a:spcBef>
                <a:spcPct val="0"/>
              </a:spcBef>
              <a:buClrTx/>
              <a:buSzTx/>
              <a:buFontTx/>
              <a:buNone/>
            </a:pPr>
            <a:r>
              <a:rPr lang="de-DE" altLang="de-DE" sz="1800" b="1"/>
              <a:t>Äußerer Raum</a:t>
            </a:r>
          </a:p>
        </p:txBody>
      </p:sp>
      <p:sp>
        <p:nvSpPr>
          <p:cNvPr id="28682" name="Foliennummernplatzhalter 1">
            <a:extLst>
              <a:ext uri="{FF2B5EF4-FFF2-40B4-BE49-F238E27FC236}">
                <a16:creationId xmlns:a16="http://schemas.microsoft.com/office/drawing/2014/main" id="{9C676295-71FA-4D31-B76F-FCF30A9514A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FAAFF469-9D52-4EE1-9C5E-1291AC9CC3DC}" type="slidenum">
              <a:rPr lang="de-DE" altLang="de-DE" sz="1200">
                <a:solidFill>
                  <a:srgbClr val="000000"/>
                </a:solidFill>
              </a:rPr>
              <a:pPr>
                <a:spcBef>
                  <a:spcPct val="0"/>
                </a:spcBef>
                <a:buClrTx/>
                <a:buSzTx/>
                <a:buFontTx/>
                <a:buNone/>
              </a:pPr>
              <a:t>19</a:t>
            </a:fld>
            <a:endParaRPr lang="de-DE" altLang="de-DE" sz="1200">
              <a:solidFill>
                <a:srgbClr val="000000"/>
              </a:solidFill>
            </a:endParaRPr>
          </a:p>
        </p:txBody>
      </p:sp>
      <p:sp>
        <p:nvSpPr>
          <p:cNvPr id="28683" name="Rechteck 1">
            <a:extLst>
              <a:ext uri="{FF2B5EF4-FFF2-40B4-BE49-F238E27FC236}">
                <a16:creationId xmlns:a16="http://schemas.microsoft.com/office/drawing/2014/main" id="{5C8DCD1A-4626-4ECA-B327-0964F825BC78}"/>
              </a:ext>
            </a:extLst>
          </p:cNvPr>
          <p:cNvSpPr>
            <a:spLocks noChangeArrowheads="1"/>
          </p:cNvSpPr>
          <p:nvPr/>
        </p:nvSpPr>
        <p:spPr bwMode="auto">
          <a:xfrm>
            <a:off x="574675" y="885825"/>
            <a:ext cx="856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2000" b="1">
                <a:solidFill>
                  <a:srgbClr val="0000FF"/>
                </a:solidFill>
              </a:rPr>
              <a:t>6.3 Feuerlöschkreiselpumpen:</a:t>
            </a:r>
            <a:r>
              <a:rPr lang="de-DE" altLang="de-DE" sz="2000" b="1" u="sng">
                <a:solidFill>
                  <a:srgbClr val="0000FF"/>
                </a:solidFill>
              </a:rPr>
              <a:t>Trockenringentlüftungseinrichtung</a:t>
            </a:r>
            <a:endParaRPr lang="de-DE" altLang="de-DE" sz="20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5000" fill="hold"/>
                                        <p:tgtEl>
                                          <p:spTgt spid="7"/>
                                        </p:tgtEl>
                                        <p:attrNameLst>
                                          <p:attrName>r</p:attrName>
                                        </p:attrNameLst>
                                      </p:cBhvr>
                                    </p:animRot>
                                  </p:childTnLst>
                                </p:cTn>
                              </p:par>
                              <p:par>
                                <p:cTn id="7" presetID="1" presetClass="path" presetSubtype="0" repeatCount="indefinite" accel="50000" decel="50000" fill="hold" grpId="0" nodeType="withEffect">
                                  <p:stCondLst>
                                    <p:cond delay="0"/>
                                  </p:stCondLst>
                                  <p:endCondLst>
                                    <p:cond evt="onNext" delay="0">
                                      <p:tgtEl>
                                        <p:sldTgt/>
                                      </p:tgtEl>
                                    </p:cond>
                                  </p:endCondLst>
                                  <p:childTnLst>
                                    <p:animMotion origin="layout" path="M 0.00625 4.5362E-6 C 0.03212 4.5362E-6 0.05451 0.02937 0.05451 0.06662 C 0.05451 0.10409 0.03212 0.13601 0.00625 0.13601 C -0.01945 0.13601 -0.03993 0.10409 -0.03993 0.06662 C -0.03993 0.02937 -0.01945 4.5362E-6 0.00625 4.5362E-6 Z " pathEditMode="relative" rAng="0" ptsTypes="fffff">
                                      <p:cBhvr>
                                        <p:cTn id="8" dur="5000" spd="-100000" fill="hold"/>
                                        <p:tgtEl>
                                          <p:spTgt spid="5"/>
                                        </p:tgtEl>
                                        <p:attrNameLst>
                                          <p:attrName>ppt_x</p:attrName>
                                          <p:attrName>ppt_y</p:attrName>
                                        </p:attrNameLst>
                                      </p:cBhvr>
                                      <p:rCtr x="104" y="6801"/>
                                    </p:animMotion>
                                  </p:childTnLst>
                                </p:cTn>
                              </p:par>
                              <p:par>
                                <p:cTn id="9" presetID="0" presetClass="path" presetSubtype="0" repeatCount="indefinite" accel="50000" decel="50000" fill="hold" nodeType="withEffect">
                                  <p:stCondLst>
                                    <p:cond delay="0"/>
                                  </p:stCondLst>
                                  <p:endCondLst>
                                    <p:cond evt="onNext" delay="0">
                                      <p:tgtEl>
                                        <p:sldTgt/>
                                      </p:tgtEl>
                                    </p:cond>
                                  </p:endCondLst>
                                  <p:childTnLst>
                                    <p:animMotion origin="layout" path="M -0.00139 -0.00509 L -0.0066 0.13935 L -0.04722 0.19491 L -0.08889 0.21991 L -0.11701 0.29768 L -0.1191 0.40185 L -0.07326 0.47685 L 0.00278 0.5088 L 0.09132 0.50463 L 0.14653 0.43518 L 0.17569 0.32963 L 0.15903 0.25046 L 0.10382 0.19491 L 0.05486 0.16574 L 0.04444 0.06852 L 0.04549 -0.01204 " pathEditMode="relative" ptsTypes="AAAAAAAAAAAAAAAA">
                                      <p:cBhvr>
                                        <p:cTn id="10" dur="10000" fill="hold"/>
                                        <p:tgtEl>
                                          <p:spTgt spid="21"/>
                                        </p:tgtEl>
                                        <p:attrNameLst>
                                          <p:attrName>ppt_x</p:attrName>
                                          <p:attrName>ppt_y</p:attrName>
                                        </p:attrNameLst>
                                      </p:cBhvr>
                                    </p:animMotion>
                                  </p:childTnLst>
                                </p:cTn>
                              </p:par>
                              <p:par>
                                <p:cTn id="11" presetID="0" presetClass="path" presetSubtype="0" repeatCount="indefinite" accel="50000" decel="50000" fill="hold" nodeType="withEffect">
                                  <p:stCondLst>
                                    <p:cond delay="0"/>
                                  </p:stCondLst>
                                  <p:endCondLst>
                                    <p:cond evt="onNext" delay="0">
                                      <p:tgtEl>
                                        <p:sldTgt/>
                                      </p:tgtEl>
                                    </p:cond>
                                  </p:endCondLst>
                                  <p:childTnLst>
                                    <p:animMotion origin="layout" path="M -0.00642 -0.125 L -0.00642 -0.03449 L -0.0724 0.00278 L -0.10417 0.06366 L -0.12188 0.14607 L -0.13125 0.23195 L -0.09028 0.31597 L -0.01198 0.34699 L 0.10625 0.35533 L 0.16389 0.27084 L 0.19167 0.17431 L 0.14201 0.0963 L 0.07587 0.03565 L 0.05799 -0.06875 L 0.05555 -0.15741 L 0.05399 -0.16967 " pathEditMode="relative" rAng="0" ptsTypes="AAAAAAAAAAAAAAAA">
                                      <p:cBhvr>
                                        <p:cTn id="12" dur="5000" fill="hold"/>
                                        <p:tgtEl>
                                          <p:spTgt spid="31"/>
                                        </p:tgtEl>
                                        <p:attrNameLst>
                                          <p:attrName>ppt_x</p:attrName>
                                          <p:attrName>ppt_y</p:attrName>
                                        </p:attrNameLst>
                                      </p:cBhvr>
                                      <p:rCtr x="3663" y="21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8C8855F5-DC8E-45AA-B0F1-AFC52D989ED5}"/>
              </a:ext>
            </a:extLst>
          </p:cNvPr>
          <p:cNvSpPr>
            <a:spLocks noGrp="1" noChangeArrowheads="1"/>
          </p:cNvSpPr>
          <p:nvPr>
            <p:ph type="title"/>
          </p:nvPr>
        </p:nvSpPr>
        <p:spPr/>
        <p:txBody>
          <a:bodyPr/>
          <a:lstStyle/>
          <a:p>
            <a:pPr eaLnBrk="1" hangingPunct="1"/>
            <a:r>
              <a:rPr lang="de-DE" altLang="de-DE">
                <a:solidFill>
                  <a:srgbClr val="0000FF"/>
                </a:solidFill>
              </a:rPr>
              <a:t>6. Feuerlöschkreiselpumpen: </a:t>
            </a:r>
            <a:r>
              <a:rPr lang="de-DE" altLang="de-DE" u="sng">
                <a:solidFill>
                  <a:srgbClr val="0000FF"/>
                </a:solidFill>
              </a:rPr>
              <a:t>Pumpen</a:t>
            </a:r>
          </a:p>
        </p:txBody>
      </p:sp>
      <p:sp>
        <p:nvSpPr>
          <p:cNvPr id="11267" name="Rectangle 5">
            <a:extLst>
              <a:ext uri="{FF2B5EF4-FFF2-40B4-BE49-F238E27FC236}">
                <a16:creationId xmlns:a16="http://schemas.microsoft.com/office/drawing/2014/main" id="{437E46BC-5804-481D-9A09-47B1F507F1B8}"/>
              </a:ext>
            </a:extLst>
          </p:cNvPr>
          <p:cNvSpPr>
            <a:spLocks noGrp="1" noChangeArrowheads="1"/>
          </p:cNvSpPr>
          <p:nvPr>
            <p:ph type="body" sz="half" idx="1"/>
          </p:nvPr>
        </p:nvSpPr>
        <p:spPr>
          <a:xfrm>
            <a:off x="374650" y="1700213"/>
            <a:ext cx="5113338" cy="1008062"/>
          </a:xfrm>
        </p:spPr>
        <p:txBody>
          <a:bodyPr/>
          <a:lstStyle/>
          <a:p>
            <a:pPr algn="r" eaLnBrk="1" hangingPunct="1">
              <a:buFont typeface="Wingdings" panose="05000000000000000000" pitchFamily="2" charset="2"/>
              <a:buNone/>
            </a:pPr>
            <a:endParaRPr lang="de-DE" altLang="de-DE" sz="2000"/>
          </a:p>
          <a:p>
            <a:pPr algn="r" eaLnBrk="1" hangingPunct="1">
              <a:buFont typeface="Wingdings" panose="05000000000000000000" pitchFamily="2" charset="2"/>
              <a:buNone/>
            </a:pPr>
            <a:endParaRPr lang="de-DE" altLang="de-DE" sz="2000"/>
          </a:p>
          <a:p>
            <a:pPr algn="r" eaLnBrk="1" hangingPunct="1">
              <a:buFont typeface="Wingdings" panose="05000000000000000000" pitchFamily="2" charset="2"/>
              <a:buNone/>
            </a:pPr>
            <a:endParaRPr lang="de-DE" altLang="de-DE" sz="2000" b="1"/>
          </a:p>
          <a:p>
            <a:pPr algn="ctr" eaLnBrk="1" hangingPunct="1">
              <a:buFont typeface="Wingdings" panose="05000000000000000000" pitchFamily="2" charset="2"/>
              <a:buNone/>
            </a:pPr>
            <a:r>
              <a:rPr lang="de-DE" altLang="de-DE" sz="2000" b="1"/>
              <a:t>				</a:t>
            </a:r>
          </a:p>
          <a:p>
            <a:pPr algn="r" eaLnBrk="1" hangingPunct="1">
              <a:buFont typeface="Wingdings" panose="05000000000000000000" pitchFamily="2" charset="2"/>
              <a:buNone/>
            </a:pPr>
            <a:endParaRPr lang="de-DE" altLang="de-DE" sz="2000" b="1"/>
          </a:p>
          <a:p>
            <a:pPr algn="r" eaLnBrk="1" hangingPunct="1">
              <a:buFont typeface="Wingdings" panose="05000000000000000000" pitchFamily="2" charset="2"/>
              <a:buNone/>
            </a:pPr>
            <a:endParaRPr lang="de-DE" altLang="de-DE" sz="2000" b="1"/>
          </a:p>
          <a:p>
            <a:pPr algn="r" eaLnBrk="1" hangingPunct="1">
              <a:buFont typeface="Wingdings" panose="05000000000000000000" pitchFamily="2" charset="2"/>
              <a:buNone/>
            </a:pPr>
            <a:endParaRPr lang="de-DE" altLang="de-DE" sz="2000" b="1"/>
          </a:p>
          <a:p>
            <a:pPr algn="r" eaLnBrk="1" hangingPunct="1">
              <a:buFont typeface="Wingdings" panose="05000000000000000000" pitchFamily="2" charset="2"/>
              <a:buNone/>
            </a:pPr>
            <a:endParaRPr lang="de-DE" altLang="de-DE" sz="2000" b="1"/>
          </a:p>
          <a:p>
            <a:pPr algn="r" eaLnBrk="1" hangingPunct="1">
              <a:buFont typeface="Wingdings" panose="05000000000000000000" pitchFamily="2" charset="2"/>
              <a:buNone/>
            </a:pPr>
            <a:endParaRPr lang="de-DE" altLang="de-DE" sz="2000" b="1"/>
          </a:p>
        </p:txBody>
      </p:sp>
      <p:sp>
        <p:nvSpPr>
          <p:cNvPr id="11268" name="Rectangle 6">
            <a:extLst>
              <a:ext uri="{FF2B5EF4-FFF2-40B4-BE49-F238E27FC236}">
                <a16:creationId xmlns:a16="http://schemas.microsoft.com/office/drawing/2014/main" id="{4AA8E681-A154-45BD-A173-0C7BAEE588DC}"/>
              </a:ext>
            </a:extLst>
          </p:cNvPr>
          <p:cNvSpPr>
            <a:spLocks noGrp="1" noChangeArrowheads="1"/>
          </p:cNvSpPr>
          <p:nvPr>
            <p:ph type="body" sz="half" idx="2"/>
          </p:nvPr>
        </p:nvSpPr>
        <p:spPr>
          <a:xfrm>
            <a:off x="677863" y="1700213"/>
            <a:ext cx="7350125" cy="612775"/>
          </a:xfrm>
        </p:spPr>
        <p:txBody>
          <a:bodyPr/>
          <a:lstStyle/>
          <a:p>
            <a:pPr algn="ctr" eaLnBrk="1" hangingPunct="1">
              <a:buFont typeface="Wingdings" panose="05000000000000000000" pitchFamily="2" charset="2"/>
              <a:buNone/>
            </a:pPr>
            <a:r>
              <a:rPr lang="de-DE" altLang="de-DE" sz="2000" b="1">
                <a:solidFill>
                  <a:srgbClr val="003366"/>
                </a:solidFill>
              </a:rPr>
              <a:t>Die Feuerlöschkreiselpumpe dient vorwiegend der Förderung von Löschwasser und ist geeignet zum Einbau in Tragkraftspritzen oder Fahrzeugen.</a:t>
            </a:r>
          </a:p>
        </p:txBody>
      </p:sp>
      <p:sp>
        <p:nvSpPr>
          <p:cNvPr id="2" name="Rechteck 1">
            <a:extLst>
              <a:ext uri="{FF2B5EF4-FFF2-40B4-BE49-F238E27FC236}">
                <a16:creationId xmlns:a16="http://schemas.microsoft.com/office/drawing/2014/main" id="{BFE3D6A6-6130-4546-A579-5E68416179D2}"/>
              </a:ext>
            </a:extLst>
          </p:cNvPr>
          <p:cNvSpPr/>
          <p:nvPr/>
        </p:nvSpPr>
        <p:spPr>
          <a:xfrm>
            <a:off x="677863" y="5670550"/>
            <a:ext cx="1911350" cy="400050"/>
          </a:xfrm>
          <a:prstGeom prst="rect">
            <a:avLst/>
          </a:prstGeom>
        </p:spPr>
        <p:txBody>
          <a:bodyPr wrap="none">
            <a:spAutoFit/>
          </a:bodyPr>
          <a:lstStyle/>
          <a:p>
            <a:pPr marL="342900" indent="-342900" algn="ctr" eaLnBrk="1" hangingPunct="1">
              <a:spcBef>
                <a:spcPct val="20000"/>
              </a:spcBef>
              <a:buClr>
                <a:srgbClr val="FF0000"/>
              </a:buClr>
              <a:buSzPct val="80000"/>
              <a:defRPr/>
            </a:pPr>
            <a:r>
              <a:rPr lang="de-DE" altLang="de-DE" sz="2000" b="1" kern="0" dirty="0">
                <a:solidFill>
                  <a:srgbClr val="003366"/>
                </a:solidFill>
                <a:latin typeface="Arial"/>
              </a:rPr>
              <a:t>Vorbaupumpe</a:t>
            </a:r>
          </a:p>
        </p:txBody>
      </p:sp>
      <p:sp>
        <p:nvSpPr>
          <p:cNvPr id="3" name="Rechteck 2">
            <a:extLst>
              <a:ext uri="{FF2B5EF4-FFF2-40B4-BE49-F238E27FC236}">
                <a16:creationId xmlns:a16="http://schemas.microsoft.com/office/drawing/2014/main" id="{F811EEFE-58E2-458B-9248-195CD7049A63}"/>
              </a:ext>
            </a:extLst>
          </p:cNvPr>
          <p:cNvSpPr/>
          <p:nvPr/>
        </p:nvSpPr>
        <p:spPr>
          <a:xfrm>
            <a:off x="6477000" y="5670550"/>
            <a:ext cx="2120900" cy="400050"/>
          </a:xfrm>
          <a:prstGeom prst="rect">
            <a:avLst/>
          </a:prstGeom>
        </p:spPr>
        <p:txBody>
          <a:bodyPr wrap="none">
            <a:spAutoFit/>
          </a:bodyPr>
          <a:lstStyle/>
          <a:p>
            <a:pPr marL="342900" indent="-342900" algn="r" eaLnBrk="1" hangingPunct="1">
              <a:spcBef>
                <a:spcPct val="20000"/>
              </a:spcBef>
              <a:buClr>
                <a:srgbClr val="FF0000"/>
              </a:buClr>
              <a:buSzPct val="80000"/>
              <a:defRPr/>
            </a:pPr>
            <a:r>
              <a:rPr lang="de-DE" altLang="de-DE" sz="2000" b="1" kern="0" dirty="0">
                <a:solidFill>
                  <a:srgbClr val="003366"/>
                </a:solidFill>
                <a:latin typeface="Arial"/>
              </a:rPr>
              <a:t>Tragkraftspritze</a:t>
            </a:r>
          </a:p>
        </p:txBody>
      </p:sp>
      <p:sp>
        <p:nvSpPr>
          <p:cNvPr id="4" name="Rechteck 3">
            <a:extLst>
              <a:ext uri="{FF2B5EF4-FFF2-40B4-BE49-F238E27FC236}">
                <a16:creationId xmlns:a16="http://schemas.microsoft.com/office/drawing/2014/main" id="{390E762A-5147-4264-9CF2-879745E1B523}"/>
              </a:ext>
            </a:extLst>
          </p:cNvPr>
          <p:cNvSpPr/>
          <p:nvPr/>
        </p:nvSpPr>
        <p:spPr>
          <a:xfrm>
            <a:off x="3732213" y="5640388"/>
            <a:ext cx="1639887" cy="400050"/>
          </a:xfrm>
          <a:prstGeom prst="rect">
            <a:avLst/>
          </a:prstGeom>
        </p:spPr>
        <p:txBody>
          <a:bodyPr wrap="none">
            <a:spAutoFit/>
          </a:bodyPr>
          <a:lstStyle/>
          <a:p>
            <a:pPr marL="342900" indent="-342900" eaLnBrk="1" hangingPunct="1">
              <a:spcBef>
                <a:spcPct val="20000"/>
              </a:spcBef>
              <a:buClr>
                <a:srgbClr val="FF0000"/>
              </a:buClr>
              <a:buSzPct val="80000"/>
              <a:defRPr/>
            </a:pPr>
            <a:r>
              <a:rPr lang="de-DE" altLang="de-DE" sz="2000" b="1" kern="0" dirty="0">
                <a:solidFill>
                  <a:srgbClr val="003366"/>
                </a:solidFill>
                <a:latin typeface="Arial"/>
              </a:rPr>
              <a:t>Heckpumpe</a:t>
            </a:r>
          </a:p>
        </p:txBody>
      </p:sp>
      <p:pic>
        <p:nvPicPr>
          <p:cNvPr id="11272" name="Picture 12">
            <a:extLst>
              <a:ext uri="{FF2B5EF4-FFF2-40B4-BE49-F238E27FC236}">
                <a16:creationId xmlns:a16="http://schemas.microsoft.com/office/drawing/2014/main" id="{F7F9E322-F33C-433A-826B-4AF4F8112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295650"/>
            <a:ext cx="3024187"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2">
            <a:extLst>
              <a:ext uri="{FF2B5EF4-FFF2-40B4-BE49-F238E27FC236}">
                <a16:creationId xmlns:a16="http://schemas.microsoft.com/office/drawing/2014/main" id="{C40BC4A2-46CD-44AA-9DAE-D5333507D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3295650"/>
            <a:ext cx="296545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Grafik 4">
            <a:extLst>
              <a:ext uri="{FF2B5EF4-FFF2-40B4-BE49-F238E27FC236}">
                <a16:creationId xmlns:a16="http://schemas.microsoft.com/office/drawing/2014/main" id="{F03717F0-DD76-4A53-AE5E-ECC79D5AFC36}"/>
              </a:ext>
            </a:extLst>
          </p:cNvPr>
          <p:cNvPicPr>
            <a:picLocks noChangeAspect="1"/>
          </p:cNvPicPr>
          <p:nvPr/>
        </p:nvPicPr>
        <p:blipFill>
          <a:blip r:embed="rId4">
            <a:extLst>
              <a:ext uri="{28A0092B-C50C-407E-A947-70E740481C1C}">
                <a14:useLocalDpi xmlns:a14="http://schemas.microsoft.com/office/drawing/2010/main" val="0"/>
              </a:ext>
            </a:extLst>
          </a:blip>
          <a:srcRect l="17699" r="12943" b="1610"/>
          <a:stretch>
            <a:fillRect/>
          </a:stretch>
        </p:blipFill>
        <p:spPr bwMode="auto">
          <a:xfrm>
            <a:off x="250825" y="3295650"/>
            <a:ext cx="25114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Foliennummernplatzhalter 4">
            <a:extLst>
              <a:ext uri="{FF2B5EF4-FFF2-40B4-BE49-F238E27FC236}">
                <a16:creationId xmlns:a16="http://schemas.microsoft.com/office/drawing/2014/main" id="{3102B2BE-6B0C-43F5-AB6F-FA19D3660A6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9AAD1D86-7885-4F12-9B94-7BB734B70A33}" type="slidenum">
              <a:rPr lang="de-DE" altLang="de-DE" sz="1200">
                <a:solidFill>
                  <a:srgbClr val="000000"/>
                </a:solidFill>
              </a:rPr>
              <a:pPr>
                <a:spcBef>
                  <a:spcPct val="0"/>
                </a:spcBef>
                <a:buClrTx/>
                <a:buSzTx/>
                <a:buFontTx/>
                <a:buNone/>
              </a:pPr>
              <a:t>2</a:t>
            </a:fld>
            <a:endParaRPr lang="de-DE" altLang="de-DE" sz="12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3DB99E20-BCA1-41E8-BDC9-921C78AD05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00" y="1731963"/>
            <a:ext cx="713740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40276338-2C0E-4352-B305-CA09778EAE6D}"/>
              </a:ext>
            </a:extLst>
          </p:cNvPr>
          <p:cNvSpPr txBox="1">
            <a:spLocks noChangeArrowheads="1"/>
          </p:cNvSpPr>
          <p:nvPr/>
        </p:nvSpPr>
        <p:spPr bwMode="auto">
          <a:xfrm>
            <a:off x="3892550" y="5105400"/>
            <a:ext cx="1146175" cy="33813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Kolben</a:t>
            </a:r>
          </a:p>
        </p:txBody>
      </p:sp>
      <p:cxnSp>
        <p:nvCxnSpPr>
          <p:cNvPr id="6" name="Gerade Verbindung mit Pfeil 5">
            <a:extLst>
              <a:ext uri="{FF2B5EF4-FFF2-40B4-BE49-F238E27FC236}">
                <a16:creationId xmlns:a16="http://schemas.microsoft.com/office/drawing/2014/main" id="{1DFD678B-641C-4C87-AAF1-EA8DAAC0000B}"/>
              </a:ext>
            </a:extLst>
          </p:cNvPr>
          <p:cNvCxnSpPr>
            <a:cxnSpLocks noChangeShapeType="1"/>
          </p:cNvCxnSpPr>
          <p:nvPr/>
        </p:nvCxnSpPr>
        <p:spPr bwMode="auto">
          <a:xfrm>
            <a:off x="3416300" y="4121150"/>
            <a:ext cx="598488" cy="98425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8" name="Textfeld 7">
            <a:extLst>
              <a:ext uri="{FF2B5EF4-FFF2-40B4-BE49-F238E27FC236}">
                <a16:creationId xmlns:a16="http://schemas.microsoft.com/office/drawing/2014/main" id="{65C2FD0A-9757-4080-9597-C9D460A4B3E0}"/>
              </a:ext>
            </a:extLst>
          </p:cNvPr>
          <p:cNvSpPr txBox="1">
            <a:spLocks noChangeArrowheads="1"/>
          </p:cNvSpPr>
          <p:nvPr/>
        </p:nvSpPr>
        <p:spPr bwMode="auto">
          <a:xfrm>
            <a:off x="4603750" y="5708650"/>
            <a:ext cx="1503363"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Einlassventile</a:t>
            </a:r>
          </a:p>
        </p:txBody>
      </p:sp>
      <p:cxnSp>
        <p:nvCxnSpPr>
          <p:cNvPr id="10" name="Gerade Verbindung mit Pfeil 9">
            <a:extLst>
              <a:ext uri="{FF2B5EF4-FFF2-40B4-BE49-F238E27FC236}">
                <a16:creationId xmlns:a16="http://schemas.microsoft.com/office/drawing/2014/main" id="{42EB96E9-E2EF-4329-BEA3-CA07A497DDAF}"/>
              </a:ext>
            </a:extLst>
          </p:cNvPr>
          <p:cNvCxnSpPr>
            <a:cxnSpLocks noChangeShapeType="1"/>
            <a:endCxn id="8" idx="0"/>
          </p:cNvCxnSpPr>
          <p:nvPr/>
        </p:nvCxnSpPr>
        <p:spPr bwMode="auto">
          <a:xfrm flipH="1">
            <a:off x="5354638" y="4773613"/>
            <a:ext cx="920750" cy="935037"/>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11" name="Textfeld 10">
            <a:extLst>
              <a:ext uri="{FF2B5EF4-FFF2-40B4-BE49-F238E27FC236}">
                <a16:creationId xmlns:a16="http://schemas.microsoft.com/office/drawing/2014/main" id="{B160E059-08C9-46E5-BF61-CE5DC594D342}"/>
              </a:ext>
            </a:extLst>
          </p:cNvPr>
          <p:cNvSpPr txBox="1">
            <a:spLocks noChangeArrowheads="1"/>
          </p:cNvSpPr>
          <p:nvPr/>
        </p:nvSpPr>
        <p:spPr bwMode="auto">
          <a:xfrm>
            <a:off x="3336925" y="1512888"/>
            <a:ext cx="2549525"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Entlüftungsleitung zur FP</a:t>
            </a:r>
          </a:p>
        </p:txBody>
      </p:sp>
      <p:cxnSp>
        <p:nvCxnSpPr>
          <p:cNvPr id="12" name="Gerade Verbindung mit Pfeil 11">
            <a:extLst>
              <a:ext uri="{FF2B5EF4-FFF2-40B4-BE49-F238E27FC236}">
                <a16:creationId xmlns:a16="http://schemas.microsoft.com/office/drawing/2014/main" id="{614DA847-FB0C-4768-879E-87EDFED8B699}"/>
              </a:ext>
            </a:extLst>
          </p:cNvPr>
          <p:cNvCxnSpPr>
            <a:cxnSpLocks noChangeShapeType="1"/>
          </p:cNvCxnSpPr>
          <p:nvPr/>
        </p:nvCxnSpPr>
        <p:spPr bwMode="auto">
          <a:xfrm flipV="1">
            <a:off x="3065463" y="1852613"/>
            <a:ext cx="882650" cy="420687"/>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cxnSp>
        <p:nvCxnSpPr>
          <p:cNvPr id="13" name="Gerade Verbindung mit Pfeil 12">
            <a:extLst>
              <a:ext uri="{FF2B5EF4-FFF2-40B4-BE49-F238E27FC236}">
                <a16:creationId xmlns:a16="http://schemas.microsoft.com/office/drawing/2014/main" id="{6E7CE55A-BA7B-4ED4-B830-FDFAC7055717}"/>
              </a:ext>
            </a:extLst>
          </p:cNvPr>
          <p:cNvCxnSpPr>
            <a:cxnSpLocks noChangeShapeType="1"/>
          </p:cNvCxnSpPr>
          <p:nvPr/>
        </p:nvCxnSpPr>
        <p:spPr bwMode="auto">
          <a:xfrm flipH="1" flipV="1">
            <a:off x="4979988" y="1852613"/>
            <a:ext cx="827087" cy="492125"/>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14" name="Textfeld 13">
            <a:extLst>
              <a:ext uri="{FF2B5EF4-FFF2-40B4-BE49-F238E27FC236}">
                <a16:creationId xmlns:a16="http://schemas.microsoft.com/office/drawing/2014/main" id="{A08A1871-7BD6-4A1A-B6F8-A7ED74180747}"/>
              </a:ext>
            </a:extLst>
          </p:cNvPr>
          <p:cNvSpPr txBox="1">
            <a:spLocks noChangeArrowheads="1"/>
          </p:cNvSpPr>
          <p:nvPr/>
        </p:nvSpPr>
        <p:spPr bwMode="auto">
          <a:xfrm>
            <a:off x="4465638" y="2879725"/>
            <a:ext cx="1111250" cy="33813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Exzenter</a:t>
            </a:r>
          </a:p>
        </p:txBody>
      </p:sp>
      <p:cxnSp>
        <p:nvCxnSpPr>
          <p:cNvPr id="15" name="Gerade Verbindung mit Pfeil 14">
            <a:extLst>
              <a:ext uri="{FF2B5EF4-FFF2-40B4-BE49-F238E27FC236}">
                <a16:creationId xmlns:a16="http://schemas.microsoft.com/office/drawing/2014/main" id="{1AD46F9F-CA03-4476-A669-06E2EEECA8C8}"/>
              </a:ext>
            </a:extLst>
          </p:cNvPr>
          <p:cNvCxnSpPr>
            <a:cxnSpLocks noChangeShapeType="1"/>
          </p:cNvCxnSpPr>
          <p:nvPr/>
        </p:nvCxnSpPr>
        <p:spPr bwMode="auto">
          <a:xfrm flipV="1">
            <a:off x="4954588" y="3217863"/>
            <a:ext cx="127000" cy="906462"/>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16" name="Textfeld 15">
            <a:extLst>
              <a:ext uri="{FF2B5EF4-FFF2-40B4-BE49-F238E27FC236}">
                <a16:creationId xmlns:a16="http://schemas.microsoft.com/office/drawing/2014/main" id="{EB169D4D-A6CF-4EC1-9C0A-F17FA61D9436}"/>
              </a:ext>
            </a:extLst>
          </p:cNvPr>
          <p:cNvSpPr txBox="1">
            <a:spLocks noChangeArrowheads="1"/>
          </p:cNvSpPr>
          <p:nvPr/>
        </p:nvSpPr>
        <p:spPr bwMode="auto">
          <a:xfrm>
            <a:off x="3246438" y="2471738"/>
            <a:ext cx="1404937"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Antriebswelle</a:t>
            </a:r>
          </a:p>
        </p:txBody>
      </p:sp>
      <p:cxnSp>
        <p:nvCxnSpPr>
          <p:cNvPr id="17" name="Gerade Verbindung mit Pfeil 16">
            <a:extLst>
              <a:ext uri="{FF2B5EF4-FFF2-40B4-BE49-F238E27FC236}">
                <a16:creationId xmlns:a16="http://schemas.microsoft.com/office/drawing/2014/main" id="{276294DE-DDDA-4052-BE1F-1FDF62A24490}"/>
              </a:ext>
            </a:extLst>
          </p:cNvPr>
          <p:cNvCxnSpPr>
            <a:cxnSpLocks noChangeShapeType="1"/>
          </p:cNvCxnSpPr>
          <p:nvPr/>
        </p:nvCxnSpPr>
        <p:spPr bwMode="auto">
          <a:xfrm flipH="1" flipV="1">
            <a:off x="3948113" y="2778125"/>
            <a:ext cx="407987" cy="1343025"/>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18" name="Textfeld 17">
            <a:extLst>
              <a:ext uri="{FF2B5EF4-FFF2-40B4-BE49-F238E27FC236}">
                <a16:creationId xmlns:a16="http://schemas.microsoft.com/office/drawing/2014/main" id="{C0645E80-47E2-4163-8E7F-C45951C52443}"/>
              </a:ext>
            </a:extLst>
          </p:cNvPr>
          <p:cNvSpPr txBox="1">
            <a:spLocks noChangeArrowheads="1"/>
          </p:cNvSpPr>
          <p:nvPr/>
        </p:nvSpPr>
        <p:spPr bwMode="auto">
          <a:xfrm>
            <a:off x="7480300" y="1752600"/>
            <a:ext cx="1079500" cy="33813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Gehäuse</a:t>
            </a:r>
          </a:p>
        </p:txBody>
      </p:sp>
      <p:cxnSp>
        <p:nvCxnSpPr>
          <p:cNvPr id="19" name="Gerade Verbindung mit Pfeil 18">
            <a:extLst>
              <a:ext uri="{FF2B5EF4-FFF2-40B4-BE49-F238E27FC236}">
                <a16:creationId xmlns:a16="http://schemas.microsoft.com/office/drawing/2014/main" id="{41FF9E73-5A67-4801-8DA8-969D6F5213AC}"/>
              </a:ext>
            </a:extLst>
          </p:cNvPr>
          <p:cNvCxnSpPr>
            <a:cxnSpLocks noChangeShapeType="1"/>
          </p:cNvCxnSpPr>
          <p:nvPr/>
        </p:nvCxnSpPr>
        <p:spPr bwMode="auto">
          <a:xfrm flipV="1">
            <a:off x="7453313" y="2090738"/>
            <a:ext cx="254000" cy="1006475"/>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20" name="Textfeld 19">
            <a:extLst>
              <a:ext uri="{FF2B5EF4-FFF2-40B4-BE49-F238E27FC236}">
                <a16:creationId xmlns:a16="http://schemas.microsoft.com/office/drawing/2014/main" id="{2FECD0D9-E3E1-4EFF-AA7B-0B4E0B44A27E}"/>
              </a:ext>
            </a:extLst>
          </p:cNvPr>
          <p:cNvSpPr txBox="1">
            <a:spLocks noChangeArrowheads="1"/>
          </p:cNvSpPr>
          <p:nvPr/>
        </p:nvSpPr>
        <p:spPr bwMode="auto">
          <a:xfrm>
            <a:off x="7386638" y="5524500"/>
            <a:ext cx="1266825" cy="33813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Druckfeder</a:t>
            </a:r>
          </a:p>
        </p:txBody>
      </p:sp>
      <p:cxnSp>
        <p:nvCxnSpPr>
          <p:cNvPr id="21" name="Gerade Verbindung mit Pfeil 20">
            <a:extLst>
              <a:ext uri="{FF2B5EF4-FFF2-40B4-BE49-F238E27FC236}">
                <a16:creationId xmlns:a16="http://schemas.microsoft.com/office/drawing/2014/main" id="{FAA95D9B-1EA1-4388-ADF4-E4699425539C}"/>
              </a:ext>
            </a:extLst>
          </p:cNvPr>
          <p:cNvCxnSpPr>
            <a:cxnSpLocks noChangeShapeType="1"/>
          </p:cNvCxnSpPr>
          <p:nvPr/>
        </p:nvCxnSpPr>
        <p:spPr bwMode="auto">
          <a:xfrm>
            <a:off x="7327900" y="4238625"/>
            <a:ext cx="379413" cy="1279525"/>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22" name="Textfeld 21">
            <a:extLst>
              <a:ext uri="{FF2B5EF4-FFF2-40B4-BE49-F238E27FC236}">
                <a16:creationId xmlns:a16="http://schemas.microsoft.com/office/drawing/2014/main" id="{C6BF3516-4F15-4298-9DF2-B01C90466A59}"/>
              </a:ext>
            </a:extLst>
          </p:cNvPr>
          <p:cNvSpPr txBox="1">
            <a:spLocks noChangeArrowheads="1"/>
          </p:cNvSpPr>
          <p:nvPr/>
        </p:nvSpPr>
        <p:spPr bwMode="auto">
          <a:xfrm>
            <a:off x="1760538" y="5429250"/>
            <a:ext cx="1584325" cy="33813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Auslassventile</a:t>
            </a:r>
          </a:p>
        </p:txBody>
      </p:sp>
      <p:cxnSp>
        <p:nvCxnSpPr>
          <p:cNvPr id="23" name="Gerade Verbindung mit Pfeil 22">
            <a:extLst>
              <a:ext uri="{FF2B5EF4-FFF2-40B4-BE49-F238E27FC236}">
                <a16:creationId xmlns:a16="http://schemas.microsoft.com/office/drawing/2014/main" id="{A47BAFE3-0937-42FB-8872-71F732757C57}"/>
              </a:ext>
            </a:extLst>
          </p:cNvPr>
          <p:cNvCxnSpPr>
            <a:cxnSpLocks noChangeShapeType="1"/>
          </p:cNvCxnSpPr>
          <p:nvPr/>
        </p:nvCxnSpPr>
        <p:spPr bwMode="auto">
          <a:xfrm>
            <a:off x="2073275" y="4575175"/>
            <a:ext cx="192088" cy="854075"/>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29716" name="Rechteck 41">
            <a:extLst>
              <a:ext uri="{FF2B5EF4-FFF2-40B4-BE49-F238E27FC236}">
                <a16:creationId xmlns:a16="http://schemas.microsoft.com/office/drawing/2014/main" id="{35AD5CBB-CBDC-47B4-9FC5-9E7A72C151BA}"/>
              </a:ext>
            </a:extLst>
          </p:cNvPr>
          <p:cNvSpPr>
            <a:spLocks noChangeArrowheads="1"/>
          </p:cNvSpPr>
          <p:nvPr/>
        </p:nvSpPr>
        <p:spPr bwMode="auto">
          <a:xfrm>
            <a:off x="917575" y="863600"/>
            <a:ext cx="811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2000" b="1">
                <a:solidFill>
                  <a:srgbClr val="0000FF"/>
                </a:solidFill>
              </a:rPr>
              <a:t>6.3 Feuerlöschkreiselpumpen:</a:t>
            </a:r>
            <a:r>
              <a:rPr lang="de-DE" altLang="de-DE" sz="2000">
                <a:solidFill>
                  <a:srgbClr val="0000FF"/>
                </a:solidFill>
              </a:rPr>
              <a:t> </a:t>
            </a:r>
            <a:r>
              <a:rPr lang="de-DE" altLang="de-DE" sz="2000" b="1" u="sng">
                <a:solidFill>
                  <a:srgbClr val="0000FF"/>
                </a:solidFill>
              </a:rPr>
              <a:t>Kolben-Entlüftungspumpe</a:t>
            </a:r>
            <a:endParaRPr lang="de-DE" altLang="de-DE" sz="2000" b="1"/>
          </a:p>
        </p:txBody>
      </p:sp>
      <p:cxnSp>
        <p:nvCxnSpPr>
          <p:cNvPr id="33" name="Gerade Verbindung mit Pfeil 32">
            <a:extLst>
              <a:ext uri="{FF2B5EF4-FFF2-40B4-BE49-F238E27FC236}">
                <a16:creationId xmlns:a16="http://schemas.microsoft.com/office/drawing/2014/main" id="{442F218D-AF9B-4F36-8524-963FB1E8BD5A}"/>
              </a:ext>
            </a:extLst>
          </p:cNvPr>
          <p:cNvCxnSpPr>
            <a:cxnSpLocks noChangeShapeType="1"/>
          </p:cNvCxnSpPr>
          <p:nvPr/>
        </p:nvCxnSpPr>
        <p:spPr bwMode="auto">
          <a:xfrm flipH="1">
            <a:off x="4975225" y="4124325"/>
            <a:ext cx="831850" cy="98425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35" name="Textfeld 34">
            <a:extLst>
              <a:ext uri="{FF2B5EF4-FFF2-40B4-BE49-F238E27FC236}">
                <a16:creationId xmlns:a16="http://schemas.microsoft.com/office/drawing/2014/main" id="{2522D362-595D-43D3-AD10-565C35859550}"/>
              </a:ext>
            </a:extLst>
          </p:cNvPr>
          <p:cNvSpPr txBox="1">
            <a:spLocks noChangeArrowheads="1"/>
          </p:cNvSpPr>
          <p:nvPr/>
        </p:nvSpPr>
        <p:spPr bwMode="auto">
          <a:xfrm>
            <a:off x="306388" y="5907088"/>
            <a:ext cx="1673225" cy="338137"/>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Ausstoßöffnung</a:t>
            </a:r>
          </a:p>
        </p:txBody>
      </p:sp>
      <p:cxnSp>
        <p:nvCxnSpPr>
          <p:cNvPr id="36" name="Gerade Verbindung mit Pfeil 35">
            <a:extLst>
              <a:ext uri="{FF2B5EF4-FFF2-40B4-BE49-F238E27FC236}">
                <a16:creationId xmlns:a16="http://schemas.microsoft.com/office/drawing/2014/main" id="{DCFDC5CD-925E-4566-BEA1-A62AEE358D2B}"/>
              </a:ext>
            </a:extLst>
          </p:cNvPr>
          <p:cNvCxnSpPr>
            <a:cxnSpLocks noChangeShapeType="1"/>
          </p:cNvCxnSpPr>
          <p:nvPr/>
        </p:nvCxnSpPr>
        <p:spPr bwMode="auto">
          <a:xfrm flipH="1">
            <a:off x="1176338" y="5229225"/>
            <a:ext cx="155575" cy="677863"/>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cxnSp>
        <p:nvCxnSpPr>
          <p:cNvPr id="38" name="Gerade Verbindung mit Pfeil 37">
            <a:extLst>
              <a:ext uri="{FF2B5EF4-FFF2-40B4-BE49-F238E27FC236}">
                <a16:creationId xmlns:a16="http://schemas.microsoft.com/office/drawing/2014/main" id="{58CA9342-F071-46B7-9E00-0BB1FCD53F0C}"/>
              </a:ext>
            </a:extLst>
          </p:cNvPr>
          <p:cNvCxnSpPr/>
          <p:nvPr/>
        </p:nvCxnSpPr>
        <p:spPr>
          <a:xfrm>
            <a:off x="2987675" y="2778125"/>
            <a:ext cx="0" cy="504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A44D5CF2-98C0-4DE2-BDEA-CBEE48E5BAB7}"/>
              </a:ext>
            </a:extLst>
          </p:cNvPr>
          <p:cNvCxnSpPr/>
          <p:nvPr/>
        </p:nvCxnSpPr>
        <p:spPr>
          <a:xfrm>
            <a:off x="5864225" y="2641600"/>
            <a:ext cx="0" cy="5032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076065B6-5C71-40B4-A415-386A7153EA80}"/>
              </a:ext>
            </a:extLst>
          </p:cNvPr>
          <p:cNvCxnSpPr/>
          <p:nvPr/>
        </p:nvCxnSpPr>
        <p:spPr>
          <a:xfrm>
            <a:off x="7450138" y="4938713"/>
            <a:ext cx="0" cy="504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723" name="Foliennummernplatzhalter 1">
            <a:extLst>
              <a:ext uri="{FF2B5EF4-FFF2-40B4-BE49-F238E27FC236}">
                <a16:creationId xmlns:a16="http://schemas.microsoft.com/office/drawing/2014/main" id="{A760728F-872E-432D-B8B0-06CF153C69D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DAAFC288-E6E3-4504-83C9-52B33FA12CBC}" type="slidenum">
              <a:rPr lang="de-DE" altLang="de-DE" sz="1200">
                <a:solidFill>
                  <a:srgbClr val="000000"/>
                </a:solidFill>
              </a:rPr>
              <a:pPr>
                <a:spcBef>
                  <a:spcPct val="0"/>
                </a:spcBef>
                <a:buClrTx/>
                <a:buSzTx/>
                <a:buFontTx/>
                <a:buNone/>
              </a:pPr>
              <a:t>20</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14" grpId="0" animBg="1"/>
      <p:bldP spid="16" grpId="0" animBg="1"/>
      <p:bldP spid="18" grpId="0" animBg="1"/>
      <p:bldP spid="20" grpId="0" animBg="1"/>
      <p:bldP spid="22"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60A57271-BEEF-4754-B341-0A6EE77EA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211388"/>
            <a:ext cx="6677025" cy="37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hteck 41">
            <a:extLst>
              <a:ext uri="{FF2B5EF4-FFF2-40B4-BE49-F238E27FC236}">
                <a16:creationId xmlns:a16="http://schemas.microsoft.com/office/drawing/2014/main" id="{21CA54CC-5C19-4697-A11C-CBA4B031C15C}"/>
              </a:ext>
            </a:extLst>
          </p:cNvPr>
          <p:cNvSpPr>
            <a:spLocks noChangeArrowheads="1"/>
          </p:cNvSpPr>
          <p:nvPr/>
        </p:nvSpPr>
        <p:spPr bwMode="auto">
          <a:xfrm>
            <a:off x="917575" y="836613"/>
            <a:ext cx="768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2000" b="1">
                <a:solidFill>
                  <a:srgbClr val="0000FF"/>
                </a:solidFill>
              </a:rPr>
              <a:t>6.3 Feuerlöschkreiselpumpen: </a:t>
            </a:r>
            <a:r>
              <a:rPr lang="de-DE" altLang="de-DE" sz="2000" b="1" u="sng">
                <a:solidFill>
                  <a:srgbClr val="0000FF"/>
                </a:solidFill>
              </a:rPr>
              <a:t>Kolben-Entlüftungspumpe</a:t>
            </a:r>
            <a:endParaRPr lang="de-DE" altLang="de-DE" sz="2000" b="1"/>
          </a:p>
        </p:txBody>
      </p:sp>
      <p:sp>
        <p:nvSpPr>
          <p:cNvPr id="8" name="Textfeld 7">
            <a:extLst>
              <a:ext uri="{FF2B5EF4-FFF2-40B4-BE49-F238E27FC236}">
                <a16:creationId xmlns:a16="http://schemas.microsoft.com/office/drawing/2014/main" id="{3E4F3E81-D5B3-44A2-8613-7EE8E8913FAB}"/>
              </a:ext>
            </a:extLst>
          </p:cNvPr>
          <p:cNvSpPr txBox="1">
            <a:spLocks noChangeArrowheads="1"/>
          </p:cNvSpPr>
          <p:nvPr/>
        </p:nvSpPr>
        <p:spPr bwMode="auto">
          <a:xfrm>
            <a:off x="3290888" y="2100263"/>
            <a:ext cx="2549525"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Entlüftungsleitung zur FP</a:t>
            </a:r>
          </a:p>
        </p:txBody>
      </p:sp>
      <p:sp>
        <p:nvSpPr>
          <p:cNvPr id="30725" name="Foliennummernplatzhalter 1">
            <a:extLst>
              <a:ext uri="{FF2B5EF4-FFF2-40B4-BE49-F238E27FC236}">
                <a16:creationId xmlns:a16="http://schemas.microsoft.com/office/drawing/2014/main" id="{E117E7C8-B174-4456-8F92-12CC22C9604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FF699D06-3AFC-4D12-BF3E-B57116369E47}" type="slidenum">
              <a:rPr lang="de-DE" altLang="de-DE" sz="1200">
                <a:solidFill>
                  <a:srgbClr val="000000"/>
                </a:solidFill>
              </a:rPr>
              <a:pPr>
                <a:spcBef>
                  <a:spcPct val="0"/>
                </a:spcBef>
                <a:buClrTx/>
                <a:buSzTx/>
                <a:buFontTx/>
                <a:buNone/>
              </a:pPr>
              <a:t>21</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692AD2F9-386C-4F9C-91D7-80CE5BD29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363" y="2116138"/>
            <a:ext cx="67183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747" name="Gerade Verbindung 4">
            <a:extLst>
              <a:ext uri="{FF2B5EF4-FFF2-40B4-BE49-F238E27FC236}">
                <a16:creationId xmlns:a16="http://schemas.microsoft.com/office/drawing/2014/main" id="{50B2D811-5A2C-4559-8ABD-30F7B4C4DDAB}"/>
              </a:ext>
            </a:extLst>
          </p:cNvPr>
          <p:cNvCxnSpPr>
            <a:cxnSpLocks noChangeShapeType="1"/>
          </p:cNvCxnSpPr>
          <p:nvPr/>
        </p:nvCxnSpPr>
        <p:spPr bwMode="auto">
          <a:xfrm>
            <a:off x="2047875" y="2916238"/>
            <a:ext cx="0" cy="433387"/>
          </a:xfrm>
          <a:prstGeom prst="line">
            <a:avLst/>
          </a:prstGeom>
          <a:noFill/>
          <a:ln w="1016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1748" name="Gerade Verbindung 5">
            <a:extLst>
              <a:ext uri="{FF2B5EF4-FFF2-40B4-BE49-F238E27FC236}">
                <a16:creationId xmlns:a16="http://schemas.microsoft.com/office/drawing/2014/main" id="{ECA0E578-0B5D-47B0-A257-AB8C4DAC8038}"/>
              </a:ext>
            </a:extLst>
          </p:cNvPr>
          <p:cNvCxnSpPr>
            <a:cxnSpLocks noChangeShapeType="1"/>
          </p:cNvCxnSpPr>
          <p:nvPr/>
        </p:nvCxnSpPr>
        <p:spPr bwMode="auto">
          <a:xfrm>
            <a:off x="2049463" y="4492625"/>
            <a:ext cx="0" cy="503238"/>
          </a:xfrm>
          <a:prstGeom prst="line">
            <a:avLst/>
          </a:prstGeom>
          <a:noFill/>
          <a:ln w="10160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31749" name="Gerade Verbindung 6">
            <a:extLst>
              <a:ext uri="{FF2B5EF4-FFF2-40B4-BE49-F238E27FC236}">
                <a16:creationId xmlns:a16="http://schemas.microsoft.com/office/drawing/2014/main" id="{B8E5A28E-607E-482F-9AC8-22CD6B9AAE1D}"/>
              </a:ext>
            </a:extLst>
          </p:cNvPr>
          <p:cNvCxnSpPr>
            <a:cxnSpLocks noChangeShapeType="1"/>
          </p:cNvCxnSpPr>
          <p:nvPr/>
        </p:nvCxnSpPr>
        <p:spPr bwMode="auto">
          <a:xfrm>
            <a:off x="6907213" y="3502025"/>
            <a:ext cx="0" cy="846138"/>
          </a:xfrm>
          <a:prstGeom prst="line">
            <a:avLst/>
          </a:prstGeom>
          <a:noFill/>
          <a:ln w="101600" algn="ctr">
            <a:solidFill>
              <a:schemeClr val="tx1"/>
            </a:solidFill>
            <a:miter lim="800000"/>
            <a:headEnd/>
            <a:tailEnd/>
          </a:ln>
          <a:extLst>
            <a:ext uri="{909E8E84-426E-40DD-AFC4-6F175D3DCCD1}">
              <a14:hiddenFill xmlns:a14="http://schemas.microsoft.com/office/drawing/2010/main">
                <a:noFill/>
              </a14:hiddenFill>
            </a:ext>
          </a:extLst>
        </p:spPr>
      </p:cxnSp>
      <p:sp>
        <p:nvSpPr>
          <p:cNvPr id="31750" name="Runde Klammer links 7">
            <a:extLst>
              <a:ext uri="{FF2B5EF4-FFF2-40B4-BE49-F238E27FC236}">
                <a16:creationId xmlns:a16="http://schemas.microsoft.com/office/drawing/2014/main" id="{EDFBC1E7-B2E4-4BDD-8107-F4D717E5AA4E}"/>
              </a:ext>
            </a:extLst>
          </p:cNvPr>
          <p:cNvSpPr>
            <a:spLocks/>
          </p:cNvSpPr>
          <p:nvPr/>
        </p:nvSpPr>
        <p:spPr bwMode="auto">
          <a:xfrm>
            <a:off x="2055813" y="3595688"/>
            <a:ext cx="74612" cy="663575"/>
          </a:xfrm>
          <a:prstGeom prst="leftBracket">
            <a:avLst>
              <a:gd name="adj" fmla="val 245647"/>
            </a:avLst>
          </a:prstGeom>
          <a:noFill/>
          <a:ln w="1016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endParaRPr lang="de-DE" altLang="de-DE"/>
          </a:p>
        </p:txBody>
      </p:sp>
      <p:sp>
        <p:nvSpPr>
          <p:cNvPr id="9" name="Bogen 8">
            <a:extLst>
              <a:ext uri="{FF2B5EF4-FFF2-40B4-BE49-F238E27FC236}">
                <a16:creationId xmlns:a16="http://schemas.microsoft.com/office/drawing/2014/main" id="{338B9CE9-D3C6-49C6-9445-F9B1FE863F7F}"/>
              </a:ext>
            </a:extLst>
          </p:cNvPr>
          <p:cNvSpPr/>
          <p:nvPr/>
        </p:nvSpPr>
        <p:spPr>
          <a:xfrm rot="10800000">
            <a:off x="6913563" y="4035425"/>
            <a:ext cx="542925" cy="908050"/>
          </a:xfrm>
          <a:prstGeom prst="arc">
            <a:avLst>
              <a:gd name="adj1" fmla="val 16839689"/>
              <a:gd name="adj2" fmla="val 0"/>
            </a:avLst>
          </a:prstGeom>
          <a:ln w="1016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0" name="Bogen 9">
            <a:extLst>
              <a:ext uri="{FF2B5EF4-FFF2-40B4-BE49-F238E27FC236}">
                <a16:creationId xmlns:a16="http://schemas.microsoft.com/office/drawing/2014/main" id="{16BE89C8-BFC8-458F-AAC7-3549B862851D}"/>
              </a:ext>
            </a:extLst>
          </p:cNvPr>
          <p:cNvSpPr/>
          <p:nvPr/>
        </p:nvSpPr>
        <p:spPr>
          <a:xfrm rot="10800000" flipV="1">
            <a:off x="6913563" y="2982913"/>
            <a:ext cx="542925" cy="731837"/>
          </a:xfrm>
          <a:prstGeom prst="arc">
            <a:avLst>
              <a:gd name="adj1" fmla="val 16839689"/>
              <a:gd name="adj2" fmla="val 0"/>
            </a:avLst>
          </a:prstGeom>
          <a:ln w="1016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1" name="Rechteck 10">
            <a:extLst>
              <a:ext uri="{FF2B5EF4-FFF2-40B4-BE49-F238E27FC236}">
                <a16:creationId xmlns:a16="http://schemas.microsoft.com/office/drawing/2014/main" id="{A6F1318B-FFEF-43AB-A8EA-A9343CA7665B}"/>
              </a:ext>
            </a:extLst>
          </p:cNvPr>
          <p:cNvSpPr/>
          <p:nvPr/>
        </p:nvSpPr>
        <p:spPr>
          <a:xfrm>
            <a:off x="2347913" y="3009900"/>
            <a:ext cx="1200150" cy="1851025"/>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Rechteck 11">
            <a:extLst>
              <a:ext uri="{FF2B5EF4-FFF2-40B4-BE49-F238E27FC236}">
                <a16:creationId xmlns:a16="http://schemas.microsoft.com/office/drawing/2014/main" id="{21FA4C49-E287-4E5B-8B78-D08F4B542D0F}"/>
              </a:ext>
            </a:extLst>
          </p:cNvPr>
          <p:cNvSpPr/>
          <p:nvPr/>
        </p:nvSpPr>
        <p:spPr>
          <a:xfrm>
            <a:off x="5422900" y="3019425"/>
            <a:ext cx="1201738" cy="18415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Rechteck 12">
            <a:extLst>
              <a:ext uri="{FF2B5EF4-FFF2-40B4-BE49-F238E27FC236}">
                <a16:creationId xmlns:a16="http://schemas.microsoft.com/office/drawing/2014/main" id="{357F0C70-6D17-4321-AF0D-A2138199EF40}"/>
              </a:ext>
            </a:extLst>
          </p:cNvPr>
          <p:cNvSpPr/>
          <p:nvPr/>
        </p:nvSpPr>
        <p:spPr>
          <a:xfrm>
            <a:off x="3548063" y="3530600"/>
            <a:ext cx="1876425" cy="1133475"/>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Flussdiagramm: Verbindungsstelle 13">
            <a:extLst>
              <a:ext uri="{FF2B5EF4-FFF2-40B4-BE49-F238E27FC236}">
                <a16:creationId xmlns:a16="http://schemas.microsoft.com/office/drawing/2014/main" id="{79448B96-D7DA-45FC-8931-9A5F06DD744A}"/>
              </a:ext>
            </a:extLst>
          </p:cNvPr>
          <p:cNvSpPr/>
          <p:nvPr/>
        </p:nvSpPr>
        <p:spPr>
          <a:xfrm>
            <a:off x="3986213" y="3603625"/>
            <a:ext cx="1008062" cy="969963"/>
          </a:xfrm>
          <a:prstGeom prst="flowChartConnector">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Flussdiagramm: Verbindungsstelle 14">
            <a:extLst>
              <a:ext uri="{FF2B5EF4-FFF2-40B4-BE49-F238E27FC236}">
                <a16:creationId xmlns:a16="http://schemas.microsoft.com/office/drawing/2014/main" id="{11E76E82-71FD-4671-88AF-0D8BCCE8E289}"/>
              </a:ext>
            </a:extLst>
          </p:cNvPr>
          <p:cNvSpPr/>
          <p:nvPr/>
        </p:nvSpPr>
        <p:spPr>
          <a:xfrm>
            <a:off x="4298950" y="3724275"/>
            <a:ext cx="360363" cy="382588"/>
          </a:xfrm>
          <a:prstGeom prst="flowChartConnector">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cxnSp>
        <p:nvCxnSpPr>
          <p:cNvPr id="18" name="Gerade Verbindung mit Pfeil 17">
            <a:extLst>
              <a:ext uri="{FF2B5EF4-FFF2-40B4-BE49-F238E27FC236}">
                <a16:creationId xmlns:a16="http://schemas.microsoft.com/office/drawing/2014/main" id="{976A1D2B-5893-4D2F-B151-699EDEA778B0}"/>
              </a:ext>
            </a:extLst>
          </p:cNvPr>
          <p:cNvCxnSpPr/>
          <p:nvPr/>
        </p:nvCxnSpPr>
        <p:spPr>
          <a:xfrm>
            <a:off x="5197475" y="3784600"/>
            <a:ext cx="0" cy="623888"/>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Bogen 18">
            <a:extLst>
              <a:ext uri="{FF2B5EF4-FFF2-40B4-BE49-F238E27FC236}">
                <a16:creationId xmlns:a16="http://schemas.microsoft.com/office/drawing/2014/main" id="{68E3FEBF-E572-46EA-A1FA-81EFBD174CBD}"/>
              </a:ext>
            </a:extLst>
          </p:cNvPr>
          <p:cNvSpPr/>
          <p:nvPr/>
        </p:nvSpPr>
        <p:spPr>
          <a:xfrm rot="3001417" flipV="1">
            <a:off x="4117975" y="3351213"/>
            <a:ext cx="849313" cy="998537"/>
          </a:xfrm>
          <a:prstGeom prst="arc">
            <a:avLst/>
          </a:prstGeom>
          <a:ln w="28575">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cxnSp>
        <p:nvCxnSpPr>
          <p:cNvPr id="20" name="Gerade Verbindung mit Pfeil 19">
            <a:extLst>
              <a:ext uri="{FF2B5EF4-FFF2-40B4-BE49-F238E27FC236}">
                <a16:creationId xmlns:a16="http://schemas.microsoft.com/office/drawing/2014/main" id="{B53AF5EB-5A1E-40C8-A642-054DD03AB23F}"/>
              </a:ext>
            </a:extLst>
          </p:cNvPr>
          <p:cNvCxnSpPr/>
          <p:nvPr/>
        </p:nvCxnSpPr>
        <p:spPr>
          <a:xfrm>
            <a:off x="2632075" y="3952875"/>
            <a:ext cx="63023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6C26CB8C-0C71-4DDB-8787-237217213306}"/>
              </a:ext>
            </a:extLst>
          </p:cNvPr>
          <p:cNvCxnSpPr/>
          <p:nvPr/>
        </p:nvCxnSpPr>
        <p:spPr>
          <a:xfrm>
            <a:off x="5613400" y="3967163"/>
            <a:ext cx="63023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a:extLst>
              <a:ext uri="{FF2B5EF4-FFF2-40B4-BE49-F238E27FC236}">
                <a16:creationId xmlns:a16="http://schemas.microsoft.com/office/drawing/2014/main" id="{49385D11-957C-47C1-AC03-20BD546AFDB6}"/>
              </a:ext>
            </a:extLst>
          </p:cNvPr>
          <p:cNvCxnSpPr/>
          <p:nvPr/>
        </p:nvCxnSpPr>
        <p:spPr>
          <a:xfrm>
            <a:off x="1482725" y="2838450"/>
            <a:ext cx="0" cy="504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A1D97CAC-8488-4530-B105-67A209704A90}"/>
              </a:ext>
            </a:extLst>
          </p:cNvPr>
          <p:cNvCxnSpPr/>
          <p:nvPr/>
        </p:nvCxnSpPr>
        <p:spPr>
          <a:xfrm>
            <a:off x="7213600" y="4943475"/>
            <a:ext cx="0" cy="5032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CEC27719-E909-4304-87B1-D57EB100D2C1}"/>
              </a:ext>
            </a:extLst>
          </p:cNvPr>
          <p:cNvSpPr txBox="1">
            <a:spLocks noChangeArrowheads="1"/>
          </p:cNvSpPr>
          <p:nvPr/>
        </p:nvSpPr>
        <p:spPr bwMode="auto">
          <a:xfrm>
            <a:off x="398463" y="1530350"/>
            <a:ext cx="2549525"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Entlüftungsleitung zur FP</a:t>
            </a:r>
          </a:p>
        </p:txBody>
      </p:sp>
      <p:cxnSp>
        <p:nvCxnSpPr>
          <p:cNvPr id="25" name="Gerade Verbindung mit Pfeil 24">
            <a:extLst>
              <a:ext uri="{FF2B5EF4-FFF2-40B4-BE49-F238E27FC236}">
                <a16:creationId xmlns:a16="http://schemas.microsoft.com/office/drawing/2014/main" id="{1660CFBF-A191-4F12-AD19-AE83A9F07B9B}"/>
              </a:ext>
            </a:extLst>
          </p:cNvPr>
          <p:cNvCxnSpPr>
            <a:cxnSpLocks noChangeShapeType="1"/>
          </p:cNvCxnSpPr>
          <p:nvPr/>
        </p:nvCxnSpPr>
        <p:spPr bwMode="auto">
          <a:xfrm flipV="1">
            <a:off x="1487488" y="1870075"/>
            <a:ext cx="0" cy="503238"/>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29" name="Textfeld 28">
            <a:extLst>
              <a:ext uri="{FF2B5EF4-FFF2-40B4-BE49-F238E27FC236}">
                <a16:creationId xmlns:a16="http://schemas.microsoft.com/office/drawing/2014/main" id="{37EE3EC6-1906-4176-94A0-E1EBD6173127}"/>
              </a:ext>
            </a:extLst>
          </p:cNvPr>
          <p:cNvSpPr txBox="1">
            <a:spLocks noChangeArrowheads="1"/>
          </p:cNvSpPr>
          <p:nvPr/>
        </p:nvSpPr>
        <p:spPr bwMode="auto">
          <a:xfrm>
            <a:off x="3005138" y="2355850"/>
            <a:ext cx="1211262"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Gleitstein</a:t>
            </a:r>
          </a:p>
        </p:txBody>
      </p:sp>
      <p:cxnSp>
        <p:nvCxnSpPr>
          <p:cNvPr id="30" name="Gerade Verbindung mit Pfeil 29">
            <a:extLst>
              <a:ext uri="{FF2B5EF4-FFF2-40B4-BE49-F238E27FC236}">
                <a16:creationId xmlns:a16="http://schemas.microsoft.com/office/drawing/2014/main" id="{D56D6E75-B218-40E4-B0DB-0369FCD048D1}"/>
              </a:ext>
            </a:extLst>
          </p:cNvPr>
          <p:cNvCxnSpPr>
            <a:cxnSpLocks noChangeShapeType="1"/>
          </p:cNvCxnSpPr>
          <p:nvPr/>
        </p:nvCxnSpPr>
        <p:spPr bwMode="auto">
          <a:xfrm flipV="1">
            <a:off x="3892550" y="2695575"/>
            <a:ext cx="0" cy="102870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32" name="Textfeld 31">
            <a:extLst>
              <a:ext uri="{FF2B5EF4-FFF2-40B4-BE49-F238E27FC236}">
                <a16:creationId xmlns:a16="http://schemas.microsoft.com/office/drawing/2014/main" id="{3722A811-8222-4241-BD72-73738D14DA52}"/>
              </a:ext>
            </a:extLst>
          </p:cNvPr>
          <p:cNvSpPr txBox="1">
            <a:spLocks noChangeArrowheads="1"/>
          </p:cNvSpPr>
          <p:nvPr/>
        </p:nvSpPr>
        <p:spPr bwMode="auto">
          <a:xfrm>
            <a:off x="5213350" y="2355850"/>
            <a:ext cx="1152525"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Exzenter</a:t>
            </a:r>
          </a:p>
        </p:txBody>
      </p:sp>
      <p:cxnSp>
        <p:nvCxnSpPr>
          <p:cNvPr id="33" name="Gerade Verbindung mit Pfeil 32">
            <a:extLst>
              <a:ext uri="{FF2B5EF4-FFF2-40B4-BE49-F238E27FC236}">
                <a16:creationId xmlns:a16="http://schemas.microsoft.com/office/drawing/2014/main" id="{2F6F1493-2D75-457B-9236-98D1FDBB87A1}"/>
              </a:ext>
            </a:extLst>
          </p:cNvPr>
          <p:cNvCxnSpPr>
            <a:cxnSpLocks noChangeShapeType="1"/>
          </p:cNvCxnSpPr>
          <p:nvPr/>
        </p:nvCxnSpPr>
        <p:spPr bwMode="auto">
          <a:xfrm flipV="1">
            <a:off x="4859338" y="2695575"/>
            <a:ext cx="465137" cy="133985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38" name="Textfeld 37">
            <a:extLst>
              <a:ext uri="{FF2B5EF4-FFF2-40B4-BE49-F238E27FC236}">
                <a16:creationId xmlns:a16="http://schemas.microsoft.com/office/drawing/2014/main" id="{CD097CCA-34B9-43D1-9396-463806A4C08D}"/>
              </a:ext>
            </a:extLst>
          </p:cNvPr>
          <p:cNvSpPr txBox="1">
            <a:spLocks noChangeArrowheads="1"/>
          </p:cNvSpPr>
          <p:nvPr/>
        </p:nvSpPr>
        <p:spPr bwMode="auto">
          <a:xfrm>
            <a:off x="3892550" y="5313363"/>
            <a:ext cx="1089025"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Kolben</a:t>
            </a:r>
          </a:p>
        </p:txBody>
      </p:sp>
      <p:cxnSp>
        <p:nvCxnSpPr>
          <p:cNvPr id="39" name="Gerade Verbindung mit Pfeil 38">
            <a:extLst>
              <a:ext uri="{FF2B5EF4-FFF2-40B4-BE49-F238E27FC236}">
                <a16:creationId xmlns:a16="http://schemas.microsoft.com/office/drawing/2014/main" id="{E3B85D03-C07F-4895-8C20-346B4FC25BA2}"/>
              </a:ext>
            </a:extLst>
          </p:cNvPr>
          <p:cNvCxnSpPr>
            <a:cxnSpLocks noChangeShapeType="1"/>
          </p:cNvCxnSpPr>
          <p:nvPr/>
        </p:nvCxnSpPr>
        <p:spPr bwMode="auto">
          <a:xfrm>
            <a:off x="3132138" y="4573588"/>
            <a:ext cx="1063625" cy="750887"/>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48" name="Textfeld 47">
            <a:extLst>
              <a:ext uri="{FF2B5EF4-FFF2-40B4-BE49-F238E27FC236}">
                <a16:creationId xmlns:a16="http://schemas.microsoft.com/office/drawing/2014/main" id="{122C46B1-6E3B-42EF-85A0-3169E3DFFB54}"/>
              </a:ext>
            </a:extLst>
          </p:cNvPr>
          <p:cNvSpPr txBox="1">
            <a:spLocks noChangeArrowheads="1"/>
          </p:cNvSpPr>
          <p:nvPr/>
        </p:nvSpPr>
        <p:spPr bwMode="auto">
          <a:xfrm>
            <a:off x="3910013" y="1946275"/>
            <a:ext cx="1498600"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Antriebswelle</a:t>
            </a:r>
          </a:p>
        </p:txBody>
      </p:sp>
      <p:cxnSp>
        <p:nvCxnSpPr>
          <p:cNvPr id="49" name="Gerade Verbindung mit Pfeil 48">
            <a:extLst>
              <a:ext uri="{FF2B5EF4-FFF2-40B4-BE49-F238E27FC236}">
                <a16:creationId xmlns:a16="http://schemas.microsoft.com/office/drawing/2014/main" id="{D3EA8377-A76F-4A0A-8586-175D168B376F}"/>
              </a:ext>
            </a:extLst>
          </p:cNvPr>
          <p:cNvCxnSpPr>
            <a:cxnSpLocks noChangeShapeType="1"/>
            <a:endCxn id="48" idx="2"/>
          </p:cNvCxnSpPr>
          <p:nvPr/>
        </p:nvCxnSpPr>
        <p:spPr bwMode="auto">
          <a:xfrm flipV="1">
            <a:off x="4478338" y="2286000"/>
            <a:ext cx="180975" cy="1639888"/>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54" name="Textfeld 53">
            <a:extLst>
              <a:ext uri="{FF2B5EF4-FFF2-40B4-BE49-F238E27FC236}">
                <a16:creationId xmlns:a16="http://schemas.microsoft.com/office/drawing/2014/main" id="{C89CE6BF-BD94-4460-B33A-CE3AA68F8EFF}"/>
              </a:ext>
            </a:extLst>
          </p:cNvPr>
          <p:cNvSpPr txBox="1">
            <a:spLocks noChangeArrowheads="1"/>
          </p:cNvSpPr>
          <p:nvPr/>
        </p:nvSpPr>
        <p:spPr bwMode="auto">
          <a:xfrm>
            <a:off x="7115175" y="1608138"/>
            <a:ext cx="1489075" cy="338137"/>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Auslassventile</a:t>
            </a:r>
          </a:p>
        </p:txBody>
      </p:sp>
      <p:cxnSp>
        <p:nvCxnSpPr>
          <p:cNvPr id="55" name="Gerade Verbindung mit Pfeil 54">
            <a:extLst>
              <a:ext uri="{FF2B5EF4-FFF2-40B4-BE49-F238E27FC236}">
                <a16:creationId xmlns:a16="http://schemas.microsoft.com/office/drawing/2014/main" id="{AE5833B9-E63C-48FD-96E0-8D2B1E1D800F}"/>
              </a:ext>
            </a:extLst>
          </p:cNvPr>
          <p:cNvCxnSpPr>
            <a:cxnSpLocks noChangeShapeType="1"/>
          </p:cNvCxnSpPr>
          <p:nvPr/>
        </p:nvCxnSpPr>
        <p:spPr bwMode="auto">
          <a:xfrm flipV="1">
            <a:off x="7019925" y="1946275"/>
            <a:ext cx="288925" cy="111125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cxnSp>
        <p:nvCxnSpPr>
          <p:cNvPr id="62" name="Gerade Verbindung mit Pfeil 61">
            <a:extLst>
              <a:ext uri="{FF2B5EF4-FFF2-40B4-BE49-F238E27FC236}">
                <a16:creationId xmlns:a16="http://schemas.microsoft.com/office/drawing/2014/main" id="{8AD3A995-8054-458D-A416-CD38CF22A604}"/>
              </a:ext>
            </a:extLst>
          </p:cNvPr>
          <p:cNvCxnSpPr>
            <a:cxnSpLocks noChangeShapeType="1"/>
          </p:cNvCxnSpPr>
          <p:nvPr/>
        </p:nvCxnSpPr>
        <p:spPr bwMode="auto">
          <a:xfrm flipH="1">
            <a:off x="4659313" y="4573588"/>
            <a:ext cx="1130300" cy="739775"/>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67" name="Textfeld 66">
            <a:extLst>
              <a:ext uri="{FF2B5EF4-FFF2-40B4-BE49-F238E27FC236}">
                <a16:creationId xmlns:a16="http://schemas.microsoft.com/office/drawing/2014/main" id="{DB6C48EC-6C0B-470C-BACA-5569CB35969C}"/>
              </a:ext>
            </a:extLst>
          </p:cNvPr>
          <p:cNvSpPr txBox="1">
            <a:spLocks noChangeArrowheads="1"/>
          </p:cNvSpPr>
          <p:nvPr/>
        </p:nvSpPr>
        <p:spPr bwMode="auto">
          <a:xfrm>
            <a:off x="1681163" y="5770563"/>
            <a:ext cx="1452562" cy="338137"/>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Einlassventile</a:t>
            </a:r>
          </a:p>
        </p:txBody>
      </p:sp>
      <p:cxnSp>
        <p:nvCxnSpPr>
          <p:cNvPr id="68" name="Gerade Verbindung mit Pfeil 67">
            <a:extLst>
              <a:ext uri="{FF2B5EF4-FFF2-40B4-BE49-F238E27FC236}">
                <a16:creationId xmlns:a16="http://schemas.microsoft.com/office/drawing/2014/main" id="{9C2F7A86-A29D-41A5-BB54-2EC08FDBE584}"/>
              </a:ext>
            </a:extLst>
          </p:cNvPr>
          <p:cNvCxnSpPr>
            <a:cxnSpLocks noChangeShapeType="1"/>
            <a:endCxn id="67" idx="0"/>
          </p:cNvCxnSpPr>
          <p:nvPr/>
        </p:nvCxnSpPr>
        <p:spPr bwMode="auto">
          <a:xfrm>
            <a:off x="2130425" y="4106863"/>
            <a:ext cx="276225" cy="166370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72" name="Textfeld 71">
            <a:extLst>
              <a:ext uri="{FF2B5EF4-FFF2-40B4-BE49-F238E27FC236}">
                <a16:creationId xmlns:a16="http://schemas.microsoft.com/office/drawing/2014/main" id="{C88B3F34-A868-41EB-84CC-DDD6C492A47C}"/>
              </a:ext>
            </a:extLst>
          </p:cNvPr>
          <p:cNvSpPr txBox="1">
            <a:spLocks noChangeArrowheads="1"/>
          </p:cNvSpPr>
          <p:nvPr/>
        </p:nvSpPr>
        <p:spPr bwMode="auto">
          <a:xfrm>
            <a:off x="6913563" y="5938838"/>
            <a:ext cx="1652587" cy="338137"/>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Ausstoßöffnung</a:t>
            </a:r>
          </a:p>
        </p:txBody>
      </p:sp>
      <p:cxnSp>
        <p:nvCxnSpPr>
          <p:cNvPr id="73" name="Gerade Verbindung mit Pfeil 72">
            <a:extLst>
              <a:ext uri="{FF2B5EF4-FFF2-40B4-BE49-F238E27FC236}">
                <a16:creationId xmlns:a16="http://schemas.microsoft.com/office/drawing/2014/main" id="{87EFE73B-4A9F-4CD0-8CA7-B092199599BA}"/>
              </a:ext>
            </a:extLst>
          </p:cNvPr>
          <p:cNvCxnSpPr>
            <a:cxnSpLocks noChangeShapeType="1"/>
          </p:cNvCxnSpPr>
          <p:nvPr/>
        </p:nvCxnSpPr>
        <p:spPr bwMode="auto">
          <a:xfrm>
            <a:off x="7213600" y="5583238"/>
            <a:ext cx="76200" cy="35560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75" name="Rechteck 74">
            <a:extLst>
              <a:ext uri="{FF2B5EF4-FFF2-40B4-BE49-F238E27FC236}">
                <a16:creationId xmlns:a16="http://schemas.microsoft.com/office/drawing/2014/main" id="{0E8477B2-AD60-47A5-9E49-7B2681CF7BE4}"/>
              </a:ext>
            </a:extLst>
          </p:cNvPr>
          <p:cNvSpPr/>
          <p:nvPr/>
        </p:nvSpPr>
        <p:spPr>
          <a:xfrm>
            <a:off x="646113" y="836613"/>
            <a:ext cx="8174037" cy="400050"/>
          </a:xfrm>
          <a:prstGeom prst="rect">
            <a:avLst/>
          </a:prstGeom>
        </p:spPr>
        <p:txBody>
          <a:bodyPr>
            <a:spAutoFit/>
          </a:bodyPr>
          <a:lstStyle/>
          <a:p>
            <a:pPr>
              <a:defRPr/>
            </a:pPr>
            <a:r>
              <a:rPr lang="de-DE" altLang="de-DE" sz="2000" b="1" kern="0" dirty="0">
                <a:solidFill>
                  <a:srgbClr val="0000FF"/>
                </a:solidFill>
                <a:latin typeface="Arial"/>
              </a:rPr>
              <a:t>6.3 Feuerlöschkreiselpumpen: </a:t>
            </a:r>
            <a:r>
              <a:rPr lang="de-DE" altLang="de-DE" sz="2000" b="1" u="sng" kern="0" dirty="0">
                <a:solidFill>
                  <a:srgbClr val="0000FF"/>
                </a:solidFill>
                <a:latin typeface="Arial"/>
              </a:rPr>
              <a:t>Kolben-Entlüftungspumpe KAB</a:t>
            </a:r>
            <a:endParaRPr lang="de-DE" sz="2000" dirty="0">
              <a:latin typeface="Arial" charset="0"/>
            </a:endParaRPr>
          </a:p>
        </p:txBody>
      </p:sp>
      <p:sp>
        <p:nvSpPr>
          <p:cNvPr id="31782" name="Foliennummernplatzhalter 1">
            <a:extLst>
              <a:ext uri="{FF2B5EF4-FFF2-40B4-BE49-F238E27FC236}">
                <a16:creationId xmlns:a16="http://schemas.microsoft.com/office/drawing/2014/main" id="{91507E96-1A41-4622-A27D-9A38CC128EE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245FA1F9-CF83-4CDC-A8B7-F261F9135CE8}" type="slidenum">
              <a:rPr lang="de-DE" altLang="de-DE" sz="1200">
                <a:solidFill>
                  <a:srgbClr val="000000"/>
                </a:solidFill>
              </a:rPr>
              <a:pPr>
                <a:spcBef>
                  <a:spcPct val="0"/>
                </a:spcBef>
                <a:buClrTx/>
                <a:buSzTx/>
                <a:buFontTx/>
                <a:buNone/>
              </a:pPr>
              <a:t>22</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6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2" grpId="0" animBg="1"/>
      <p:bldP spid="38" grpId="0" animBg="1"/>
      <p:bldP spid="48" grpId="0" animBg="1"/>
      <p:bldP spid="54" grpId="0" animBg="1"/>
      <p:bldP spid="67" grpId="0" animBg="1"/>
      <p:bldP spid="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a:extLst>
              <a:ext uri="{FF2B5EF4-FFF2-40B4-BE49-F238E27FC236}">
                <a16:creationId xmlns:a16="http://schemas.microsoft.com/office/drawing/2014/main" id="{4CFA1ECA-6234-4E51-9266-9F1CC0E05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2205038"/>
            <a:ext cx="69056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a:extLst>
              <a:ext uri="{FF2B5EF4-FFF2-40B4-BE49-F238E27FC236}">
                <a16:creationId xmlns:a16="http://schemas.microsoft.com/office/drawing/2014/main" id="{09C2E4AB-FA66-4F54-97E5-5E4912B611A4}"/>
              </a:ext>
            </a:extLst>
          </p:cNvPr>
          <p:cNvSpPr/>
          <p:nvPr/>
        </p:nvSpPr>
        <p:spPr>
          <a:xfrm>
            <a:off x="827088" y="836613"/>
            <a:ext cx="8208962" cy="400050"/>
          </a:xfrm>
          <a:prstGeom prst="rect">
            <a:avLst/>
          </a:prstGeom>
        </p:spPr>
        <p:txBody>
          <a:bodyPr>
            <a:spAutoFit/>
          </a:bodyPr>
          <a:lstStyle/>
          <a:p>
            <a:pPr>
              <a:defRPr/>
            </a:pPr>
            <a:r>
              <a:rPr lang="de-DE" altLang="de-DE" sz="2000" b="1" kern="0" dirty="0">
                <a:solidFill>
                  <a:srgbClr val="0000FF"/>
                </a:solidFill>
                <a:latin typeface="Arial"/>
              </a:rPr>
              <a:t>6.3 Feuerlöschkreiselpumpen: </a:t>
            </a:r>
            <a:r>
              <a:rPr lang="de-DE" altLang="de-DE" sz="2000" b="1" u="sng" kern="0" dirty="0">
                <a:solidFill>
                  <a:srgbClr val="0000FF"/>
                </a:solidFill>
                <a:latin typeface="Arial"/>
              </a:rPr>
              <a:t>Kolben-Entlüftungspumpe KAB</a:t>
            </a:r>
            <a:endParaRPr lang="de-DE" sz="2000" dirty="0">
              <a:latin typeface="Arial" charset="0"/>
            </a:endParaRPr>
          </a:p>
        </p:txBody>
      </p:sp>
      <p:sp>
        <p:nvSpPr>
          <p:cNvPr id="6" name="Textfeld 5">
            <a:extLst>
              <a:ext uri="{FF2B5EF4-FFF2-40B4-BE49-F238E27FC236}">
                <a16:creationId xmlns:a16="http://schemas.microsoft.com/office/drawing/2014/main" id="{4639A2C6-F1E6-47AB-8E1A-361429E79A43}"/>
              </a:ext>
            </a:extLst>
          </p:cNvPr>
          <p:cNvSpPr txBox="1">
            <a:spLocks noChangeArrowheads="1"/>
          </p:cNvSpPr>
          <p:nvPr/>
        </p:nvSpPr>
        <p:spPr bwMode="auto">
          <a:xfrm>
            <a:off x="827088" y="1530350"/>
            <a:ext cx="1441450"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Ansaugen</a:t>
            </a:r>
          </a:p>
        </p:txBody>
      </p:sp>
      <p:cxnSp>
        <p:nvCxnSpPr>
          <p:cNvPr id="7" name="Gerade Verbindung mit Pfeil 6">
            <a:extLst>
              <a:ext uri="{FF2B5EF4-FFF2-40B4-BE49-F238E27FC236}">
                <a16:creationId xmlns:a16="http://schemas.microsoft.com/office/drawing/2014/main" id="{431D5B3C-9D0E-4EFB-90DF-617FCCB3CF1E}"/>
              </a:ext>
            </a:extLst>
          </p:cNvPr>
          <p:cNvCxnSpPr>
            <a:cxnSpLocks noChangeShapeType="1"/>
          </p:cNvCxnSpPr>
          <p:nvPr/>
        </p:nvCxnSpPr>
        <p:spPr bwMode="auto">
          <a:xfrm flipV="1">
            <a:off x="1547813" y="1870075"/>
            <a:ext cx="0" cy="503238"/>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8" name="Textfeld 7">
            <a:extLst>
              <a:ext uri="{FF2B5EF4-FFF2-40B4-BE49-F238E27FC236}">
                <a16:creationId xmlns:a16="http://schemas.microsoft.com/office/drawing/2014/main" id="{4E0446C5-C640-44B1-A3B0-2BBB860F31EC}"/>
              </a:ext>
            </a:extLst>
          </p:cNvPr>
          <p:cNvSpPr txBox="1">
            <a:spLocks noChangeArrowheads="1"/>
          </p:cNvSpPr>
          <p:nvPr/>
        </p:nvSpPr>
        <p:spPr bwMode="auto">
          <a:xfrm>
            <a:off x="6732588" y="6092825"/>
            <a:ext cx="1368425"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Ausstoßen</a:t>
            </a:r>
          </a:p>
        </p:txBody>
      </p:sp>
      <p:cxnSp>
        <p:nvCxnSpPr>
          <p:cNvPr id="9" name="Gerade Verbindung mit Pfeil 8">
            <a:extLst>
              <a:ext uri="{FF2B5EF4-FFF2-40B4-BE49-F238E27FC236}">
                <a16:creationId xmlns:a16="http://schemas.microsoft.com/office/drawing/2014/main" id="{B4EED2FF-43DE-4BC4-9382-C0739FB9D354}"/>
              </a:ext>
            </a:extLst>
          </p:cNvPr>
          <p:cNvCxnSpPr>
            <a:cxnSpLocks noChangeShapeType="1"/>
          </p:cNvCxnSpPr>
          <p:nvPr/>
        </p:nvCxnSpPr>
        <p:spPr bwMode="auto">
          <a:xfrm flipV="1">
            <a:off x="7308850" y="5589588"/>
            <a:ext cx="0" cy="503237"/>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cxnSp>
        <p:nvCxnSpPr>
          <p:cNvPr id="15" name="Gerade Verbindung mit Pfeil 14">
            <a:extLst>
              <a:ext uri="{FF2B5EF4-FFF2-40B4-BE49-F238E27FC236}">
                <a16:creationId xmlns:a16="http://schemas.microsoft.com/office/drawing/2014/main" id="{A9B67377-BE87-45DA-833C-1A112FD03A0C}"/>
              </a:ext>
            </a:extLst>
          </p:cNvPr>
          <p:cNvCxnSpPr/>
          <p:nvPr/>
        </p:nvCxnSpPr>
        <p:spPr>
          <a:xfrm>
            <a:off x="1558925" y="2914650"/>
            <a:ext cx="0" cy="504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45D8361-79CA-42E4-8E7D-ECCC6AEF5C56}"/>
              </a:ext>
            </a:extLst>
          </p:cNvPr>
          <p:cNvCxnSpPr/>
          <p:nvPr/>
        </p:nvCxnSpPr>
        <p:spPr>
          <a:xfrm>
            <a:off x="7286625" y="5013325"/>
            <a:ext cx="0" cy="50323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778" name="Foliennummernplatzhalter 1">
            <a:extLst>
              <a:ext uri="{FF2B5EF4-FFF2-40B4-BE49-F238E27FC236}">
                <a16:creationId xmlns:a16="http://schemas.microsoft.com/office/drawing/2014/main" id="{CC1B64FF-8B4E-4F0F-B63D-D9DBB4C717A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8B32682D-9349-498B-A2FE-A89B9810DD19}" type="slidenum">
              <a:rPr lang="de-DE" altLang="de-DE" sz="1200">
                <a:solidFill>
                  <a:srgbClr val="000000"/>
                </a:solidFill>
              </a:rPr>
              <a:pPr>
                <a:spcBef>
                  <a:spcPct val="0"/>
                </a:spcBef>
                <a:buClrTx/>
                <a:buSzTx/>
                <a:buFontTx/>
                <a:buNone/>
              </a:pPr>
              <a:t>23</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D8A5AD4D-F756-4007-ACEA-8AEBB1D4B328}"/>
              </a:ext>
            </a:extLst>
          </p:cNvPr>
          <p:cNvSpPr>
            <a:spLocks noGrp="1"/>
          </p:cNvSpPr>
          <p:nvPr>
            <p:ph type="title"/>
          </p:nvPr>
        </p:nvSpPr>
        <p:spPr/>
        <p:txBody>
          <a:bodyPr/>
          <a:lstStyle/>
          <a:p>
            <a:r>
              <a:rPr lang="de-DE" altLang="de-DE">
                <a:solidFill>
                  <a:srgbClr val="0000FF"/>
                </a:solidFill>
              </a:rPr>
              <a:t>6.3 Feuerlöschkreiselpumpen: </a:t>
            </a:r>
            <a:r>
              <a:rPr lang="de-DE" altLang="de-DE" u="sng">
                <a:solidFill>
                  <a:srgbClr val="0000FF"/>
                </a:solidFill>
              </a:rPr>
              <a:t>Doppelkolbenentlüftungspumpe</a:t>
            </a:r>
            <a:endParaRPr lang="de-DE" altLang="de-DE" u="sng"/>
          </a:p>
        </p:txBody>
      </p:sp>
      <p:sp>
        <p:nvSpPr>
          <p:cNvPr id="29699" name="Textplatzhalter 2">
            <a:extLst>
              <a:ext uri="{FF2B5EF4-FFF2-40B4-BE49-F238E27FC236}">
                <a16:creationId xmlns:a16="http://schemas.microsoft.com/office/drawing/2014/main" id="{9352D637-3409-4D47-A82B-9F74C6BC297D}"/>
              </a:ext>
            </a:extLst>
          </p:cNvPr>
          <p:cNvSpPr>
            <a:spLocks noGrp="1"/>
          </p:cNvSpPr>
          <p:nvPr>
            <p:ph type="body" sz="half" idx="1"/>
          </p:nvPr>
        </p:nvSpPr>
        <p:spPr>
          <a:xfrm>
            <a:off x="395288" y="1557338"/>
            <a:ext cx="4752975" cy="4583112"/>
          </a:xfrm>
        </p:spPr>
        <p:txBody>
          <a:bodyPr/>
          <a:lstStyle/>
          <a:p>
            <a:pPr>
              <a:buFont typeface="Wingdings" panose="05000000000000000000" pitchFamily="2" charset="2"/>
              <a:buChar char="ü"/>
            </a:pPr>
            <a:endParaRPr lang="de-DE" altLang="de-DE" sz="800" b="1">
              <a:solidFill>
                <a:srgbClr val="003366"/>
              </a:solidFill>
            </a:endParaRPr>
          </a:p>
          <a:p>
            <a:pPr>
              <a:buFont typeface="Wingdings" panose="05000000000000000000" pitchFamily="2" charset="2"/>
              <a:buChar char="ü"/>
            </a:pPr>
            <a:r>
              <a:rPr lang="de-DE" altLang="de-DE" sz="1800" b="1">
                <a:solidFill>
                  <a:srgbClr val="003366"/>
                </a:solidFill>
              </a:rPr>
              <a:t>Ist der Ansaugvorgang erfolgreich abgeschlossen, schaltet die Entlüftungspumpe durch Deaktivieren der Elektromagnetkupplung automatisch ab. </a:t>
            </a:r>
          </a:p>
          <a:p>
            <a:pPr>
              <a:buFont typeface="Wingdings" panose="05000000000000000000" pitchFamily="2" charset="2"/>
              <a:buChar char="ü"/>
            </a:pPr>
            <a:endParaRPr lang="de-DE" altLang="de-DE" sz="800" b="1">
              <a:solidFill>
                <a:srgbClr val="003366"/>
              </a:solidFill>
            </a:endParaRPr>
          </a:p>
          <a:p>
            <a:pPr>
              <a:buClr>
                <a:srgbClr val="FF0000"/>
              </a:buClr>
              <a:buFont typeface="Wingdings" panose="05000000000000000000" pitchFamily="2" charset="2"/>
              <a:buChar char="ü"/>
            </a:pPr>
            <a:r>
              <a:rPr lang="de-DE" altLang="de-DE" sz="1800" b="1">
                <a:solidFill>
                  <a:srgbClr val="003366"/>
                </a:solidFill>
              </a:rPr>
              <a:t>Kommt es zum Abreißen der Wassersäule in der Ansaugleitung, wird die Elektromagnetkupplung der Ansaugpumpe zugeschaltet – der Ansaugvorgang wird gestartet. </a:t>
            </a:r>
          </a:p>
          <a:p>
            <a:pPr>
              <a:buFont typeface="Wingdings" panose="05000000000000000000" pitchFamily="2" charset="2"/>
              <a:buChar char="ü"/>
            </a:pPr>
            <a:endParaRPr lang="de-DE" altLang="de-DE" sz="800" b="1">
              <a:solidFill>
                <a:srgbClr val="003366"/>
              </a:solidFill>
            </a:endParaRPr>
          </a:p>
          <a:p>
            <a:pPr>
              <a:buFont typeface="Wingdings" panose="05000000000000000000" pitchFamily="2" charset="2"/>
              <a:buChar char="ü"/>
            </a:pPr>
            <a:r>
              <a:rPr lang="de-DE" altLang="de-DE" sz="1800" b="1">
                <a:solidFill>
                  <a:srgbClr val="003366"/>
                </a:solidFill>
              </a:rPr>
              <a:t>Für den Lenzbetrieb ist die Ansaugautomatik abschaltbar sowie manuell überbrückbar. </a:t>
            </a:r>
          </a:p>
        </p:txBody>
      </p:sp>
      <p:pic>
        <p:nvPicPr>
          <p:cNvPr id="33796" name="Grafik 1">
            <a:extLst>
              <a:ext uri="{FF2B5EF4-FFF2-40B4-BE49-F238E27FC236}">
                <a16:creationId xmlns:a16="http://schemas.microsoft.com/office/drawing/2014/main" id="{69017F7E-9B9E-4920-A5A8-D718B1DEE7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133600"/>
            <a:ext cx="3165475"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Foliennummernplatzhalter 1">
            <a:extLst>
              <a:ext uri="{FF2B5EF4-FFF2-40B4-BE49-F238E27FC236}">
                <a16:creationId xmlns:a16="http://schemas.microsoft.com/office/drawing/2014/main" id="{137D61BB-0C43-40DE-89D4-07B94D986A9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3CC1C049-7086-4560-92D5-60997B7323B8}" type="slidenum">
              <a:rPr lang="de-DE" altLang="de-DE" sz="1200">
                <a:solidFill>
                  <a:srgbClr val="000000"/>
                </a:solidFill>
              </a:rPr>
              <a:pPr>
                <a:spcBef>
                  <a:spcPct val="0"/>
                </a:spcBef>
                <a:buClrTx/>
                <a:buSzTx/>
                <a:buFontTx/>
                <a:buNone/>
              </a:pPr>
              <a:t>24</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Grafik 59">
            <a:extLst>
              <a:ext uri="{FF2B5EF4-FFF2-40B4-BE49-F238E27FC236}">
                <a16:creationId xmlns:a16="http://schemas.microsoft.com/office/drawing/2014/main" id="{834BB2C4-CAD0-40E3-9E23-DF8A2F93BB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2735263"/>
            <a:ext cx="608965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feld 60">
            <a:extLst>
              <a:ext uri="{FF2B5EF4-FFF2-40B4-BE49-F238E27FC236}">
                <a16:creationId xmlns:a16="http://schemas.microsoft.com/office/drawing/2014/main" id="{444E745E-2461-4976-8462-C6BD79027370}"/>
              </a:ext>
            </a:extLst>
          </p:cNvPr>
          <p:cNvSpPr txBox="1">
            <a:spLocks noChangeArrowheads="1"/>
          </p:cNvSpPr>
          <p:nvPr/>
        </p:nvSpPr>
        <p:spPr bwMode="auto">
          <a:xfrm>
            <a:off x="334963" y="2073275"/>
            <a:ext cx="1439862"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Membran</a:t>
            </a:r>
          </a:p>
        </p:txBody>
      </p:sp>
      <p:cxnSp>
        <p:nvCxnSpPr>
          <p:cNvPr id="62" name="Gerade Verbindung mit Pfeil 61">
            <a:extLst>
              <a:ext uri="{FF2B5EF4-FFF2-40B4-BE49-F238E27FC236}">
                <a16:creationId xmlns:a16="http://schemas.microsoft.com/office/drawing/2014/main" id="{A21A556D-6A2A-4E68-BE42-212EC5C051E5}"/>
              </a:ext>
            </a:extLst>
          </p:cNvPr>
          <p:cNvCxnSpPr>
            <a:cxnSpLocks noChangeShapeType="1"/>
          </p:cNvCxnSpPr>
          <p:nvPr/>
        </p:nvCxnSpPr>
        <p:spPr bwMode="auto">
          <a:xfrm flipH="1" flipV="1">
            <a:off x="1428750" y="2411413"/>
            <a:ext cx="671513" cy="1116012"/>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64" name="Textfeld 63">
            <a:extLst>
              <a:ext uri="{FF2B5EF4-FFF2-40B4-BE49-F238E27FC236}">
                <a16:creationId xmlns:a16="http://schemas.microsoft.com/office/drawing/2014/main" id="{8DD7A988-9426-4905-8586-A4900CE333BF}"/>
              </a:ext>
            </a:extLst>
          </p:cNvPr>
          <p:cNvSpPr txBox="1">
            <a:spLocks noChangeArrowheads="1"/>
          </p:cNvSpPr>
          <p:nvPr/>
        </p:nvSpPr>
        <p:spPr bwMode="auto">
          <a:xfrm>
            <a:off x="2100263" y="2395538"/>
            <a:ext cx="1439862"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Einlassventile</a:t>
            </a:r>
          </a:p>
        </p:txBody>
      </p:sp>
      <p:cxnSp>
        <p:nvCxnSpPr>
          <p:cNvPr id="65" name="Gerade Verbindung mit Pfeil 64">
            <a:extLst>
              <a:ext uri="{FF2B5EF4-FFF2-40B4-BE49-F238E27FC236}">
                <a16:creationId xmlns:a16="http://schemas.microsoft.com/office/drawing/2014/main" id="{E96BB65D-AE88-4155-AE9D-343E59AFD031}"/>
              </a:ext>
            </a:extLst>
          </p:cNvPr>
          <p:cNvCxnSpPr>
            <a:cxnSpLocks noChangeShapeType="1"/>
            <a:endCxn id="64" idx="2"/>
          </p:cNvCxnSpPr>
          <p:nvPr/>
        </p:nvCxnSpPr>
        <p:spPr bwMode="auto">
          <a:xfrm flipV="1">
            <a:off x="2365375" y="2735263"/>
            <a:ext cx="455613" cy="1296987"/>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67" name="Textfeld 66">
            <a:extLst>
              <a:ext uri="{FF2B5EF4-FFF2-40B4-BE49-F238E27FC236}">
                <a16:creationId xmlns:a16="http://schemas.microsoft.com/office/drawing/2014/main" id="{AA8E1219-3F9E-4207-B305-266A4CAA0A51}"/>
              </a:ext>
            </a:extLst>
          </p:cNvPr>
          <p:cNvSpPr txBox="1">
            <a:spLocks noChangeArrowheads="1"/>
          </p:cNvSpPr>
          <p:nvPr/>
        </p:nvSpPr>
        <p:spPr bwMode="auto">
          <a:xfrm>
            <a:off x="3660775" y="2773363"/>
            <a:ext cx="1439863"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Antriebswelle</a:t>
            </a:r>
          </a:p>
        </p:txBody>
      </p:sp>
      <p:cxnSp>
        <p:nvCxnSpPr>
          <p:cNvPr id="68" name="Gerade Verbindung mit Pfeil 67">
            <a:extLst>
              <a:ext uri="{FF2B5EF4-FFF2-40B4-BE49-F238E27FC236}">
                <a16:creationId xmlns:a16="http://schemas.microsoft.com/office/drawing/2014/main" id="{18EE3B90-5EE5-4ADD-B9EB-A829470B4527}"/>
              </a:ext>
            </a:extLst>
          </p:cNvPr>
          <p:cNvCxnSpPr>
            <a:cxnSpLocks noChangeShapeType="1"/>
          </p:cNvCxnSpPr>
          <p:nvPr/>
        </p:nvCxnSpPr>
        <p:spPr bwMode="auto">
          <a:xfrm flipH="1" flipV="1">
            <a:off x="4371975" y="3113088"/>
            <a:ext cx="101600" cy="1135062"/>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71" name="Textfeld 70">
            <a:extLst>
              <a:ext uri="{FF2B5EF4-FFF2-40B4-BE49-F238E27FC236}">
                <a16:creationId xmlns:a16="http://schemas.microsoft.com/office/drawing/2014/main" id="{23602C98-4033-458A-9055-6460466224F9}"/>
              </a:ext>
            </a:extLst>
          </p:cNvPr>
          <p:cNvSpPr txBox="1">
            <a:spLocks noChangeArrowheads="1"/>
          </p:cNvSpPr>
          <p:nvPr/>
        </p:nvSpPr>
        <p:spPr bwMode="auto">
          <a:xfrm>
            <a:off x="3752850" y="5616575"/>
            <a:ext cx="1439863"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Exzenter</a:t>
            </a:r>
          </a:p>
        </p:txBody>
      </p:sp>
      <p:cxnSp>
        <p:nvCxnSpPr>
          <p:cNvPr id="72" name="Gerade Verbindung mit Pfeil 71">
            <a:extLst>
              <a:ext uri="{FF2B5EF4-FFF2-40B4-BE49-F238E27FC236}">
                <a16:creationId xmlns:a16="http://schemas.microsoft.com/office/drawing/2014/main" id="{0165C70F-6B35-41D4-A8F6-9F2E91B4620B}"/>
              </a:ext>
            </a:extLst>
          </p:cNvPr>
          <p:cNvCxnSpPr>
            <a:cxnSpLocks noChangeShapeType="1"/>
          </p:cNvCxnSpPr>
          <p:nvPr/>
        </p:nvCxnSpPr>
        <p:spPr bwMode="auto">
          <a:xfrm flipH="1">
            <a:off x="4237038" y="4751388"/>
            <a:ext cx="134937" cy="865187"/>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74" name="Textfeld 73">
            <a:extLst>
              <a:ext uri="{FF2B5EF4-FFF2-40B4-BE49-F238E27FC236}">
                <a16:creationId xmlns:a16="http://schemas.microsoft.com/office/drawing/2014/main" id="{AC1F870F-7906-4EB0-AD82-F9A6CF57B13A}"/>
              </a:ext>
            </a:extLst>
          </p:cNvPr>
          <p:cNvSpPr txBox="1">
            <a:spLocks noChangeArrowheads="1"/>
          </p:cNvSpPr>
          <p:nvPr/>
        </p:nvSpPr>
        <p:spPr bwMode="auto">
          <a:xfrm>
            <a:off x="6962775" y="2225675"/>
            <a:ext cx="1439863"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Gehäuse</a:t>
            </a:r>
          </a:p>
        </p:txBody>
      </p:sp>
      <p:cxnSp>
        <p:nvCxnSpPr>
          <p:cNvPr id="75" name="Gerade Verbindung mit Pfeil 74">
            <a:extLst>
              <a:ext uri="{FF2B5EF4-FFF2-40B4-BE49-F238E27FC236}">
                <a16:creationId xmlns:a16="http://schemas.microsoft.com/office/drawing/2014/main" id="{3371E59D-6DA4-4E26-8595-A7B506702DEF}"/>
              </a:ext>
            </a:extLst>
          </p:cNvPr>
          <p:cNvCxnSpPr>
            <a:cxnSpLocks noChangeShapeType="1"/>
          </p:cNvCxnSpPr>
          <p:nvPr/>
        </p:nvCxnSpPr>
        <p:spPr bwMode="auto">
          <a:xfrm flipV="1">
            <a:off x="7189788" y="2552700"/>
            <a:ext cx="328612" cy="504825"/>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76" name="Textfeld 75">
            <a:extLst>
              <a:ext uri="{FF2B5EF4-FFF2-40B4-BE49-F238E27FC236}">
                <a16:creationId xmlns:a16="http://schemas.microsoft.com/office/drawing/2014/main" id="{A6ABC936-2675-4101-83C2-02A7F5395F92}"/>
              </a:ext>
            </a:extLst>
          </p:cNvPr>
          <p:cNvSpPr txBox="1">
            <a:spLocks noChangeArrowheads="1"/>
          </p:cNvSpPr>
          <p:nvPr/>
        </p:nvSpPr>
        <p:spPr bwMode="auto">
          <a:xfrm>
            <a:off x="7526338" y="3527425"/>
            <a:ext cx="1439862"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Druckfeder</a:t>
            </a:r>
          </a:p>
        </p:txBody>
      </p:sp>
      <p:cxnSp>
        <p:nvCxnSpPr>
          <p:cNvPr id="77" name="Gerade Verbindung mit Pfeil 76">
            <a:extLst>
              <a:ext uri="{FF2B5EF4-FFF2-40B4-BE49-F238E27FC236}">
                <a16:creationId xmlns:a16="http://schemas.microsoft.com/office/drawing/2014/main" id="{252BE000-8784-4052-B1AF-FCC65140455B}"/>
              </a:ext>
            </a:extLst>
          </p:cNvPr>
          <p:cNvCxnSpPr>
            <a:cxnSpLocks noChangeShapeType="1"/>
          </p:cNvCxnSpPr>
          <p:nvPr/>
        </p:nvCxnSpPr>
        <p:spPr bwMode="auto">
          <a:xfrm flipV="1">
            <a:off x="7116763" y="3867150"/>
            <a:ext cx="1130300" cy="38100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79" name="Textfeld 78">
            <a:extLst>
              <a:ext uri="{FF2B5EF4-FFF2-40B4-BE49-F238E27FC236}">
                <a16:creationId xmlns:a16="http://schemas.microsoft.com/office/drawing/2014/main" id="{DC03FADB-FE60-4B9F-8974-332DD20E321F}"/>
              </a:ext>
            </a:extLst>
          </p:cNvPr>
          <p:cNvSpPr txBox="1">
            <a:spLocks noChangeArrowheads="1"/>
          </p:cNvSpPr>
          <p:nvPr/>
        </p:nvSpPr>
        <p:spPr bwMode="auto">
          <a:xfrm>
            <a:off x="6757988" y="6192838"/>
            <a:ext cx="1827212" cy="338137"/>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Ausstoßöffnung</a:t>
            </a:r>
          </a:p>
        </p:txBody>
      </p:sp>
      <p:cxnSp>
        <p:nvCxnSpPr>
          <p:cNvPr id="80" name="Gerade Verbindung mit Pfeil 79">
            <a:extLst>
              <a:ext uri="{FF2B5EF4-FFF2-40B4-BE49-F238E27FC236}">
                <a16:creationId xmlns:a16="http://schemas.microsoft.com/office/drawing/2014/main" id="{56FBCD27-95E5-497B-979E-873A020B64F1}"/>
              </a:ext>
            </a:extLst>
          </p:cNvPr>
          <p:cNvCxnSpPr>
            <a:cxnSpLocks noChangeShapeType="1"/>
          </p:cNvCxnSpPr>
          <p:nvPr/>
        </p:nvCxnSpPr>
        <p:spPr bwMode="auto">
          <a:xfrm>
            <a:off x="7189788" y="5616575"/>
            <a:ext cx="215900" cy="576263"/>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82" name="Textfeld 81">
            <a:extLst>
              <a:ext uri="{FF2B5EF4-FFF2-40B4-BE49-F238E27FC236}">
                <a16:creationId xmlns:a16="http://schemas.microsoft.com/office/drawing/2014/main" id="{09A23796-9F6E-4F4E-A5B8-E0B1990483A7}"/>
              </a:ext>
            </a:extLst>
          </p:cNvPr>
          <p:cNvSpPr txBox="1">
            <a:spLocks noChangeArrowheads="1"/>
          </p:cNvSpPr>
          <p:nvPr/>
        </p:nvSpPr>
        <p:spPr bwMode="auto">
          <a:xfrm>
            <a:off x="3752850" y="1819275"/>
            <a:ext cx="2716213" cy="338138"/>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Entlüftungsleitung von FP</a:t>
            </a:r>
          </a:p>
        </p:txBody>
      </p:sp>
      <p:cxnSp>
        <p:nvCxnSpPr>
          <p:cNvPr id="83" name="Gerade Verbindung mit Pfeil 82">
            <a:extLst>
              <a:ext uri="{FF2B5EF4-FFF2-40B4-BE49-F238E27FC236}">
                <a16:creationId xmlns:a16="http://schemas.microsoft.com/office/drawing/2014/main" id="{B1926C8F-CDC8-4B94-BBA3-E173EA595397}"/>
              </a:ext>
            </a:extLst>
          </p:cNvPr>
          <p:cNvCxnSpPr>
            <a:cxnSpLocks noChangeShapeType="1"/>
          </p:cNvCxnSpPr>
          <p:nvPr/>
        </p:nvCxnSpPr>
        <p:spPr bwMode="auto">
          <a:xfrm flipH="1" flipV="1">
            <a:off x="5461000" y="2159000"/>
            <a:ext cx="215900" cy="122555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86" name="Textfeld 85">
            <a:extLst>
              <a:ext uri="{FF2B5EF4-FFF2-40B4-BE49-F238E27FC236}">
                <a16:creationId xmlns:a16="http://schemas.microsoft.com/office/drawing/2014/main" id="{A7D4A7C8-D0AF-4551-B288-92B2DD861F8A}"/>
              </a:ext>
            </a:extLst>
          </p:cNvPr>
          <p:cNvSpPr txBox="1">
            <a:spLocks noChangeArrowheads="1"/>
          </p:cNvSpPr>
          <p:nvPr/>
        </p:nvSpPr>
        <p:spPr bwMode="auto">
          <a:xfrm>
            <a:off x="7670800" y="4751388"/>
            <a:ext cx="1439863"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Auslassventil</a:t>
            </a:r>
          </a:p>
        </p:txBody>
      </p:sp>
      <p:cxnSp>
        <p:nvCxnSpPr>
          <p:cNvPr id="87" name="Gerade Verbindung mit Pfeil 86">
            <a:extLst>
              <a:ext uri="{FF2B5EF4-FFF2-40B4-BE49-F238E27FC236}">
                <a16:creationId xmlns:a16="http://schemas.microsoft.com/office/drawing/2014/main" id="{06ABAABF-E0BA-4AF0-BAA3-A4494C329ED1}"/>
              </a:ext>
            </a:extLst>
          </p:cNvPr>
          <p:cNvCxnSpPr>
            <a:cxnSpLocks noChangeShapeType="1"/>
          </p:cNvCxnSpPr>
          <p:nvPr/>
        </p:nvCxnSpPr>
        <p:spPr bwMode="auto">
          <a:xfrm>
            <a:off x="6962775" y="4679950"/>
            <a:ext cx="708025" cy="24130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cxnSp>
        <p:nvCxnSpPr>
          <p:cNvPr id="91" name="Gerade Verbindung mit Pfeil 90">
            <a:extLst>
              <a:ext uri="{FF2B5EF4-FFF2-40B4-BE49-F238E27FC236}">
                <a16:creationId xmlns:a16="http://schemas.microsoft.com/office/drawing/2014/main" id="{DF593886-4C34-4EFB-8065-F43B2F44BC2A}"/>
              </a:ext>
            </a:extLst>
          </p:cNvPr>
          <p:cNvCxnSpPr>
            <a:cxnSpLocks noChangeShapeType="1"/>
          </p:cNvCxnSpPr>
          <p:nvPr/>
        </p:nvCxnSpPr>
        <p:spPr bwMode="auto">
          <a:xfrm flipH="1" flipV="1">
            <a:off x="636588" y="2411413"/>
            <a:ext cx="1368425" cy="267970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34838" name="Rechteck 93">
            <a:extLst>
              <a:ext uri="{FF2B5EF4-FFF2-40B4-BE49-F238E27FC236}">
                <a16:creationId xmlns:a16="http://schemas.microsoft.com/office/drawing/2014/main" id="{8048D999-9980-49E2-BAF5-14A8999D7428}"/>
              </a:ext>
            </a:extLst>
          </p:cNvPr>
          <p:cNvSpPr>
            <a:spLocks noChangeArrowheads="1"/>
          </p:cNvSpPr>
          <p:nvPr/>
        </p:nvSpPr>
        <p:spPr bwMode="auto">
          <a:xfrm>
            <a:off x="854075" y="836613"/>
            <a:ext cx="7731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2000" b="1">
                <a:solidFill>
                  <a:srgbClr val="0000FF"/>
                </a:solidFill>
              </a:rPr>
              <a:t>6.3 Feuerlöschkreiselpumpen: </a:t>
            </a:r>
            <a:r>
              <a:rPr lang="de-DE" altLang="de-DE" sz="2000" b="1" u="sng">
                <a:solidFill>
                  <a:srgbClr val="0000FF"/>
                </a:solidFill>
              </a:rPr>
              <a:t>Membran-Entlüftungspumpe</a:t>
            </a:r>
            <a:endParaRPr lang="de-DE" altLang="de-DE" sz="2000" b="1"/>
          </a:p>
        </p:txBody>
      </p:sp>
      <p:sp>
        <p:nvSpPr>
          <p:cNvPr id="34839" name="Foliennummernplatzhalter 1">
            <a:extLst>
              <a:ext uri="{FF2B5EF4-FFF2-40B4-BE49-F238E27FC236}">
                <a16:creationId xmlns:a16="http://schemas.microsoft.com/office/drawing/2014/main" id="{29C536BF-50A5-442C-B1C4-7E790D33564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92EB894D-E06E-468A-B104-DFC402469823}" type="slidenum">
              <a:rPr lang="de-DE" altLang="de-DE" sz="1200">
                <a:solidFill>
                  <a:srgbClr val="000000"/>
                </a:solidFill>
              </a:rPr>
              <a:pPr>
                <a:spcBef>
                  <a:spcPct val="0"/>
                </a:spcBef>
                <a:buClrTx/>
                <a:buSzTx/>
                <a:buFontTx/>
                <a:buNone/>
              </a:pPr>
              <a:t>25</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8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8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4" grpId="0" animBg="1"/>
      <p:bldP spid="67" grpId="0" animBg="1"/>
      <p:bldP spid="71" grpId="0" animBg="1"/>
      <p:bldP spid="74" grpId="0" animBg="1"/>
      <p:bldP spid="76" grpId="0" animBg="1"/>
      <p:bldP spid="79" grpId="0" animBg="1"/>
      <p:bldP spid="82" grpId="0" animBg="1"/>
      <p:bldP spid="8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AD802547-1E1E-4D10-97A3-1E286B926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989138"/>
            <a:ext cx="6634163"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A1C21267-58B4-4EA2-B9E7-20099DAF1FC0}"/>
              </a:ext>
            </a:extLst>
          </p:cNvPr>
          <p:cNvSpPr txBox="1">
            <a:spLocks noChangeArrowheads="1"/>
          </p:cNvSpPr>
          <p:nvPr/>
        </p:nvSpPr>
        <p:spPr bwMode="auto">
          <a:xfrm>
            <a:off x="2771775" y="1778000"/>
            <a:ext cx="1439863"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Ansaugen</a:t>
            </a:r>
          </a:p>
        </p:txBody>
      </p:sp>
      <p:cxnSp>
        <p:nvCxnSpPr>
          <p:cNvPr id="6" name="Gerade Verbindung mit Pfeil 5">
            <a:extLst>
              <a:ext uri="{FF2B5EF4-FFF2-40B4-BE49-F238E27FC236}">
                <a16:creationId xmlns:a16="http://schemas.microsoft.com/office/drawing/2014/main" id="{F4E20C86-9073-47F6-84E1-3F340B2FE703}"/>
              </a:ext>
            </a:extLst>
          </p:cNvPr>
          <p:cNvCxnSpPr>
            <a:cxnSpLocks noChangeShapeType="1"/>
          </p:cNvCxnSpPr>
          <p:nvPr/>
        </p:nvCxnSpPr>
        <p:spPr bwMode="auto">
          <a:xfrm flipV="1">
            <a:off x="3492500" y="2117725"/>
            <a:ext cx="0" cy="504825"/>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cxnSp>
        <p:nvCxnSpPr>
          <p:cNvPr id="8" name="Gerade Verbindung mit Pfeil 7">
            <a:extLst>
              <a:ext uri="{FF2B5EF4-FFF2-40B4-BE49-F238E27FC236}">
                <a16:creationId xmlns:a16="http://schemas.microsoft.com/office/drawing/2014/main" id="{F071D4FE-08A0-4018-9772-222F204DEDA3}"/>
              </a:ext>
            </a:extLst>
          </p:cNvPr>
          <p:cNvCxnSpPr>
            <a:cxnSpLocks noChangeShapeType="1"/>
          </p:cNvCxnSpPr>
          <p:nvPr/>
        </p:nvCxnSpPr>
        <p:spPr bwMode="auto">
          <a:xfrm>
            <a:off x="7740650" y="5445125"/>
            <a:ext cx="0" cy="43180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9" name="Textfeld 8">
            <a:extLst>
              <a:ext uri="{FF2B5EF4-FFF2-40B4-BE49-F238E27FC236}">
                <a16:creationId xmlns:a16="http://schemas.microsoft.com/office/drawing/2014/main" id="{7683C777-52EC-4784-B32F-9E69BEEBE9E1}"/>
              </a:ext>
            </a:extLst>
          </p:cNvPr>
          <p:cNvSpPr txBox="1">
            <a:spLocks noChangeArrowheads="1"/>
          </p:cNvSpPr>
          <p:nvPr/>
        </p:nvSpPr>
        <p:spPr bwMode="auto">
          <a:xfrm>
            <a:off x="7019925" y="5876925"/>
            <a:ext cx="1439863"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Ausstoßen</a:t>
            </a:r>
          </a:p>
        </p:txBody>
      </p:sp>
      <p:cxnSp>
        <p:nvCxnSpPr>
          <p:cNvPr id="13" name="Gerade Verbindung mit Pfeil 12">
            <a:extLst>
              <a:ext uri="{FF2B5EF4-FFF2-40B4-BE49-F238E27FC236}">
                <a16:creationId xmlns:a16="http://schemas.microsoft.com/office/drawing/2014/main" id="{A914D76F-6754-4DC2-A369-D6F5EF898204}"/>
              </a:ext>
            </a:extLst>
          </p:cNvPr>
          <p:cNvCxnSpPr/>
          <p:nvPr/>
        </p:nvCxnSpPr>
        <p:spPr>
          <a:xfrm>
            <a:off x="3489325" y="2833688"/>
            <a:ext cx="0" cy="504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82DB7F2-866E-489E-89CF-EFF4A4713B32}"/>
              </a:ext>
            </a:extLst>
          </p:cNvPr>
          <p:cNvCxnSpPr/>
          <p:nvPr/>
        </p:nvCxnSpPr>
        <p:spPr>
          <a:xfrm>
            <a:off x="7705725" y="4652963"/>
            <a:ext cx="0" cy="5048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849" name="Rechteck 11">
            <a:extLst>
              <a:ext uri="{FF2B5EF4-FFF2-40B4-BE49-F238E27FC236}">
                <a16:creationId xmlns:a16="http://schemas.microsoft.com/office/drawing/2014/main" id="{58949E7F-6BB1-4D85-8B3E-AB0FDF0F3D1A}"/>
              </a:ext>
            </a:extLst>
          </p:cNvPr>
          <p:cNvSpPr>
            <a:spLocks noChangeArrowheads="1"/>
          </p:cNvSpPr>
          <p:nvPr/>
        </p:nvSpPr>
        <p:spPr bwMode="auto">
          <a:xfrm>
            <a:off x="755650" y="836613"/>
            <a:ext cx="79200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2000" b="1">
                <a:solidFill>
                  <a:srgbClr val="0000FF"/>
                </a:solidFill>
              </a:rPr>
              <a:t>6.3 Feuerlöschkreiselpumpen: </a:t>
            </a:r>
            <a:r>
              <a:rPr lang="de-DE" altLang="de-DE" sz="2000" b="1" u="sng">
                <a:solidFill>
                  <a:srgbClr val="0000FF"/>
                </a:solidFill>
              </a:rPr>
              <a:t>Membran-Entlüftungspumpe</a:t>
            </a:r>
            <a:endParaRPr lang="de-DE" altLang="de-DE" sz="2000" b="1"/>
          </a:p>
        </p:txBody>
      </p:sp>
      <p:sp>
        <p:nvSpPr>
          <p:cNvPr id="35850" name="Foliennummernplatzhalter 1">
            <a:extLst>
              <a:ext uri="{FF2B5EF4-FFF2-40B4-BE49-F238E27FC236}">
                <a16:creationId xmlns:a16="http://schemas.microsoft.com/office/drawing/2014/main" id="{03E9D820-115F-4307-AC02-C076EE6A001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4454CBB7-5BF4-44F0-8BCF-30961F8CD8B0}" type="slidenum">
              <a:rPr lang="de-DE" altLang="de-DE" sz="1200">
                <a:solidFill>
                  <a:srgbClr val="000000"/>
                </a:solidFill>
              </a:rPr>
              <a:pPr>
                <a:spcBef>
                  <a:spcPct val="0"/>
                </a:spcBef>
                <a:buClrTx/>
                <a:buSzTx/>
                <a:buFontTx/>
                <a:buNone/>
              </a:pPr>
              <a:t>26</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25D8549B-16C3-47F2-BF1A-875089D62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027238"/>
            <a:ext cx="665162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88F1696D-DEC4-4A15-8F64-B5AC579E4245}"/>
              </a:ext>
            </a:extLst>
          </p:cNvPr>
          <p:cNvSpPr txBox="1">
            <a:spLocks noChangeArrowheads="1"/>
          </p:cNvSpPr>
          <p:nvPr/>
        </p:nvSpPr>
        <p:spPr bwMode="auto">
          <a:xfrm>
            <a:off x="2771775" y="1778000"/>
            <a:ext cx="1439863"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Ansaugen</a:t>
            </a:r>
          </a:p>
        </p:txBody>
      </p:sp>
      <p:cxnSp>
        <p:nvCxnSpPr>
          <p:cNvPr id="6" name="Gerade Verbindung mit Pfeil 5">
            <a:extLst>
              <a:ext uri="{FF2B5EF4-FFF2-40B4-BE49-F238E27FC236}">
                <a16:creationId xmlns:a16="http://schemas.microsoft.com/office/drawing/2014/main" id="{003725E0-692E-4EE4-B799-0A2B09A5A0D2}"/>
              </a:ext>
            </a:extLst>
          </p:cNvPr>
          <p:cNvCxnSpPr>
            <a:cxnSpLocks noChangeShapeType="1"/>
          </p:cNvCxnSpPr>
          <p:nvPr/>
        </p:nvCxnSpPr>
        <p:spPr bwMode="auto">
          <a:xfrm flipV="1">
            <a:off x="3492500" y="2117725"/>
            <a:ext cx="0" cy="504825"/>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cxnSp>
        <p:nvCxnSpPr>
          <p:cNvPr id="7" name="Gerade Verbindung mit Pfeil 6">
            <a:extLst>
              <a:ext uri="{FF2B5EF4-FFF2-40B4-BE49-F238E27FC236}">
                <a16:creationId xmlns:a16="http://schemas.microsoft.com/office/drawing/2014/main" id="{EFF58C15-0A5A-4F46-9839-CB3B7496D659}"/>
              </a:ext>
            </a:extLst>
          </p:cNvPr>
          <p:cNvCxnSpPr>
            <a:cxnSpLocks noChangeShapeType="1"/>
          </p:cNvCxnSpPr>
          <p:nvPr/>
        </p:nvCxnSpPr>
        <p:spPr bwMode="auto">
          <a:xfrm>
            <a:off x="7712075" y="5445125"/>
            <a:ext cx="0" cy="431800"/>
          </a:xfrm>
          <a:prstGeom prst="straightConnector1">
            <a:avLst/>
          </a:prstGeom>
          <a:noFill/>
          <a:ln w="19050" algn="ctr">
            <a:solidFill>
              <a:srgbClr val="FF0000"/>
            </a:solidFill>
            <a:miter lim="800000"/>
            <a:headEnd type="triangle" w="med" len="med"/>
            <a:tailEnd/>
          </a:ln>
          <a:extLst>
            <a:ext uri="{909E8E84-426E-40DD-AFC4-6F175D3DCCD1}">
              <a14:hiddenFill xmlns:a14="http://schemas.microsoft.com/office/drawing/2010/main">
                <a:noFill/>
              </a14:hiddenFill>
            </a:ext>
          </a:extLst>
        </p:spPr>
      </p:cxnSp>
      <p:sp>
        <p:nvSpPr>
          <p:cNvPr id="8" name="Textfeld 7">
            <a:extLst>
              <a:ext uri="{FF2B5EF4-FFF2-40B4-BE49-F238E27FC236}">
                <a16:creationId xmlns:a16="http://schemas.microsoft.com/office/drawing/2014/main" id="{73375642-F023-4436-BB53-E09D6997764C}"/>
              </a:ext>
            </a:extLst>
          </p:cNvPr>
          <p:cNvSpPr txBox="1">
            <a:spLocks noChangeArrowheads="1"/>
          </p:cNvSpPr>
          <p:nvPr/>
        </p:nvSpPr>
        <p:spPr bwMode="auto">
          <a:xfrm>
            <a:off x="7019925" y="5876925"/>
            <a:ext cx="1439863" cy="339725"/>
          </a:xfrm>
          <a:prstGeom prst="rect">
            <a:avLst/>
          </a:prstGeom>
          <a:solidFill>
            <a:srgbClr val="FFFF99"/>
          </a:solidFill>
          <a:ln w="19050">
            <a:solidFill>
              <a:srgbClr val="FF0000"/>
            </a:solidFill>
            <a:miter lim="800000"/>
            <a:headEnd/>
            <a:tailEnd/>
          </a:ln>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600"/>
              <a:t>Ausstoßen</a:t>
            </a:r>
          </a:p>
        </p:txBody>
      </p:sp>
      <p:sp>
        <p:nvSpPr>
          <p:cNvPr id="36871" name="Rechteck 3">
            <a:extLst>
              <a:ext uri="{FF2B5EF4-FFF2-40B4-BE49-F238E27FC236}">
                <a16:creationId xmlns:a16="http://schemas.microsoft.com/office/drawing/2014/main" id="{7D4D22E1-B1EA-4073-BC12-95D4D2768E65}"/>
              </a:ext>
            </a:extLst>
          </p:cNvPr>
          <p:cNvSpPr>
            <a:spLocks noChangeArrowheads="1"/>
          </p:cNvSpPr>
          <p:nvPr/>
        </p:nvSpPr>
        <p:spPr bwMode="auto">
          <a:xfrm>
            <a:off x="539750" y="836613"/>
            <a:ext cx="806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2000" b="1">
                <a:solidFill>
                  <a:srgbClr val="0000FF"/>
                </a:solidFill>
              </a:rPr>
              <a:t>6.3 Feuerlöschkreiselpumpen: </a:t>
            </a:r>
            <a:r>
              <a:rPr lang="de-DE" altLang="de-DE" sz="2000" b="1" u="sng">
                <a:solidFill>
                  <a:srgbClr val="0000FF"/>
                </a:solidFill>
              </a:rPr>
              <a:t>Membran-Entlüftungspumpe</a:t>
            </a:r>
            <a:endParaRPr lang="de-DE" altLang="de-DE" sz="2000" b="1"/>
          </a:p>
        </p:txBody>
      </p:sp>
      <p:sp>
        <p:nvSpPr>
          <p:cNvPr id="36872" name="Foliennummernplatzhalter 1">
            <a:extLst>
              <a:ext uri="{FF2B5EF4-FFF2-40B4-BE49-F238E27FC236}">
                <a16:creationId xmlns:a16="http://schemas.microsoft.com/office/drawing/2014/main" id="{681A7D20-6364-45EA-8A2C-12B17C43536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F1CDE695-5E67-4270-944A-CE36F150F2B3}" type="slidenum">
              <a:rPr lang="de-DE" altLang="de-DE" sz="1200">
                <a:solidFill>
                  <a:srgbClr val="000000"/>
                </a:solidFill>
              </a:rPr>
              <a:pPr>
                <a:spcBef>
                  <a:spcPct val="0"/>
                </a:spcBef>
                <a:buClrTx/>
                <a:buSzTx/>
                <a:buFontTx/>
                <a:buNone/>
              </a:pPr>
              <a:t>27</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13186D2E-20E3-4F65-AB32-7754F78ACDB9}"/>
              </a:ext>
            </a:extLst>
          </p:cNvPr>
          <p:cNvSpPr>
            <a:spLocks noGrp="1" noChangeArrowheads="1"/>
          </p:cNvSpPr>
          <p:nvPr>
            <p:ph type="title"/>
          </p:nvPr>
        </p:nvSpPr>
        <p:spPr>
          <a:xfrm>
            <a:off x="431800" y="963613"/>
            <a:ext cx="8637588" cy="323850"/>
          </a:xfrm>
        </p:spPr>
        <p:txBody>
          <a:bodyPr/>
          <a:lstStyle/>
          <a:p>
            <a:pPr eaLnBrk="1" hangingPunct="1"/>
            <a:r>
              <a:rPr lang="de-DE" altLang="de-DE">
                <a:solidFill>
                  <a:srgbClr val="0000FF"/>
                </a:solidFill>
              </a:rPr>
              <a:t>6.4 Feuerlöschkreiselpumpen: </a:t>
            </a:r>
            <a:r>
              <a:rPr lang="de-DE" altLang="de-DE" u="sng">
                <a:solidFill>
                  <a:srgbClr val="0000FF"/>
                </a:solidFill>
              </a:rPr>
              <a:t>Saugvorgang</a:t>
            </a:r>
          </a:p>
        </p:txBody>
      </p:sp>
      <p:graphicFrame>
        <p:nvGraphicFramePr>
          <p:cNvPr id="272396" name="Group 12">
            <a:extLst>
              <a:ext uri="{FF2B5EF4-FFF2-40B4-BE49-F238E27FC236}">
                <a16:creationId xmlns:a16="http://schemas.microsoft.com/office/drawing/2014/main" id="{9BED1E6A-2C16-45F8-95BD-57852072AB91}"/>
              </a:ext>
            </a:extLst>
          </p:cNvPr>
          <p:cNvGraphicFramePr>
            <a:graphicFrameLocks noGrp="1"/>
          </p:cNvGraphicFramePr>
          <p:nvPr>
            <p:ph idx="1"/>
          </p:nvPr>
        </p:nvGraphicFramePr>
        <p:xfrm>
          <a:off x="539750" y="1484313"/>
          <a:ext cx="5005388" cy="1800225"/>
        </p:xfrm>
        <a:graphic>
          <a:graphicData uri="http://schemas.openxmlformats.org/drawingml/2006/table">
            <a:tbl>
              <a:tblPr/>
              <a:tblGrid>
                <a:gridCol w="5005388">
                  <a:extLst>
                    <a:ext uri="{9D8B030D-6E8A-4147-A177-3AD203B41FA5}">
                      <a16:colId xmlns:a16="http://schemas.microsoft.com/office/drawing/2014/main" val="20000"/>
                    </a:ext>
                  </a:extLst>
                </a:gridCol>
              </a:tblGrid>
              <a:tr h="18002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dirty="0">
                          <a:ln>
                            <a:noFill/>
                          </a:ln>
                          <a:solidFill>
                            <a:schemeClr val="tx1"/>
                          </a:solidFill>
                          <a:effectLst/>
                          <a:latin typeface="Arial" pitchFamily="34" charset="0"/>
                        </a:rPr>
                        <a:t>In Meereshöhe lastet bei normalen Luftdruck auf jedem cm</a:t>
                      </a:r>
                      <a:r>
                        <a:rPr kumimoji="0" lang="de-DE" sz="1800" b="0" i="0" u="none" strike="noStrike" cap="none" normalizeH="0" baseline="30000" dirty="0">
                          <a:ln>
                            <a:noFill/>
                          </a:ln>
                          <a:solidFill>
                            <a:schemeClr val="tx1"/>
                          </a:solidFill>
                          <a:effectLst/>
                          <a:latin typeface="Arial" pitchFamily="34" charset="0"/>
                        </a:rPr>
                        <a:t>2 </a:t>
                      </a:r>
                      <a:r>
                        <a:rPr kumimoji="0" lang="de-DE" sz="1800" b="0" i="0" u="none" strike="noStrike" cap="none" normalizeH="0" baseline="0" dirty="0">
                          <a:ln>
                            <a:noFill/>
                          </a:ln>
                          <a:solidFill>
                            <a:schemeClr val="tx1"/>
                          </a:solidFill>
                          <a:effectLst/>
                          <a:latin typeface="Arial" pitchFamily="34" charset="0"/>
                        </a:rPr>
                        <a:t>der Erdoberfläche eine Luftsäule mit einem Gewicht von 1,033 kg = Gewicht einer Wassersäule (bei + 4°C) mit 1 cm</a:t>
                      </a:r>
                      <a:r>
                        <a:rPr kumimoji="0" lang="de-DE" sz="1800" b="0" i="0" u="none" strike="noStrike" cap="none" normalizeH="0" baseline="30000" dirty="0">
                          <a:ln>
                            <a:noFill/>
                          </a:ln>
                          <a:solidFill>
                            <a:schemeClr val="tx1"/>
                          </a:solidFill>
                          <a:effectLst/>
                          <a:latin typeface="Arial" pitchFamily="34" charset="0"/>
                        </a:rPr>
                        <a:t>2</a:t>
                      </a:r>
                      <a:r>
                        <a:rPr kumimoji="0" lang="de-DE" sz="1800" b="0" i="0" u="none" strike="noStrike" cap="none" normalizeH="0" baseline="0" dirty="0">
                          <a:ln>
                            <a:noFill/>
                          </a:ln>
                          <a:solidFill>
                            <a:schemeClr val="tx1"/>
                          </a:solidFill>
                          <a:effectLst/>
                          <a:latin typeface="Arial" pitchFamily="34" charset="0"/>
                        </a:rPr>
                        <a:t> Grundfläche und 10,33 m Höhe.</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bl>
          </a:graphicData>
        </a:graphic>
      </p:graphicFrame>
      <p:pic>
        <p:nvPicPr>
          <p:cNvPr id="37897" name="Picture 13">
            <a:extLst>
              <a:ext uri="{FF2B5EF4-FFF2-40B4-BE49-F238E27FC236}">
                <a16:creationId xmlns:a16="http://schemas.microsoft.com/office/drawing/2014/main" id="{A67DC230-349A-4FDE-BAEB-E77956137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284538"/>
            <a:ext cx="3275013"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4">
            <a:extLst>
              <a:ext uri="{FF2B5EF4-FFF2-40B4-BE49-F238E27FC236}">
                <a16:creationId xmlns:a16="http://schemas.microsoft.com/office/drawing/2014/main" id="{9D4878FA-6479-42CA-BA35-AFD7AFF340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79513"/>
            <a:ext cx="139382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Grafik 1">
            <a:extLst>
              <a:ext uri="{FF2B5EF4-FFF2-40B4-BE49-F238E27FC236}">
                <a16:creationId xmlns:a16="http://schemas.microsoft.com/office/drawing/2014/main" id="{2A20BE9A-7D95-4291-8020-C9C552C7A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495" t="9894" r="57098" b="82234"/>
          <a:stretch>
            <a:fillRect/>
          </a:stretch>
        </p:blipFill>
        <p:spPr bwMode="auto">
          <a:xfrm>
            <a:off x="7007225" y="642937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Textfeld 6">
            <a:extLst>
              <a:ext uri="{FF2B5EF4-FFF2-40B4-BE49-F238E27FC236}">
                <a16:creationId xmlns:a16="http://schemas.microsoft.com/office/drawing/2014/main" id="{372B0CCC-CCD0-4FFF-96AD-DD1CA7608112}"/>
              </a:ext>
            </a:extLst>
          </p:cNvPr>
          <p:cNvSpPr txBox="1">
            <a:spLocks noChangeArrowheads="1"/>
          </p:cNvSpPr>
          <p:nvPr/>
        </p:nvSpPr>
        <p:spPr bwMode="auto">
          <a:xfrm>
            <a:off x="6457950" y="6537325"/>
            <a:ext cx="549275"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sp>
        <p:nvSpPr>
          <p:cNvPr id="37901" name="Foliennummernplatzhalter 1">
            <a:extLst>
              <a:ext uri="{FF2B5EF4-FFF2-40B4-BE49-F238E27FC236}">
                <a16:creationId xmlns:a16="http://schemas.microsoft.com/office/drawing/2014/main" id="{EDDE66FF-8E3D-49C9-ACC8-528C215C7F3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FD2E30A8-078B-4323-B215-CF76521920ED}" type="slidenum">
              <a:rPr lang="de-DE" altLang="de-DE" sz="1200">
                <a:solidFill>
                  <a:srgbClr val="000000"/>
                </a:solidFill>
              </a:rPr>
              <a:pPr>
                <a:spcBef>
                  <a:spcPct val="0"/>
                </a:spcBef>
                <a:buClrTx/>
                <a:buSzTx/>
                <a:buFontTx/>
                <a:buNone/>
              </a:pPr>
              <a:t>28</a:t>
            </a:fld>
            <a:endParaRPr lang="de-DE" altLang="de-DE" sz="12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AECF7D6-8C69-4954-9D67-EB966F14C469}"/>
              </a:ext>
            </a:extLst>
          </p:cNvPr>
          <p:cNvSpPr>
            <a:spLocks noGrp="1" noChangeArrowheads="1"/>
          </p:cNvSpPr>
          <p:nvPr>
            <p:ph type="title"/>
          </p:nvPr>
        </p:nvSpPr>
        <p:spPr/>
        <p:txBody>
          <a:bodyPr/>
          <a:lstStyle/>
          <a:p>
            <a:pPr eaLnBrk="1" hangingPunct="1"/>
            <a:r>
              <a:rPr lang="de-DE" altLang="de-DE">
                <a:solidFill>
                  <a:srgbClr val="0000FF"/>
                </a:solidFill>
              </a:rPr>
              <a:t>6.4 Feuerlöschkreiselpumpen: </a:t>
            </a:r>
            <a:r>
              <a:rPr lang="de-DE" altLang="de-DE" u="sng">
                <a:solidFill>
                  <a:srgbClr val="0000FF"/>
                </a:solidFill>
              </a:rPr>
              <a:t>Theoretische Saughöhe</a:t>
            </a:r>
          </a:p>
        </p:txBody>
      </p:sp>
      <p:sp>
        <p:nvSpPr>
          <p:cNvPr id="38915" name="Rectangle 3">
            <a:extLst>
              <a:ext uri="{FF2B5EF4-FFF2-40B4-BE49-F238E27FC236}">
                <a16:creationId xmlns:a16="http://schemas.microsoft.com/office/drawing/2014/main" id="{AB367D4D-5B53-490A-AD6F-18E21D8C4974}"/>
              </a:ext>
            </a:extLst>
          </p:cNvPr>
          <p:cNvSpPr>
            <a:spLocks noGrp="1" noChangeArrowheads="1"/>
          </p:cNvSpPr>
          <p:nvPr>
            <p:ph type="body" idx="1"/>
          </p:nvPr>
        </p:nvSpPr>
        <p:spPr>
          <a:xfrm>
            <a:off x="215900" y="1773238"/>
            <a:ext cx="8637588" cy="4679950"/>
          </a:xfrm>
        </p:spPr>
        <p:txBody>
          <a:bodyPr/>
          <a:lstStyle/>
          <a:p>
            <a:pPr eaLnBrk="1" hangingPunct="1"/>
            <a:r>
              <a:rPr lang="de-DE" altLang="de-DE" sz="2000">
                <a:solidFill>
                  <a:srgbClr val="003366"/>
                </a:solidFill>
              </a:rPr>
              <a:t>Bei Jahresdurchschnitt des Luftdrucks von 1013 hPa</a:t>
            </a:r>
          </a:p>
          <a:p>
            <a:pPr eaLnBrk="1" hangingPunct="1"/>
            <a:r>
              <a:rPr lang="de-DE" altLang="de-DE" sz="2000">
                <a:solidFill>
                  <a:srgbClr val="003366"/>
                </a:solidFill>
              </a:rPr>
              <a:t>Auf Meereshöhe</a:t>
            </a:r>
          </a:p>
          <a:p>
            <a:pPr eaLnBrk="1" hangingPunct="1"/>
            <a:r>
              <a:rPr lang="de-DE" altLang="de-DE" sz="2000">
                <a:solidFill>
                  <a:srgbClr val="003366"/>
                </a:solidFill>
              </a:rPr>
              <a:t>Bei 4°C Wassertemperatur</a:t>
            </a:r>
          </a:p>
          <a:p>
            <a:pPr eaLnBrk="1" hangingPunct="1"/>
            <a:endParaRPr lang="de-DE" altLang="de-DE" sz="2000" b="1">
              <a:solidFill>
                <a:srgbClr val="003366"/>
              </a:solidFill>
            </a:endParaRPr>
          </a:p>
          <a:p>
            <a:pPr eaLnBrk="1" hangingPunct="1">
              <a:buFont typeface="Wingdings" panose="05000000000000000000" pitchFamily="2" charset="2"/>
              <a:buNone/>
            </a:pPr>
            <a:r>
              <a:rPr lang="de-DE" altLang="de-DE" sz="2000" b="1">
                <a:solidFill>
                  <a:srgbClr val="003366"/>
                </a:solidFill>
              </a:rPr>
              <a:t>Ändert sich durch folgende Einflüsse:</a:t>
            </a:r>
          </a:p>
          <a:p>
            <a:pPr eaLnBrk="1" hangingPunct="1"/>
            <a:r>
              <a:rPr lang="de-DE" altLang="de-DE" sz="2000">
                <a:solidFill>
                  <a:srgbClr val="003366"/>
                </a:solidFill>
              </a:rPr>
              <a:t>Wetterlage</a:t>
            </a:r>
          </a:p>
          <a:p>
            <a:pPr eaLnBrk="1" hangingPunct="1"/>
            <a:r>
              <a:rPr lang="de-DE" altLang="de-DE" sz="2000">
                <a:solidFill>
                  <a:srgbClr val="003366"/>
                </a:solidFill>
              </a:rPr>
              <a:t>Höhenlage</a:t>
            </a:r>
          </a:p>
          <a:p>
            <a:pPr eaLnBrk="1" hangingPunct="1"/>
            <a:r>
              <a:rPr lang="de-DE" altLang="de-DE" sz="2000">
                <a:solidFill>
                  <a:srgbClr val="003366"/>
                </a:solidFill>
              </a:rPr>
              <a:t>Wassertemperatur</a:t>
            </a:r>
          </a:p>
          <a:p>
            <a:pPr eaLnBrk="1" hangingPunct="1"/>
            <a:endParaRPr lang="de-DE" altLang="de-DE" sz="2000">
              <a:solidFill>
                <a:srgbClr val="003366"/>
              </a:solidFill>
            </a:endParaRPr>
          </a:p>
          <a:p>
            <a:pPr eaLnBrk="1" hangingPunct="1">
              <a:buFont typeface="Wingdings" panose="05000000000000000000" pitchFamily="2" charset="2"/>
              <a:buNone/>
            </a:pPr>
            <a:r>
              <a:rPr lang="de-DE" altLang="de-DE" sz="2000" b="1">
                <a:solidFill>
                  <a:srgbClr val="003366"/>
                </a:solidFill>
              </a:rPr>
              <a:t>Faustformel:</a:t>
            </a:r>
          </a:p>
          <a:p>
            <a:pPr eaLnBrk="1" hangingPunct="1"/>
            <a:r>
              <a:rPr lang="de-DE" altLang="de-DE" sz="2000">
                <a:solidFill>
                  <a:srgbClr val="003366"/>
                </a:solidFill>
              </a:rPr>
              <a:t>Ortsbarometerstand in Hektopascal (hPa) geteilt durch 100 ist die theoretische Saughöhe in Meter </a:t>
            </a:r>
          </a:p>
        </p:txBody>
      </p:sp>
      <p:sp>
        <p:nvSpPr>
          <p:cNvPr id="38916" name="AutoShape 4">
            <a:extLst>
              <a:ext uri="{FF2B5EF4-FFF2-40B4-BE49-F238E27FC236}">
                <a16:creationId xmlns:a16="http://schemas.microsoft.com/office/drawing/2014/main" id="{1AB20D7E-0AC7-4994-A9CC-2FB90D8693CA}"/>
              </a:ext>
            </a:extLst>
          </p:cNvPr>
          <p:cNvSpPr>
            <a:spLocks/>
          </p:cNvSpPr>
          <p:nvPr/>
        </p:nvSpPr>
        <p:spPr bwMode="auto">
          <a:xfrm>
            <a:off x="6804025" y="1881188"/>
            <a:ext cx="576263" cy="1116012"/>
          </a:xfrm>
          <a:prstGeom prst="rightBrace">
            <a:avLst>
              <a:gd name="adj1" fmla="val 16139"/>
              <a:gd name="adj2" fmla="val 50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endParaRPr lang="de-DE" altLang="de-DE" sz="1800"/>
          </a:p>
        </p:txBody>
      </p:sp>
      <p:sp>
        <p:nvSpPr>
          <p:cNvPr id="38917" name="Text Box 5">
            <a:extLst>
              <a:ext uri="{FF2B5EF4-FFF2-40B4-BE49-F238E27FC236}">
                <a16:creationId xmlns:a16="http://schemas.microsoft.com/office/drawing/2014/main" id="{BA9B872A-388D-4C5C-B1E3-BE1459DCFA05}"/>
              </a:ext>
            </a:extLst>
          </p:cNvPr>
          <p:cNvSpPr txBox="1">
            <a:spLocks noChangeArrowheads="1"/>
          </p:cNvSpPr>
          <p:nvPr/>
        </p:nvSpPr>
        <p:spPr bwMode="auto">
          <a:xfrm>
            <a:off x="7416800" y="2205038"/>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50000"/>
              </a:spcBef>
              <a:buClrTx/>
              <a:buSzTx/>
              <a:buFontTx/>
              <a:buNone/>
            </a:pPr>
            <a:r>
              <a:rPr lang="de-DE" altLang="de-DE" b="1">
                <a:solidFill>
                  <a:schemeClr val="hlink"/>
                </a:solidFill>
              </a:rPr>
              <a:t>10,33 m</a:t>
            </a:r>
          </a:p>
        </p:txBody>
      </p:sp>
      <p:sp>
        <p:nvSpPr>
          <p:cNvPr id="38918" name="Textfeld 6">
            <a:extLst>
              <a:ext uri="{FF2B5EF4-FFF2-40B4-BE49-F238E27FC236}">
                <a16:creationId xmlns:a16="http://schemas.microsoft.com/office/drawing/2014/main" id="{8C9CE1E4-6C48-4B86-9624-B088C8DF9238}"/>
              </a:ext>
            </a:extLst>
          </p:cNvPr>
          <p:cNvSpPr txBox="1">
            <a:spLocks noChangeArrowheads="1"/>
          </p:cNvSpPr>
          <p:nvPr/>
        </p:nvSpPr>
        <p:spPr bwMode="auto">
          <a:xfrm>
            <a:off x="6621463" y="6505575"/>
            <a:ext cx="549275"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pic>
        <p:nvPicPr>
          <p:cNvPr id="38919" name="Grafik 1">
            <a:extLst>
              <a:ext uri="{FF2B5EF4-FFF2-40B4-BE49-F238E27FC236}">
                <a16:creationId xmlns:a16="http://schemas.microsoft.com/office/drawing/2014/main" id="{51E181C7-6682-469D-91DE-B78151A02F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495" t="9894" r="57098" b="82234"/>
          <a:stretch>
            <a:fillRect/>
          </a:stretch>
        </p:blipFill>
        <p:spPr bwMode="auto">
          <a:xfrm>
            <a:off x="7064375" y="64230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Foliennummernplatzhalter 1">
            <a:extLst>
              <a:ext uri="{FF2B5EF4-FFF2-40B4-BE49-F238E27FC236}">
                <a16:creationId xmlns:a16="http://schemas.microsoft.com/office/drawing/2014/main" id="{5A6DDE9B-DCE3-4C20-9086-D39F00032CA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ECB7ED74-6053-456E-B40E-EEB0F659ABC6}" type="slidenum">
              <a:rPr lang="de-DE" altLang="de-DE" sz="1200">
                <a:solidFill>
                  <a:srgbClr val="000000"/>
                </a:solidFill>
              </a:rPr>
              <a:pPr>
                <a:spcBef>
                  <a:spcPct val="0"/>
                </a:spcBef>
                <a:buClrTx/>
                <a:buSzTx/>
                <a:buFontTx/>
                <a:buNone/>
              </a:pPr>
              <a:t>29</a:t>
            </a:fld>
            <a:endParaRPr lang="de-DE" altLang="de-DE" sz="1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AE92240D-6925-46E4-8C65-B6F59574CF81}"/>
              </a:ext>
            </a:extLst>
          </p:cNvPr>
          <p:cNvSpPr>
            <a:spLocks noGrp="1" noChangeArrowheads="1"/>
          </p:cNvSpPr>
          <p:nvPr>
            <p:ph type="title"/>
          </p:nvPr>
        </p:nvSpPr>
        <p:spPr/>
        <p:txBody>
          <a:bodyPr/>
          <a:lstStyle/>
          <a:p>
            <a:pPr eaLnBrk="1" hangingPunct="1"/>
            <a:r>
              <a:rPr lang="de-DE" altLang="de-DE">
                <a:solidFill>
                  <a:srgbClr val="0000FF"/>
                </a:solidFill>
              </a:rPr>
              <a:t>6.1 Feuerlöschkreiselpumpen: </a:t>
            </a:r>
            <a:r>
              <a:rPr lang="de-DE" altLang="de-DE" u="sng">
                <a:solidFill>
                  <a:srgbClr val="0000FF"/>
                </a:solidFill>
              </a:rPr>
              <a:t>Typenbezeichnung nach DIN 14420</a:t>
            </a:r>
            <a:r>
              <a:rPr lang="de-DE" altLang="de-DE" sz="1800">
                <a:solidFill>
                  <a:srgbClr val="0000FF"/>
                </a:solidFill>
              </a:rPr>
              <a:t> </a:t>
            </a:r>
          </a:p>
        </p:txBody>
      </p:sp>
      <p:pic>
        <p:nvPicPr>
          <p:cNvPr id="7172" name="Grafik 3">
            <a:extLst>
              <a:ext uri="{FF2B5EF4-FFF2-40B4-BE49-F238E27FC236}">
                <a16:creationId xmlns:a16="http://schemas.microsoft.com/office/drawing/2014/main" id="{71809B4C-3A1C-4160-86BF-F208EC2594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450" y="1393825"/>
            <a:ext cx="7869238"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C9235FC7-5E65-46B3-9134-0855A3AFF2FF}"/>
              </a:ext>
            </a:extLst>
          </p:cNvPr>
          <p:cNvSpPr>
            <a:spLocks noChangeArrowheads="1"/>
          </p:cNvSpPr>
          <p:nvPr/>
        </p:nvSpPr>
        <p:spPr bwMode="auto">
          <a:xfrm>
            <a:off x="1476375" y="1412875"/>
            <a:ext cx="6681788" cy="1511300"/>
          </a:xfrm>
          <a:prstGeom prst="rect">
            <a:avLst/>
          </a:prstGeom>
          <a:solidFill>
            <a:schemeClr val="bg1"/>
          </a:solidFill>
          <a:ln w="19050" algn="ctr">
            <a:solidFill>
              <a:schemeClr val="bg1"/>
            </a:solidFill>
            <a:miter lim="800000"/>
            <a:headEnd/>
            <a:tailEnd/>
          </a:ln>
        </p:spPr>
        <p:txBody>
          <a:bodyPr wrap="none"/>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endParaRPr lang="de-DE" altLang="de-DE"/>
          </a:p>
        </p:txBody>
      </p:sp>
      <p:pic>
        <p:nvPicPr>
          <p:cNvPr id="6" name="Grafik 5">
            <a:extLst>
              <a:ext uri="{FF2B5EF4-FFF2-40B4-BE49-F238E27FC236}">
                <a16:creationId xmlns:a16="http://schemas.microsoft.com/office/drawing/2014/main" id="{83E3BA13-5938-4588-9BC8-9F6D2D3C3BF3}"/>
              </a:ext>
            </a:extLst>
          </p:cNvPr>
          <p:cNvPicPr>
            <a:picLocks noChangeAspect="1"/>
          </p:cNvPicPr>
          <p:nvPr/>
        </p:nvPicPr>
        <p:blipFill>
          <a:blip r:embed="rId2">
            <a:extLst>
              <a:ext uri="{28A0092B-C50C-407E-A947-70E740481C1C}">
                <a14:useLocalDpi xmlns:a14="http://schemas.microsoft.com/office/drawing/2010/main" val="0"/>
              </a:ext>
            </a:extLst>
          </a:blip>
          <a:srcRect l="11539" b="41077"/>
          <a:stretch>
            <a:fillRect/>
          </a:stretch>
        </p:blipFill>
        <p:spPr bwMode="auto">
          <a:xfrm>
            <a:off x="1460500" y="1393825"/>
            <a:ext cx="6961188"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a:extLst>
              <a:ext uri="{FF2B5EF4-FFF2-40B4-BE49-F238E27FC236}">
                <a16:creationId xmlns:a16="http://schemas.microsoft.com/office/drawing/2014/main" id="{CC33FB60-A80F-4122-BA10-AD3DE112C675}"/>
              </a:ext>
            </a:extLst>
          </p:cNvPr>
          <p:cNvSpPr/>
          <p:nvPr/>
        </p:nvSpPr>
        <p:spPr>
          <a:xfrm>
            <a:off x="2124075" y="1354138"/>
            <a:ext cx="5111750" cy="1008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8" name="Grafik 7">
            <a:extLst>
              <a:ext uri="{FF2B5EF4-FFF2-40B4-BE49-F238E27FC236}">
                <a16:creationId xmlns:a16="http://schemas.microsoft.com/office/drawing/2014/main" id="{B2270D0B-DE20-452E-A5AB-236576E19694}"/>
              </a:ext>
            </a:extLst>
          </p:cNvPr>
          <p:cNvPicPr>
            <a:picLocks noChangeAspect="1"/>
          </p:cNvPicPr>
          <p:nvPr/>
        </p:nvPicPr>
        <p:blipFill>
          <a:blip r:embed="rId2">
            <a:extLst>
              <a:ext uri="{28A0092B-C50C-407E-A947-70E740481C1C}">
                <a14:useLocalDpi xmlns:a14="http://schemas.microsoft.com/office/drawing/2010/main" val="0"/>
              </a:ext>
            </a:extLst>
          </a:blip>
          <a:srcRect l="19434" t="6056" b="59802"/>
          <a:stretch>
            <a:fillRect/>
          </a:stretch>
        </p:blipFill>
        <p:spPr bwMode="auto">
          <a:xfrm>
            <a:off x="2060575" y="1557338"/>
            <a:ext cx="63404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feld 2">
            <a:extLst>
              <a:ext uri="{FF2B5EF4-FFF2-40B4-BE49-F238E27FC236}">
                <a16:creationId xmlns:a16="http://schemas.microsoft.com/office/drawing/2014/main" id="{00EF4691-1A71-40EA-BB85-4965ECDFCF07}"/>
              </a:ext>
            </a:extLst>
          </p:cNvPr>
          <p:cNvSpPr txBox="1">
            <a:spLocks noChangeArrowheads="1"/>
          </p:cNvSpPr>
          <p:nvPr/>
        </p:nvSpPr>
        <p:spPr bwMode="auto">
          <a:xfrm>
            <a:off x="2100263" y="6381750"/>
            <a:ext cx="39481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600">
                <a:solidFill>
                  <a:srgbClr val="FF0000"/>
                </a:solidFill>
              </a:rPr>
              <a:t>Seit 2002 durch die DIN EN 1028 ersetzt.</a:t>
            </a:r>
          </a:p>
        </p:txBody>
      </p:sp>
      <p:sp>
        <p:nvSpPr>
          <p:cNvPr id="12297" name="Foliennummernplatzhalter 2">
            <a:extLst>
              <a:ext uri="{FF2B5EF4-FFF2-40B4-BE49-F238E27FC236}">
                <a16:creationId xmlns:a16="http://schemas.microsoft.com/office/drawing/2014/main" id="{DF72E4D7-328A-41F4-9DCE-54DB5362BFE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1EE571F0-339F-4FAC-9CD6-7955D4AE8EB6}" type="slidenum">
              <a:rPr lang="de-DE" altLang="de-DE" sz="1200">
                <a:solidFill>
                  <a:srgbClr val="000000"/>
                </a:solidFill>
              </a:rPr>
              <a:pPr>
                <a:spcBef>
                  <a:spcPct val="0"/>
                </a:spcBef>
                <a:buClrTx/>
                <a:buSzTx/>
                <a:buFontTx/>
                <a:buNone/>
              </a:pPr>
              <a:t>3</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71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0C62C30-1190-4FE1-AB3B-D7A94EEDD1A5}"/>
              </a:ext>
            </a:extLst>
          </p:cNvPr>
          <p:cNvSpPr>
            <a:spLocks noGrp="1" noChangeArrowheads="1"/>
          </p:cNvSpPr>
          <p:nvPr>
            <p:ph type="title"/>
          </p:nvPr>
        </p:nvSpPr>
        <p:spPr/>
        <p:txBody>
          <a:bodyPr/>
          <a:lstStyle/>
          <a:p>
            <a:pPr eaLnBrk="1" hangingPunct="1"/>
            <a:r>
              <a:rPr lang="de-DE" altLang="de-DE">
                <a:solidFill>
                  <a:srgbClr val="0000FF"/>
                </a:solidFill>
              </a:rPr>
              <a:t>6.4 Feuerlöschkreiselpumpen: </a:t>
            </a:r>
            <a:r>
              <a:rPr lang="de-DE" altLang="de-DE" u="sng">
                <a:solidFill>
                  <a:srgbClr val="0000FF"/>
                </a:solidFill>
              </a:rPr>
              <a:t>Entlüften der Saugleitung</a:t>
            </a:r>
          </a:p>
        </p:txBody>
      </p:sp>
      <p:graphicFrame>
        <p:nvGraphicFramePr>
          <p:cNvPr id="274450" name="Group 18">
            <a:extLst>
              <a:ext uri="{FF2B5EF4-FFF2-40B4-BE49-F238E27FC236}">
                <a16:creationId xmlns:a16="http://schemas.microsoft.com/office/drawing/2014/main" id="{63E3CA61-A7E6-4DBF-BA22-BACA69819DB0}"/>
              </a:ext>
            </a:extLst>
          </p:cNvPr>
          <p:cNvGraphicFramePr>
            <a:graphicFrameLocks noGrp="1"/>
          </p:cNvGraphicFramePr>
          <p:nvPr>
            <p:ph idx="1"/>
          </p:nvPr>
        </p:nvGraphicFramePr>
        <p:xfrm>
          <a:off x="1509713" y="5192713"/>
          <a:ext cx="5508625" cy="1260475"/>
        </p:xfrm>
        <a:graphic>
          <a:graphicData uri="http://schemas.openxmlformats.org/drawingml/2006/table">
            <a:tbl>
              <a:tblPr/>
              <a:tblGrid>
                <a:gridCol w="5508625">
                  <a:extLst>
                    <a:ext uri="{9D8B030D-6E8A-4147-A177-3AD203B41FA5}">
                      <a16:colId xmlns:a16="http://schemas.microsoft.com/office/drawing/2014/main" val="20000"/>
                    </a:ext>
                  </a:extLst>
                </a:gridCol>
              </a:tblGrid>
              <a:tr h="12604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dirty="0">
                          <a:ln>
                            <a:noFill/>
                          </a:ln>
                          <a:solidFill>
                            <a:schemeClr val="tx1"/>
                          </a:solidFill>
                          <a:effectLst/>
                          <a:latin typeface="Arial" pitchFamily="34" charset="0"/>
                        </a:rPr>
                        <a:t>Durch das Entlüften verringert sich das Luftgewicht (Luftdruck) in der Saugleitung. Der auf der Wasseroberfläche wirkende höhere Luftdruck drückt das Wasser in die Saugleitung.</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bl>
          </a:graphicData>
        </a:graphic>
      </p:graphicFrame>
      <p:pic>
        <p:nvPicPr>
          <p:cNvPr id="39945" name="Picture 13">
            <a:extLst>
              <a:ext uri="{FF2B5EF4-FFF2-40B4-BE49-F238E27FC236}">
                <a16:creationId xmlns:a16="http://schemas.microsoft.com/office/drawing/2014/main" id="{240C4FE5-2BB3-4B66-ACC8-96D3EF9EC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347788"/>
            <a:ext cx="36163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9">
            <a:extLst>
              <a:ext uri="{FF2B5EF4-FFF2-40B4-BE49-F238E27FC236}">
                <a16:creationId xmlns:a16="http://schemas.microsoft.com/office/drawing/2014/main" id="{8C146C99-C335-4CCE-AD74-73FB5C9DF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525" y="1341438"/>
            <a:ext cx="36163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Grafik 1">
            <a:extLst>
              <a:ext uri="{FF2B5EF4-FFF2-40B4-BE49-F238E27FC236}">
                <a16:creationId xmlns:a16="http://schemas.microsoft.com/office/drawing/2014/main" id="{FEB8833C-FD56-4428-9681-67C6E6B18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495" t="9894" r="57098" b="82234"/>
          <a:stretch>
            <a:fillRect/>
          </a:stretch>
        </p:blipFill>
        <p:spPr bwMode="auto">
          <a:xfrm>
            <a:off x="7064375" y="6446838"/>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Textfeld 6">
            <a:extLst>
              <a:ext uri="{FF2B5EF4-FFF2-40B4-BE49-F238E27FC236}">
                <a16:creationId xmlns:a16="http://schemas.microsoft.com/office/drawing/2014/main" id="{BBF18AE7-3F49-4EEE-9455-A7CF7A5CD4ED}"/>
              </a:ext>
            </a:extLst>
          </p:cNvPr>
          <p:cNvSpPr txBox="1">
            <a:spLocks noChangeArrowheads="1"/>
          </p:cNvSpPr>
          <p:nvPr/>
        </p:nvSpPr>
        <p:spPr bwMode="auto">
          <a:xfrm>
            <a:off x="6529388" y="6577013"/>
            <a:ext cx="549275"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sp>
        <p:nvSpPr>
          <p:cNvPr id="39949" name="Foliennummernplatzhalter 1">
            <a:extLst>
              <a:ext uri="{FF2B5EF4-FFF2-40B4-BE49-F238E27FC236}">
                <a16:creationId xmlns:a16="http://schemas.microsoft.com/office/drawing/2014/main" id="{9DA4B3BA-B3D6-4577-9AEB-DC206F69493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1AC3A34E-3454-4EDC-B2F7-9BDEA06C2A49}" type="slidenum">
              <a:rPr lang="de-DE" altLang="de-DE" sz="1200">
                <a:solidFill>
                  <a:srgbClr val="000000"/>
                </a:solidFill>
              </a:rPr>
              <a:pPr>
                <a:spcBef>
                  <a:spcPct val="0"/>
                </a:spcBef>
                <a:buClrTx/>
                <a:buSzTx/>
                <a:buFontTx/>
                <a:buNone/>
              </a:pPr>
              <a:t>30</a:t>
            </a:fld>
            <a:endParaRPr lang="de-DE" altLang="de-DE" sz="12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Grafik 3">
            <a:extLst>
              <a:ext uri="{FF2B5EF4-FFF2-40B4-BE49-F238E27FC236}">
                <a16:creationId xmlns:a16="http://schemas.microsoft.com/office/drawing/2014/main" id="{E75E2953-A484-4FD4-B90D-23A50DC47E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1598613"/>
            <a:ext cx="4119563" cy="417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feld 9">
            <a:extLst>
              <a:ext uri="{FF2B5EF4-FFF2-40B4-BE49-F238E27FC236}">
                <a16:creationId xmlns:a16="http://schemas.microsoft.com/office/drawing/2014/main" id="{C38EA6C8-5A18-4C8A-8F0E-A6BC2CC9602C}"/>
              </a:ext>
            </a:extLst>
          </p:cNvPr>
          <p:cNvSpPr txBox="1">
            <a:spLocks noChangeArrowheads="1"/>
          </p:cNvSpPr>
          <p:nvPr/>
        </p:nvSpPr>
        <p:spPr bwMode="auto">
          <a:xfrm>
            <a:off x="2330450" y="141446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b="1">
                <a:solidFill>
                  <a:srgbClr val="003366"/>
                </a:solidFill>
              </a:rPr>
              <a:t>Funktionsweise eines Spiralgehäuse</a:t>
            </a:r>
          </a:p>
        </p:txBody>
      </p:sp>
      <p:sp>
        <p:nvSpPr>
          <p:cNvPr id="40964" name="Textfeld 11">
            <a:extLst>
              <a:ext uri="{FF2B5EF4-FFF2-40B4-BE49-F238E27FC236}">
                <a16:creationId xmlns:a16="http://schemas.microsoft.com/office/drawing/2014/main" id="{030C8592-613C-4E27-B9D6-5714A126900F}"/>
              </a:ext>
            </a:extLst>
          </p:cNvPr>
          <p:cNvSpPr txBox="1">
            <a:spLocks noChangeArrowheads="1"/>
          </p:cNvSpPr>
          <p:nvPr/>
        </p:nvSpPr>
        <p:spPr bwMode="auto">
          <a:xfrm>
            <a:off x="395288" y="5300663"/>
            <a:ext cx="8497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a:t>Das  Wasser wird infolge der Fliehkräfte, auch Zentrifugalkraft nach außen geschleudert. Es wird zum Gehäuse gedrückt und gelangt von dort zum Pumpenausgang. Je weiter der Abgang geöffnet wurde, um so höher wird der abströmende Förderstrom, wodurch der Förderdruck sinkt.</a:t>
            </a:r>
          </a:p>
        </p:txBody>
      </p:sp>
      <p:sp>
        <p:nvSpPr>
          <p:cNvPr id="40965" name="Foliennummernplatzhalter 1">
            <a:extLst>
              <a:ext uri="{FF2B5EF4-FFF2-40B4-BE49-F238E27FC236}">
                <a16:creationId xmlns:a16="http://schemas.microsoft.com/office/drawing/2014/main" id="{175D3E3B-8970-4D34-BDB2-7ACCB6F059B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E58F4BFE-27B4-484C-AF26-868759FB4B3A}" type="slidenum">
              <a:rPr lang="de-DE" altLang="de-DE" sz="1200">
                <a:solidFill>
                  <a:srgbClr val="000000"/>
                </a:solidFill>
              </a:rPr>
              <a:pPr>
                <a:spcBef>
                  <a:spcPct val="0"/>
                </a:spcBef>
                <a:buClrTx/>
                <a:buSzTx/>
                <a:buFontTx/>
                <a:buNone/>
              </a:pPr>
              <a:t>31</a:t>
            </a:fld>
            <a:endParaRPr lang="de-DE" altLang="de-DE" sz="1200">
              <a:solidFill>
                <a:srgbClr val="000000"/>
              </a:solidFill>
            </a:endParaRPr>
          </a:p>
        </p:txBody>
      </p:sp>
      <p:sp>
        <p:nvSpPr>
          <p:cNvPr id="7" name="Titel 1">
            <a:extLst>
              <a:ext uri="{FF2B5EF4-FFF2-40B4-BE49-F238E27FC236}">
                <a16:creationId xmlns:a16="http://schemas.microsoft.com/office/drawing/2014/main" id="{96B1A4ED-191D-4885-91B0-F3F9324AEE36}"/>
              </a:ext>
            </a:extLst>
          </p:cNvPr>
          <p:cNvSpPr>
            <a:spLocks noGrp="1"/>
          </p:cNvSpPr>
          <p:nvPr>
            <p:ph type="title"/>
          </p:nvPr>
        </p:nvSpPr>
        <p:spPr>
          <a:xfrm>
            <a:off x="250825" y="908050"/>
            <a:ext cx="8637588" cy="323850"/>
          </a:xfrm>
        </p:spPr>
        <p:txBody>
          <a:bodyPr/>
          <a:lstStyle/>
          <a:p>
            <a:pPr>
              <a:defRPr/>
            </a:pPr>
            <a:r>
              <a:rPr lang="de-DE" altLang="de-DE" sz="2000" dirty="0">
                <a:solidFill>
                  <a:srgbClr val="0000FF"/>
                </a:solidFill>
              </a:rPr>
              <a:t>6.4 Feuerlöschkreiselpumpe: </a:t>
            </a:r>
            <a:r>
              <a:rPr lang="de-DE" altLang="de-DE" sz="2000" u="sng" dirty="0">
                <a:solidFill>
                  <a:srgbClr val="0000FF"/>
                </a:solidFill>
              </a:rPr>
              <a:t>Strömungsverhalten/Druck</a:t>
            </a:r>
            <a:endParaRPr lang="de-DE" altLang="de-DE"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a:extLst>
              <a:ext uri="{FF2B5EF4-FFF2-40B4-BE49-F238E27FC236}">
                <a16:creationId xmlns:a16="http://schemas.microsoft.com/office/drawing/2014/main" id="{5F38E4EA-9397-490E-8D11-F33FC0457775}"/>
              </a:ext>
            </a:extLst>
          </p:cNvPr>
          <p:cNvSpPr>
            <a:spLocks noGrp="1"/>
          </p:cNvSpPr>
          <p:nvPr>
            <p:ph type="title"/>
          </p:nvPr>
        </p:nvSpPr>
        <p:spPr/>
        <p:txBody>
          <a:bodyPr/>
          <a:lstStyle/>
          <a:p>
            <a:r>
              <a:rPr lang="de-DE" altLang="de-DE">
                <a:solidFill>
                  <a:srgbClr val="0000FF"/>
                </a:solidFill>
              </a:rPr>
              <a:t>6.4 Feuerlöschkreiselpumpe: </a:t>
            </a:r>
            <a:r>
              <a:rPr lang="de-DE" altLang="de-DE" u="sng">
                <a:solidFill>
                  <a:srgbClr val="0000FF"/>
                </a:solidFill>
              </a:rPr>
              <a:t>Strömungsverhalten/Druck</a:t>
            </a:r>
            <a:endParaRPr lang="de-DE" altLang="de-DE"/>
          </a:p>
        </p:txBody>
      </p:sp>
      <p:sp>
        <p:nvSpPr>
          <p:cNvPr id="12291" name="Textplatzhalter 2">
            <a:extLst>
              <a:ext uri="{FF2B5EF4-FFF2-40B4-BE49-F238E27FC236}">
                <a16:creationId xmlns:a16="http://schemas.microsoft.com/office/drawing/2014/main" id="{425F3677-7940-4264-BA6C-1A42FBE14F30}"/>
              </a:ext>
            </a:extLst>
          </p:cNvPr>
          <p:cNvSpPr>
            <a:spLocks noGrp="1"/>
          </p:cNvSpPr>
          <p:nvPr>
            <p:ph type="body" sz="half" idx="1"/>
          </p:nvPr>
        </p:nvSpPr>
        <p:spPr>
          <a:xfrm>
            <a:off x="355600" y="1773238"/>
            <a:ext cx="8137525" cy="4679950"/>
          </a:xfrm>
        </p:spPr>
        <p:txBody>
          <a:bodyPr/>
          <a:lstStyle/>
          <a:p>
            <a:pPr>
              <a:buFont typeface="Wingdings" panose="05000000000000000000" pitchFamily="2" charset="2"/>
              <a:buChar char="ü"/>
            </a:pPr>
            <a:r>
              <a:rPr lang="de-DE" altLang="de-DE" sz="1800" b="1">
                <a:solidFill>
                  <a:srgbClr val="003366"/>
                </a:solidFill>
              </a:rPr>
              <a:t>Löschwasser durchströmt eine Leitung mit gleichem Durchmesser mit einer konstanten Geschwindigkeit, somit ist ein gleichbleibender Druck messbar.</a:t>
            </a:r>
          </a:p>
          <a:p>
            <a:pPr>
              <a:buFont typeface="Wingdings" panose="05000000000000000000" pitchFamily="2" charset="2"/>
              <a:buChar char="ü"/>
            </a:pPr>
            <a:r>
              <a:rPr lang="de-DE" altLang="de-DE" sz="1800" b="1">
                <a:solidFill>
                  <a:srgbClr val="003366"/>
                </a:solidFill>
              </a:rPr>
              <a:t>Ändert sich nun der Durchmesser, z.B. B-Schlauch auf C reduziert, so muss der gleiche Volumenstrom in der gleichen Zeit durch einen kleineren Durchmesser. Dies funktioniert nur, da dieser schneller durch den kleineren Durchmesser strömt. Dadurch sinkt der Druck. </a:t>
            </a:r>
          </a:p>
        </p:txBody>
      </p:sp>
      <p:pic>
        <p:nvPicPr>
          <p:cNvPr id="41988" name="Grafik 1">
            <a:extLst>
              <a:ext uri="{FF2B5EF4-FFF2-40B4-BE49-F238E27FC236}">
                <a16:creationId xmlns:a16="http://schemas.microsoft.com/office/drawing/2014/main" id="{E9F0CF3F-D720-4222-A7D2-B317315087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4652963"/>
            <a:ext cx="6186487"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Foliennummernplatzhalter 1">
            <a:extLst>
              <a:ext uri="{FF2B5EF4-FFF2-40B4-BE49-F238E27FC236}">
                <a16:creationId xmlns:a16="http://schemas.microsoft.com/office/drawing/2014/main" id="{D13C4E54-B725-4D85-B6F9-5446451FA5E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A6FE73FA-486B-49CC-9924-67FE181E0DAF}" type="slidenum">
              <a:rPr lang="de-DE" altLang="de-DE" sz="1200">
                <a:solidFill>
                  <a:srgbClr val="000000"/>
                </a:solidFill>
              </a:rPr>
              <a:pPr>
                <a:spcBef>
                  <a:spcPct val="0"/>
                </a:spcBef>
                <a:buClrTx/>
                <a:buSzTx/>
                <a:buFontTx/>
                <a:buNone/>
              </a:pPr>
              <a:t>32</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A72D3D01-F138-4DB6-B20F-D6C74667A6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11" t="12514" r="14027" b="3362"/>
          <a:stretch>
            <a:fillRect/>
          </a:stretch>
        </p:blipFill>
        <p:spPr bwMode="auto">
          <a:xfrm>
            <a:off x="849313" y="1773238"/>
            <a:ext cx="386080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platzhalter 2">
            <a:extLst>
              <a:ext uri="{FF2B5EF4-FFF2-40B4-BE49-F238E27FC236}">
                <a16:creationId xmlns:a16="http://schemas.microsoft.com/office/drawing/2014/main" id="{B8BB5DF9-33E2-429B-BBF3-9285EFDCCCD5}"/>
              </a:ext>
            </a:extLst>
          </p:cNvPr>
          <p:cNvSpPr txBox="1">
            <a:spLocks/>
          </p:cNvSpPr>
          <p:nvPr/>
        </p:nvSpPr>
        <p:spPr bwMode="auto">
          <a:xfrm>
            <a:off x="582613" y="1412875"/>
            <a:ext cx="8140700" cy="503238"/>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8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80000"/>
              <a:buFont typeface="Wingdings" pitchFamily="2" charset="2"/>
              <a:buChar char="o"/>
              <a:defRPr sz="2000">
                <a:solidFill>
                  <a:schemeClr val="tx1"/>
                </a:solidFill>
                <a:latin typeface="+mn-lt"/>
              </a:defRPr>
            </a:lvl2pPr>
            <a:lvl3pPr marL="1143000" indent="-228600" algn="l" rtl="0" eaLnBrk="0" fontAlgn="base" hangingPunct="0">
              <a:spcBef>
                <a:spcPct val="20000"/>
              </a:spcBef>
              <a:spcAft>
                <a:spcPct val="0"/>
              </a:spcAft>
              <a:buClr>
                <a:schemeClr val="hlink"/>
              </a:buClr>
              <a:buSzPct val="80000"/>
              <a:buFont typeface="Wingdings" pitchFamily="2" charset="2"/>
              <a:buChar char="u"/>
              <a:defRPr>
                <a:solidFill>
                  <a:schemeClr val="tx1"/>
                </a:solidFill>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v"/>
              <a:defRPr sz="1600">
                <a:solidFill>
                  <a:schemeClr val="tx1"/>
                </a:solidFill>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m"/>
              <a:defRPr sz="1400">
                <a:solidFill>
                  <a:schemeClr val="tx1"/>
                </a:solidFill>
                <a:latin typeface="+mn-lt"/>
              </a:defRPr>
            </a:lvl5pPr>
            <a:lvl6pPr marL="25146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6pPr>
            <a:lvl7pPr marL="29718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7pPr>
            <a:lvl8pPr marL="34290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8pPr>
            <a:lvl9pPr marL="38862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9pPr>
          </a:lstStyle>
          <a:p>
            <a:pPr marL="0" indent="0">
              <a:buFont typeface="Wingdings" pitchFamily="2" charset="2"/>
              <a:buNone/>
              <a:defRPr/>
            </a:pPr>
            <a:r>
              <a:rPr lang="de-DE" sz="1600" i="1" kern="0" dirty="0">
                <a:solidFill>
                  <a:srgbClr val="003366"/>
                </a:solidFill>
              </a:rPr>
              <a:t>Schematische Darstellung des Verhältnis von Durchflussmenge zu Förderdruck.</a:t>
            </a:r>
          </a:p>
        </p:txBody>
      </p:sp>
      <p:sp>
        <p:nvSpPr>
          <p:cNvPr id="44036" name="Titel 1">
            <a:extLst>
              <a:ext uri="{FF2B5EF4-FFF2-40B4-BE49-F238E27FC236}">
                <a16:creationId xmlns:a16="http://schemas.microsoft.com/office/drawing/2014/main" id="{56714898-434D-4887-AEEC-51B0389622BB}"/>
              </a:ext>
            </a:extLst>
          </p:cNvPr>
          <p:cNvSpPr>
            <a:spLocks noGrp="1"/>
          </p:cNvSpPr>
          <p:nvPr>
            <p:ph type="title"/>
          </p:nvPr>
        </p:nvSpPr>
        <p:spPr>
          <a:xfrm>
            <a:off x="506413" y="908050"/>
            <a:ext cx="8637587" cy="323850"/>
          </a:xfrm>
        </p:spPr>
        <p:txBody>
          <a:bodyPr/>
          <a:lstStyle/>
          <a:p>
            <a:r>
              <a:rPr lang="de-DE" altLang="de-DE">
                <a:solidFill>
                  <a:srgbClr val="0000FF"/>
                </a:solidFill>
              </a:rPr>
              <a:t>6.4 Feuerlöschkreiselpumpe: </a:t>
            </a:r>
            <a:r>
              <a:rPr lang="de-DE" altLang="de-DE" u="sng">
                <a:solidFill>
                  <a:srgbClr val="0000FF"/>
                </a:solidFill>
              </a:rPr>
              <a:t>Strömungsverhalten/Druck</a:t>
            </a:r>
            <a:endParaRPr lang="de-DE" altLang="de-DE"/>
          </a:p>
        </p:txBody>
      </p:sp>
      <p:grpSp>
        <p:nvGrpSpPr>
          <p:cNvPr id="44037" name="Gruppieren 27">
            <a:extLst>
              <a:ext uri="{FF2B5EF4-FFF2-40B4-BE49-F238E27FC236}">
                <a16:creationId xmlns:a16="http://schemas.microsoft.com/office/drawing/2014/main" id="{51490993-F67E-4CF9-AB3A-79AE50FFE9B2}"/>
              </a:ext>
            </a:extLst>
          </p:cNvPr>
          <p:cNvGrpSpPr>
            <a:grpSpLocks/>
          </p:cNvGrpSpPr>
          <p:nvPr/>
        </p:nvGrpSpPr>
        <p:grpSpPr bwMode="auto">
          <a:xfrm>
            <a:off x="2987675" y="4548188"/>
            <a:ext cx="5214938" cy="1871662"/>
            <a:chOff x="745074" y="2192672"/>
            <a:chExt cx="6996804" cy="1888516"/>
          </a:xfrm>
        </p:grpSpPr>
        <p:sp>
          <p:nvSpPr>
            <p:cNvPr id="44039" name="Gleichschenkliges Dreieck 5">
              <a:extLst>
                <a:ext uri="{FF2B5EF4-FFF2-40B4-BE49-F238E27FC236}">
                  <a16:creationId xmlns:a16="http://schemas.microsoft.com/office/drawing/2014/main" id="{654623FA-2BA4-4028-9CF1-C2A44674717C}"/>
                </a:ext>
              </a:extLst>
            </p:cNvPr>
            <p:cNvSpPr>
              <a:spLocks noChangeArrowheads="1"/>
            </p:cNvSpPr>
            <p:nvPr/>
          </p:nvSpPr>
          <p:spPr bwMode="auto">
            <a:xfrm>
              <a:off x="2096156" y="2341067"/>
              <a:ext cx="1920670" cy="1644407"/>
            </a:xfrm>
            <a:prstGeom prst="triangle">
              <a:avLst>
                <a:gd name="adj" fmla="val 50000"/>
              </a:avLst>
            </a:prstGeom>
            <a:solidFill>
              <a:srgbClr val="33CCFF"/>
            </a:solidFill>
            <a:ln w="19050" algn="ctr">
              <a:solidFill>
                <a:schemeClr val="tx1"/>
              </a:solidFill>
              <a:miter lim="800000"/>
              <a:headEnd/>
              <a:tailEnd/>
            </a:ln>
          </p:spPr>
          <p:txBody>
            <a:bodyPr wrap="none"/>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endParaRPr lang="de-DE" altLang="de-DE" sz="1000"/>
            </a:p>
          </p:txBody>
        </p:sp>
        <p:sp>
          <p:nvSpPr>
            <p:cNvPr id="44040" name="Gleichschenkliges Dreieck 6">
              <a:extLst>
                <a:ext uri="{FF2B5EF4-FFF2-40B4-BE49-F238E27FC236}">
                  <a16:creationId xmlns:a16="http://schemas.microsoft.com/office/drawing/2014/main" id="{51F2D8A1-4E54-440A-95A8-1D31357492BE}"/>
                </a:ext>
              </a:extLst>
            </p:cNvPr>
            <p:cNvSpPr>
              <a:spLocks noChangeArrowheads="1"/>
            </p:cNvSpPr>
            <p:nvPr/>
          </p:nvSpPr>
          <p:spPr bwMode="auto">
            <a:xfrm rot="10800000">
              <a:off x="4430674" y="2331172"/>
              <a:ext cx="1920670" cy="1644407"/>
            </a:xfrm>
            <a:prstGeom prst="triangle">
              <a:avLst>
                <a:gd name="adj" fmla="val 50000"/>
              </a:avLst>
            </a:prstGeom>
            <a:solidFill>
              <a:srgbClr val="33CCFF"/>
            </a:solidFill>
            <a:ln w="19050" algn="ctr">
              <a:solidFill>
                <a:schemeClr val="tx1"/>
              </a:solidFill>
              <a:miter lim="800000"/>
              <a:headEnd/>
              <a:tailEnd/>
            </a:ln>
          </p:spPr>
          <p:txBody>
            <a:bodyPr wrap="none"/>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endParaRPr lang="de-DE" altLang="de-DE" sz="1000"/>
            </a:p>
          </p:txBody>
        </p:sp>
        <p:cxnSp>
          <p:nvCxnSpPr>
            <p:cNvPr id="44041" name="Gerade Verbindung 7">
              <a:extLst>
                <a:ext uri="{FF2B5EF4-FFF2-40B4-BE49-F238E27FC236}">
                  <a16:creationId xmlns:a16="http://schemas.microsoft.com/office/drawing/2014/main" id="{7EE25220-4A1B-43E6-93AC-CDDFBA108C76}"/>
                </a:ext>
              </a:extLst>
            </p:cNvPr>
            <p:cNvCxnSpPr>
              <a:cxnSpLocks noChangeShapeType="1"/>
            </p:cNvCxnSpPr>
            <p:nvPr/>
          </p:nvCxnSpPr>
          <p:spPr bwMode="auto">
            <a:xfrm flipV="1">
              <a:off x="1850563" y="3163271"/>
              <a:ext cx="4968552" cy="9895"/>
            </a:xfrm>
            <a:prstGeom prst="line">
              <a:avLst/>
            </a:prstGeom>
            <a:noFill/>
            <a:ln w="19050" algn="ctr">
              <a:solidFill>
                <a:srgbClr val="FF0000"/>
              </a:solidFill>
              <a:miter lim="800000"/>
              <a:headEnd/>
              <a:tailEnd/>
            </a:ln>
            <a:extLst>
              <a:ext uri="{909E8E84-426E-40DD-AFC4-6F175D3DCCD1}">
                <a14:hiddenFill xmlns:a14="http://schemas.microsoft.com/office/drawing/2010/main">
                  <a:noFill/>
                </a14:hiddenFill>
              </a:ext>
            </a:extLst>
          </p:spPr>
        </p:cxnSp>
        <p:sp>
          <p:nvSpPr>
            <p:cNvPr id="44042" name="Textfeld 8">
              <a:extLst>
                <a:ext uri="{FF2B5EF4-FFF2-40B4-BE49-F238E27FC236}">
                  <a16:creationId xmlns:a16="http://schemas.microsoft.com/office/drawing/2014/main" id="{2F0FA88B-358C-416C-A787-DA4E4AC53864}"/>
                </a:ext>
              </a:extLst>
            </p:cNvPr>
            <p:cNvSpPr txBox="1">
              <a:spLocks noChangeArrowheads="1"/>
            </p:cNvSpPr>
            <p:nvPr/>
          </p:nvSpPr>
          <p:spPr bwMode="auto">
            <a:xfrm>
              <a:off x="871493" y="3044565"/>
              <a:ext cx="984602" cy="22891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000" b="1"/>
                <a:t>800 l/min</a:t>
              </a:r>
            </a:p>
          </p:txBody>
        </p:sp>
        <p:sp>
          <p:nvSpPr>
            <p:cNvPr id="44043" name="Textfeld 9">
              <a:extLst>
                <a:ext uri="{FF2B5EF4-FFF2-40B4-BE49-F238E27FC236}">
                  <a16:creationId xmlns:a16="http://schemas.microsoft.com/office/drawing/2014/main" id="{6A3D1E97-1589-4492-985A-E10310AB5260}"/>
                </a:ext>
              </a:extLst>
            </p:cNvPr>
            <p:cNvSpPr txBox="1">
              <a:spLocks noChangeArrowheads="1"/>
            </p:cNvSpPr>
            <p:nvPr/>
          </p:nvSpPr>
          <p:spPr bwMode="auto">
            <a:xfrm>
              <a:off x="6825936" y="3044565"/>
              <a:ext cx="742420" cy="228915"/>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000" b="1"/>
                <a:t>8 bar</a:t>
              </a:r>
            </a:p>
          </p:txBody>
        </p:sp>
        <p:sp>
          <p:nvSpPr>
            <p:cNvPr id="44044" name="Textfeld 10">
              <a:extLst>
                <a:ext uri="{FF2B5EF4-FFF2-40B4-BE49-F238E27FC236}">
                  <a16:creationId xmlns:a16="http://schemas.microsoft.com/office/drawing/2014/main" id="{FC7B5394-E4A7-41D4-A306-40F7D53858C1}"/>
                </a:ext>
              </a:extLst>
            </p:cNvPr>
            <p:cNvSpPr txBox="1">
              <a:spLocks noChangeArrowheads="1"/>
            </p:cNvSpPr>
            <p:nvPr/>
          </p:nvSpPr>
          <p:spPr bwMode="auto">
            <a:xfrm>
              <a:off x="999227" y="2209736"/>
              <a:ext cx="794760" cy="22891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000" b="1"/>
                <a:t>0 l/min</a:t>
              </a:r>
            </a:p>
          </p:txBody>
        </p:sp>
        <p:sp>
          <p:nvSpPr>
            <p:cNvPr id="44045" name="Textfeld 11">
              <a:extLst>
                <a:ext uri="{FF2B5EF4-FFF2-40B4-BE49-F238E27FC236}">
                  <a16:creationId xmlns:a16="http://schemas.microsoft.com/office/drawing/2014/main" id="{DDA6494D-D4F0-4AB2-B442-527FA24B2C97}"/>
                </a:ext>
              </a:extLst>
            </p:cNvPr>
            <p:cNvSpPr txBox="1">
              <a:spLocks noChangeArrowheads="1"/>
            </p:cNvSpPr>
            <p:nvPr/>
          </p:nvSpPr>
          <p:spPr bwMode="auto">
            <a:xfrm>
              <a:off x="745074" y="3852273"/>
              <a:ext cx="1111020" cy="22891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000" b="1"/>
                <a:t>1600 l/min</a:t>
              </a:r>
            </a:p>
          </p:txBody>
        </p:sp>
        <p:sp>
          <p:nvSpPr>
            <p:cNvPr id="44046" name="Textfeld 12">
              <a:extLst>
                <a:ext uri="{FF2B5EF4-FFF2-40B4-BE49-F238E27FC236}">
                  <a16:creationId xmlns:a16="http://schemas.microsoft.com/office/drawing/2014/main" id="{5A9C7B2E-077B-433F-B77A-782B23CB7201}"/>
                </a:ext>
              </a:extLst>
            </p:cNvPr>
            <p:cNvSpPr txBox="1">
              <a:spLocks noChangeArrowheads="1"/>
            </p:cNvSpPr>
            <p:nvPr/>
          </p:nvSpPr>
          <p:spPr bwMode="auto">
            <a:xfrm>
              <a:off x="6819115" y="2192672"/>
              <a:ext cx="922763" cy="22891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000" b="1"/>
                <a:t>16 bar</a:t>
              </a:r>
            </a:p>
          </p:txBody>
        </p:sp>
        <p:sp>
          <p:nvSpPr>
            <p:cNvPr id="44047" name="Textfeld 13">
              <a:extLst>
                <a:ext uri="{FF2B5EF4-FFF2-40B4-BE49-F238E27FC236}">
                  <a16:creationId xmlns:a16="http://schemas.microsoft.com/office/drawing/2014/main" id="{D7E080B4-0712-4F0B-BBF2-A0D7702D263E}"/>
                </a:ext>
              </a:extLst>
            </p:cNvPr>
            <p:cNvSpPr txBox="1">
              <a:spLocks noChangeArrowheads="1"/>
            </p:cNvSpPr>
            <p:nvPr/>
          </p:nvSpPr>
          <p:spPr bwMode="auto">
            <a:xfrm>
              <a:off x="6841636" y="3832228"/>
              <a:ext cx="726721" cy="2484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000" b="1"/>
                <a:t>0 bar</a:t>
              </a:r>
            </a:p>
          </p:txBody>
        </p:sp>
        <p:cxnSp>
          <p:nvCxnSpPr>
            <p:cNvPr id="44048" name="Gerade Verbindung 20">
              <a:extLst>
                <a:ext uri="{FF2B5EF4-FFF2-40B4-BE49-F238E27FC236}">
                  <a16:creationId xmlns:a16="http://schemas.microsoft.com/office/drawing/2014/main" id="{AD8CBD55-5696-434B-AD23-BC2693753038}"/>
                </a:ext>
              </a:extLst>
            </p:cNvPr>
            <p:cNvCxnSpPr>
              <a:cxnSpLocks noChangeShapeType="1"/>
            </p:cNvCxnSpPr>
            <p:nvPr/>
          </p:nvCxnSpPr>
          <p:spPr bwMode="auto">
            <a:xfrm flipV="1">
              <a:off x="1793988" y="2331172"/>
              <a:ext cx="5025127" cy="9896"/>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cxnSp>
          <p:nvCxnSpPr>
            <p:cNvPr id="44049" name="Gerade Verbindung 21">
              <a:extLst>
                <a:ext uri="{FF2B5EF4-FFF2-40B4-BE49-F238E27FC236}">
                  <a16:creationId xmlns:a16="http://schemas.microsoft.com/office/drawing/2014/main" id="{49A37B4E-DAA0-438E-863F-6B25A108D2CB}"/>
                </a:ext>
              </a:extLst>
            </p:cNvPr>
            <p:cNvCxnSpPr>
              <a:cxnSpLocks noChangeShapeType="1"/>
            </p:cNvCxnSpPr>
            <p:nvPr/>
          </p:nvCxnSpPr>
          <p:spPr bwMode="auto">
            <a:xfrm flipV="1">
              <a:off x="1850563" y="3975579"/>
              <a:ext cx="4968552" cy="9895"/>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grpSp>
      <p:sp>
        <p:nvSpPr>
          <p:cNvPr id="44038" name="Foliennummernplatzhalter 1">
            <a:extLst>
              <a:ext uri="{FF2B5EF4-FFF2-40B4-BE49-F238E27FC236}">
                <a16:creationId xmlns:a16="http://schemas.microsoft.com/office/drawing/2014/main" id="{FFCBB693-B8FC-4CFE-9EEF-4FE33E7ED8B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36FAC75F-F242-463A-A80D-654D51FC7C96}" type="slidenum">
              <a:rPr lang="de-DE" altLang="de-DE" sz="1200">
                <a:solidFill>
                  <a:srgbClr val="000000"/>
                </a:solidFill>
              </a:rPr>
              <a:pPr>
                <a:spcBef>
                  <a:spcPct val="0"/>
                </a:spcBef>
                <a:buClrTx/>
                <a:buSzTx/>
                <a:buFontTx/>
                <a:buNone/>
              </a:pPr>
              <a:t>33</a:t>
            </a:fld>
            <a:endParaRPr lang="de-DE" altLang="de-DE" sz="120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E8512B7-2560-46BE-B53B-DBCAF36B7EA4}"/>
              </a:ext>
            </a:extLst>
          </p:cNvPr>
          <p:cNvSpPr>
            <a:spLocks noGrp="1" noChangeArrowheads="1"/>
          </p:cNvSpPr>
          <p:nvPr>
            <p:ph type="title"/>
          </p:nvPr>
        </p:nvSpPr>
        <p:spPr/>
        <p:txBody>
          <a:bodyPr/>
          <a:lstStyle/>
          <a:p>
            <a:pPr eaLnBrk="1" hangingPunct="1"/>
            <a:r>
              <a:rPr lang="de-DE" altLang="de-DE">
                <a:solidFill>
                  <a:srgbClr val="0000FF"/>
                </a:solidFill>
              </a:rPr>
              <a:t>6.4 Feuerlöschkreiselpumpen:</a:t>
            </a:r>
            <a:r>
              <a:rPr lang="de-DE" altLang="de-DE" sz="1600">
                <a:solidFill>
                  <a:srgbClr val="0000FF"/>
                </a:solidFill>
              </a:rPr>
              <a:t> </a:t>
            </a:r>
            <a:r>
              <a:rPr lang="de-DE" altLang="de-DE" u="sng">
                <a:solidFill>
                  <a:srgbClr val="0000FF"/>
                </a:solidFill>
              </a:rPr>
              <a:t>Geodätische Saughöhe</a:t>
            </a:r>
            <a:r>
              <a:rPr lang="de-DE" altLang="de-DE" sz="1600">
                <a:solidFill>
                  <a:srgbClr val="0000FF"/>
                </a:solidFill>
              </a:rPr>
              <a:t> </a:t>
            </a:r>
          </a:p>
        </p:txBody>
      </p:sp>
      <p:sp>
        <p:nvSpPr>
          <p:cNvPr id="46083" name="Rectangle 6">
            <a:extLst>
              <a:ext uri="{FF2B5EF4-FFF2-40B4-BE49-F238E27FC236}">
                <a16:creationId xmlns:a16="http://schemas.microsoft.com/office/drawing/2014/main" id="{6BDEF235-9C8F-4642-B570-51A72E35E680}"/>
              </a:ext>
            </a:extLst>
          </p:cNvPr>
          <p:cNvSpPr>
            <a:spLocks noGrp="1" noChangeArrowheads="1"/>
          </p:cNvSpPr>
          <p:nvPr>
            <p:ph type="body" sz="half" idx="1"/>
          </p:nvPr>
        </p:nvSpPr>
        <p:spPr>
          <a:xfrm>
            <a:off x="2268538" y="1412875"/>
            <a:ext cx="4241800" cy="503238"/>
          </a:xfrm>
        </p:spPr>
        <p:txBody>
          <a:bodyPr/>
          <a:lstStyle/>
          <a:p>
            <a:pPr algn="ctr" eaLnBrk="1" hangingPunct="1">
              <a:buFont typeface="Wingdings" panose="05000000000000000000" pitchFamily="2" charset="2"/>
              <a:buNone/>
            </a:pPr>
            <a:r>
              <a:rPr lang="de-DE" altLang="de-DE" sz="2000" b="1" u="sng"/>
              <a:t>Geodätische Saughöhe</a:t>
            </a:r>
          </a:p>
        </p:txBody>
      </p:sp>
      <p:pic>
        <p:nvPicPr>
          <p:cNvPr id="46084" name="Picture 9">
            <a:extLst>
              <a:ext uri="{FF2B5EF4-FFF2-40B4-BE49-F238E27FC236}">
                <a16:creationId xmlns:a16="http://schemas.microsoft.com/office/drawing/2014/main" id="{78D42FF0-169F-48C0-8E73-A5E558700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825" y="2060575"/>
            <a:ext cx="33242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8561" name="Group 33">
            <a:extLst>
              <a:ext uri="{FF2B5EF4-FFF2-40B4-BE49-F238E27FC236}">
                <a16:creationId xmlns:a16="http://schemas.microsoft.com/office/drawing/2014/main" id="{1CAB32F4-A2B8-4D6D-BA2C-5687241B5EEA}"/>
              </a:ext>
            </a:extLst>
          </p:cNvPr>
          <p:cNvGraphicFramePr>
            <a:graphicFrameLocks noGrp="1"/>
          </p:cNvGraphicFramePr>
          <p:nvPr/>
        </p:nvGraphicFramePr>
        <p:xfrm>
          <a:off x="2449513" y="5516563"/>
          <a:ext cx="3960812" cy="935037"/>
        </p:xfrm>
        <a:graphic>
          <a:graphicData uri="http://schemas.openxmlformats.org/drawingml/2006/table">
            <a:tbl>
              <a:tblPr/>
              <a:tblGrid>
                <a:gridCol w="3960812">
                  <a:extLst>
                    <a:ext uri="{9D8B030D-6E8A-4147-A177-3AD203B41FA5}">
                      <a16:colId xmlns:a16="http://schemas.microsoft.com/office/drawing/2014/main" val="20000"/>
                    </a:ext>
                  </a:extLst>
                </a:gridCol>
              </a:tblGrid>
              <a:tr h="9350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Geodätische Saughöhe = Senkrechter Abstand zwischen Wasseroberfläche und Mitte  Laufradwelle</a:t>
                      </a:r>
                    </a:p>
                  </a:txBody>
                  <a:tcPr horzOverflow="overflow">
                    <a:lnL w="28575"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bl>
          </a:graphicData>
        </a:graphic>
      </p:graphicFrame>
      <p:sp>
        <p:nvSpPr>
          <p:cNvPr id="46091" name="Textfeld 6">
            <a:extLst>
              <a:ext uri="{FF2B5EF4-FFF2-40B4-BE49-F238E27FC236}">
                <a16:creationId xmlns:a16="http://schemas.microsoft.com/office/drawing/2014/main" id="{2040823A-DA7A-4997-B98C-7193178ACC30}"/>
              </a:ext>
            </a:extLst>
          </p:cNvPr>
          <p:cNvSpPr txBox="1">
            <a:spLocks noChangeArrowheads="1"/>
          </p:cNvSpPr>
          <p:nvPr/>
        </p:nvSpPr>
        <p:spPr bwMode="auto">
          <a:xfrm>
            <a:off x="6659563" y="6527800"/>
            <a:ext cx="550862"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pic>
        <p:nvPicPr>
          <p:cNvPr id="46092" name="Grafik 1">
            <a:extLst>
              <a:ext uri="{FF2B5EF4-FFF2-40B4-BE49-F238E27FC236}">
                <a16:creationId xmlns:a16="http://schemas.microsoft.com/office/drawing/2014/main" id="{3C8C7658-4479-4592-85AA-4DF2EF302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495" t="9894" r="57098" b="82234"/>
          <a:stretch>
            <a:fillRect/>
          </a:stretch>
        </p:blipFill>
        <p:spPr bwMode="auto">
          <a:xfrm>
            <a:off x="7105650" y="6445250"/>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3" name="Foliennummernplatzhalter 1">
            <a:extLst>
              <a:ext uri="{FF2B5EF4-FFF2-40B4-BE49-F238E27FC236}">
                <a16:creationId xmlns:a16="http://schemas.microsoft.com/office/drawing/2014/main" id="{886C3A99-6075-4F21-825E-E50A8026FB57}"/>
              </a:ext>
            </a:extLst>
          </p:cNvPr>
          <p:cNvSpPr>
            <a:spLocks noGrp="1"/>
          </p:cNvSpPr>
          <p:nvPr>
            <p:ph type="sldNum" sz="quarter" idx="12"/>
          </p:nvPr>
        </p:nvSpPr>
        <p:spPr>
          <a:xfrm>
            <a:off x="7269163" y="6418263"/>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8AC987ED-DAAC-4706-B338-D1F71B4AE118}" type="slidenum">
              <a:rPr lang="de-DE" altLang="de-DE" sz="1200">
                <a:solidFill>
                  <a:srgbClr val="000000"/>
                </a:solidFill>
              </a:rPr>
              <a:pPr>
                <a:spcBef>
                  <a:spcPct val="0"/>
                </a:spcBef>
                <a:buClrTx/>
                <a:buSzTx/>
                <a:buFontTx/>
                <a:buNone/>
              </a:pPr>
              <a:t>34</a:t>
            </a:fld>
            <a:endParaRPr lang="de-DE" altLang="de-DE" sz="1200">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4BE8E6D0-D0DB-4E89-8353-6D7F04ECB9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268413"/>
            <a:ext cx="361156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a:extLst>
              <a:ext uri="{FF2B5EF4-FFF2-40B4-BE49-F238E27FC236}">
                <a16:creationId xmlns:a16="http://schemas.microsoft.com/office/drawing/2014/main" id="{E5BE4F05-66E9-4282-9CC9-F65C1B6FE879}"/>
              </a:ext>
            </a:extLst>
          </p:cNvPr>
          <p:cNvSpPr>
            <a:spLocks noGrp="1" noChangeArrowheads="1"/>
          </p:cNvSpPr>
          <p:nvPr>
            <p:ph type="title"/>
          </p:nvPr>
        </p:nvSpPr>
        <p:spPr/>
        <p:txBody>
          <a:bodyPr/>
          <a:lstStyle/>
          <a:p>
            <a:pPr eaLnBrk="1" hangingPunct="1"/>
            <a:r>
              <a:rPr lang="de-DE" altLang="de-DE">
                <a:solidFill>
                  <a:srgbClr val="0000FF"/>
                </a:solidFill>
              </a:rPr>
              <a:t>6.4 Feuerlöschkreiselpumpen:</a:t>
            </a:r>
            <a:r>
              <a:rPr lang="de-DE" altLang="de-DE" sz="1600">
                <a:solidFill>
                  <a:srgbClr val="0000FF"/>
                </a:solidFill>
              </a:rPr>
              <a:t> </a:t>
            </a:r>
            <a:r>
              <a:rPr lang="de-DE" altLang="de-DE" u="sng">
                <a:solidFill>
                  <a:srgbClr val="0000FF"/>
                </a:solidFill>
              </a:rPr>
              <a:t>Manometrische Saughöhe</a:t>
            </a:r>
            <a:r>
              <a:rPr lang="de-DE" altLang="de-DE" sz="1600">
                <a:solidFill>
                  <a:srgbClr val="0000FF"/>
                </a:solidFill>
              </a:rPr>
              <a:t> </a:t>
            </a:r>
          </a:p>
        </p:txBody>
      </p:sp>
      <p:sp>
        <p:nvSpPr>
          <p:cNvPr id="47108" name="Textfeld 4">
            <a:extLst>
              <a:ext uri="{FF2B5EF4-FFF2-40B4-BE49-F238E27FC236}">
                <a16:creationId xmlns:a16="http://schemas.microsoft.com/office/drawing/2014/main" id="{6A65827D-AEED-41C4-A39B-1250B61F3902}"/>
              </a:ext>
            </a:extLst>
          </p:cNvPr>
          <p:cNvSpPr txBox="1">
            <a:spLocks noChangeArrowheads="1"/>
          </p:cNvSpPr>
          <p:nvPr/>
        </p:nvSpPr>
        <p:spPr bwMode="auto">
          <a:xfrm>
            <a:off x="1382713" y="5781675"/>
            <a:ext cx="6678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400"/>
              <a:t>Den beim Saugvorgang am Eingangsmanometer abgelesene negative Wert in bar</a:t>
            </a:r>
          </a:p>
          <a:p>
            <a:pPr>
              <a:spcBef>
                <a:spcPct val="0"/>
              </a:spcBef>
              <a:buClrTx/>
              <a:buSzTx/>
              <a:buFontTx/>
              <a:buNone/>
            </a:pPr>
            <a:r>
              <a:rPr lang="de-DE" altLang="de-DE" sz="1400"/>
              <a:t> multipliziert man mit -10 und errechnet so die manometrische Saughöhe in Meter.</a:t>
            </a:r>
          </a:p>
        </p:txBody>
      </p:sp>
      <p:sp>
        <p:nvSpPr>
          <p:cNvPr id="47109" name="Textfeld 4">
            <a:extLst>
              <a:ext uri="{FF2B5EF4-FFF2-40B4-BE49-F238E27FC236}">
                <a16:creationId xmlns:a16="http://schemas.microsoft.com/office/drawing/2014/main" id="{576ED2EE-1483-4472-9B6D-8D57DAD081CF}"/>
              </a:ext>
            </a:extLst>
          </p:cNvPr>
          <p:cNvSpPr txBox="1">
            <a:spLocks noChangeArrowheads="1"/>
          </p:cNvSpPr>
          <p:nvPr/>
        </p:nvSpPr>
        <p:spPr bwMode="auto">
          <a:xfrm>
            <a:off x="6480175" y="6535738"/>
            <a:ext cx="550863"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pic>
        <p:nvPicPr>
          <p:cNvPr id="47110" name="Grafik 1">
            <a:extLst>
              <a:ext uri="{FF2B5EF4-FFF2-40B4-BE49-F238E27FC236}">
                <a16:creationId xmlns:a16="http://schemas.microsoft.com/office/drawing/2014/main" id="{0B5383C4-4597-428C-AB57-C9C7FEFCE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495" t="9894" r="57098" b="82234"/>
          <a:stretch>
            <a:fillRect/>
          </a:stretch>
        </p:blipFill>
        <p:spPr bwMode="auto">
          <a:xfrm>
            <a:off x="6970713" y="6445250"/>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Foliennummernplatzhalter 1">
            <a:extLst>
              <a:ext uri="{FF2B5EF4-FFF2-40B4-BE49-F238E27FC236}">
                <a16:creationId xmlns:a16="http://schemas.microsoft.com/office/drawing/2014/main" id="{EFBA184E-206C-4767-BE20-14761FF136AD}"/>
              </a:ext>
            </a:extLst>
          </p:cNvPr>
          <p:cNvSpPr>
            <a:spLocks noGrp="1"/>
          </p:cNvSpPr>
          <p:nvPr>
            <p:ph type="sldNum" sz="quarter" idx="12"/>
          </p:nvPr>
        </p:nvSpPr>
        <p:spPr>
          <a:xfrm>
            <a:off x="7227888" y="64008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FFB8FD4D-5A56-4D01-9CB2-B95073375672}" type="slidenum">
              <a:rPr lang="de-DE" altLang="de-DE" sz="1200">
                <a:solidFill>
                  <a:srgbClr val="000000"/>
                </a:solidFill>
              </a:rPr>
              <a:pPr>
                <a:spcBef>
                  <a:spcPct val="0"/>
                </a:spcBef>
                <a:buClrTx/>
                <a:buSzTx/>
                <a:buFontTx/>
                <a:buNone/>
              </a:pPr>
              <a:t>35</a:t>
            </a:fld>
            <a:endParaRPr lang="de-DE" altLang="de-DE" sz="1200">
              <a:solidFill>
                <a:srgbClr val="00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hteck 3">
            <a:extLst>
              <a:ext uri="{FF2B5EF4-FFF2-40B4-BE49-F238E27FC236}">
                <a16:creationId xmlns:a16="http://schemas.microsoft.com/office/drawing/2014/main" id="{BB7C833A-9CC8-4FD9-889A-C3C7C01BE1FD}"/>
              </a:ext>
            </a:extLst>
          </p:cNvPr>
          <p:cNvSpPr>
            <a:spLocks noChangeArrowheads="1"/>
          </p:cNvSpPr>
          <p:nvPr/>
        </p:nvSpPr>
        <p:spPr bwMode="auto">
          <a:xfrm>
            <a:off x="611188" y="4365625"/>
            <a:ext cx="7345362" cy="935038"/>
          </a:xfrm>
          <a:prstGeom prst="rect">
            <a:avLst/>
          </a:prstGeom>
          <a:solidFill>
            <a:srgbClr val="FFC000"/>
          </a:solidFill>
          <a:ln w="19050" algn="ctr">
            <a:solidFill>
              <a:schemeClr val="tx1"/>
            </a:solidFill>
            <a:miter lim="800000"/>
            <a:headEnd/>
            <a:tailEnd/>
          </a:ln>
        </p:spPr>
        <p:txBody>
          <a:bodyPr wrap="none"/>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endParaRPr lang="de-DE" altLang="de-DE"/>
          </a:p>
        </p:txBody>
      </p:sp>
      <p:sp>
        <p:nvSpPr>
          <p:cNvPr id="3" name="Textplatzhalter 2">
            <a:extLst>
              <a:ext uri="{FF2B5EF4-FFF2-40B4-BE49-F238E27FC236}">
                <a16:creationId xmlns:a16="http://schemas.microsoft.com/office/drawing/2014/main" id="{A5123990-4656-4704-86D2-4187028F07A4}"/>
              </a:ext>
            </a:extLst>
          </p:cNvPr>
          <p:cNvSpPr>
            <a:spLocks noGrp="1"/>
          </p:cNvSpPr>
          <p:nvPr>
            <p:ph type="body" idx="1"/>
          </p:nvPr>
        </p:nvSpPr>
        <p:spPr>
          <a:xfrm>
            <a:off x="611188" y="1628775"/>
            <a:ext cx="7772400" cy="1500188"/>
          </a:xfrm>
        </p:spPr>
        <p:txBody>
          <a:bodyPr anchor="t"/>
          <a:lstStyle/>
          <a:p>
            <a:pPr>
              <a:defRPr/>
            </a:pPr>
            <a:r>
              <a:rPr lang="de-DE" b="1" dirty="0">
                <a:solidFill>
                  <a:srgbClr val="003366"/>
                </a:solidFill>
              </a:rPr>
              <a:t>Saughöhenverluste durch:</a:t>
            </a:r>
          </a:p>
          <a:p>
            <a:pPr>
              <a:defRPr/>
            </a:pPr>
            <a:endParaRPr lang="de-DE" b="1" dirty="0">
              <a:solidFill>
                <a:srgbClr val="003366"/>
              </a:solidFill>
            </a:endParaRPr>
          </a:p>
          <a:p>
            <a:pPr marL="342900" indent="-342900">
              <a:buFont typeface="Wingdings" panose="05000000000000000000" pitchFamily="2" charset="2"/>
              <a:buChar char="ü"/>
              <a:defRPr/>
            </a:pPr>
            <a:r>
              <a:rPr lang="de-DE" b="1" dirty="0">
                <a:solidFill>
                  <a:srgbClr val="003366"/>
                </a:solidFill>
              </a:rPr>
              <a:t>Unvollständige Entlüftung</a:t>
            </a:r>
          </a:p>
          <a:p>
            <a:pPr marL="342900" indent="-342900">
              <a:buFont typeface="Wingdings" panose="05000000000000000000" pitchFamily="2" charset="2"/>
              <a:buChar char="ü"/>
              <a:defRPr/>
            </a:pPr>
            <a:r>
              <a:rPr lang="de-DE" b="1" dirty="0">
                <a:solidFill>
                  <a:srgbClr val="003366"/>
                </a:solidFill>
              </a:rPr>
              <a:t>Undichtigkeiten in der Saugleitung und Pumpe</a:t>
            </a:r>
          </a:p>
          <a:p>
            <a:pPr marL="342900" indent="-342900">
              <a:buFont typeface="Wingdings" panose="05000000000000000000" pitchFamily="2" charset="2"/>
              <a:buChar char="ü"/>
              <a:defRPr/>
            </a:pPr>
            <a:r>
              <a:rPr lang="de-DE" b="1" dirty="0">
                <a:solidFill>
                  <a:srgbClr val="003366"/>
                </a:solidFill>
              </a:rPr>
              <a:t>Beschleunigungsverluste</a:t>
            </a:r>
          </a:p>
          <a:p>
            <a:pPr marL="342900" indent="-342900">
              <a:buFont typeface="Wingdings" panose="05000000000000000000" pitchFamily="2" charset="2"/>
              <a:buChar char="ü"/>
              <a:defRPr/>
            </a:pPr>
            <a:r>
              <a:rPr lang="de-DE" b="1" dirty="0">
                <a:solidFill>
                  <a:srgbClr val="003366"/>
                </a:solidFill>
              </a:rPr>
              <a:t>Bewegungswiderstände in Schläuchen und Armaturen (Verluste durch Reibung)</a:t>
            </a:r>
          </a:p>
          <a:p>
            <a:pPr marL="342900" indent="-342900">
              <a:buFont typeface="Wingdings" panose="05000000000000000000" pitchFamily="2" charset="2"/>
              <a:buChar char="ü"/>
              <a:defRPr/>
            </a:pPr>
            <a:endParaRPr lang="de-DE" b="1" dirty="0">
              <a:solidFill>
                <a:srgbClr val="003366"/>
              </a:solidFill>
            </a:endParaRPr>
          </a:p>
          <a:p>
            <a:pPr>
              <a:defRPr/>
            </a:pPr>
            <a:r>
              <a:rPr lang="de-DE" b="1" dirty="0">
                <a:solidFill>
                  <a:srgbClr val="003366"/>
                </a:solidFill>
              </a:rPr>
              <a:t>Merke: Faustwert für Saughöhenverluste beträgt 15 % der theoretischen </a:t>
            </a:r>
            <a:r>
              <a:rPr lang="de-DE" b="1" dirty="0" err="1">
                <a:solidFill>
                  <a:srgbClr val="003366"/>
                </a:solidFill>
              </a:rPr>
              <a:t>Saughöhe</a:t>
            </a:r>
            <a:r>
              <a:rPr lang="de-DE" b="1" dirty="0">
                <a:solidFill>
                  <a:srgbClr val="003366"/>
                </a:solidFill>
              </a:rPr>
              <a:t>.</a:t>
            </a:r>
          </a:p>
        </p:txBody>
      </p:sp>
      <p:sp>
        <p:nvSpPr>
          <p:cNvPr id="48132" name="Foliennummernplatzhalter 1">
            <a:extLst>
              <a:ext uri="{FF2B5EF4-FFF2-40B4-BE49-F238E27FC236}">
                <a16:creationId xmlns:a16="http://schemas.microsoft.com/office/drawing/2014/main" id="{FB0F7471-52DE-490E-93BD-B135E25C1C3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C7D997ED-97A6-41E3-9D0B-DDE8BC6D84F5}" type="slidenum">
              <a:rPr lang="de-DE" altLang="de-DE" sz="1200">
                <a:solidFill>
                  <a:srgbClr val="000000"/>
                </a:solidFill>
              </a:rPr>
              <a:pPr>
                <a:spcBef>
                  <a:spcPct val="0"/>
                </a:spcBef>
                <a:buClrTx/>
                <a:buSzTx/>
                <a:buFontTx/>
                <a:buNone/>
              </a:pPr>
              <a:t>36</a:t>
            </a:fld>
            <a:endParaRPr lang="de-DE" altLang="de-DE" sz="1200">
              <a:solidFill>
                <a:srgbClr val="000000"/>
              </a:solidFill>
            </a:endParaRPr>
          </a:p>
        </p:txBody>
      </p:sp>
      <p:sp>
        <p:nvSpPr>
          <p:cNvPr id="6" name="Rectangle 2">
            <a:extLst>
              <a:ext uri="{FF2B5EF4-FFF2-40B4-BE49-F238E27FC236}">
                <a16:creationId xmlns:a16="http://schemas.microsoft.com/office/drawing/2014/main" id="{DEB50328-2077-4AAF-9A24-2E2A9057600D}"/>
              </a:ext>
            </a:extLst>
          </p:cNvPr>
          <p:cNvSpPr>
            <a:spLocks noGrp="1" noChangeArrowheads="1"/>
          </p:cNvSpPr>
          <p:nvPr>
            <p:ph type="title"/>
          </p:nvPr>
        </p:nvSpPr>
        <p:spPr>
          <a:xfrm>
            <a:off x="250825" y="908050"/>
            <a:ext cx="8637588" cy="323850"/>
          </a:xfrm>
        </p:spPr>
        <p:txBody>
          <a:bodyPr/>
          <a:lstStyle/>
          <a:p>
            <a:pPr eaLnBrk="1" hangingPunct="1">
              <a:defRPr/>
            </a:pPr>
            <a:r>
              <a:rPr lang="de-DE" altLang="de-DE" sz="2000" dirty="0">
                <a:solidFill>
                  <a:srgbClr val="0000FF"/>
                </a:solidFill>
              </a:rPr>
              <a:t>6.4 Feuerlöschkreiselpumpen: </a:t>
            </a:r>
            <a:r>
              <a:rPr lang="de-DE" altLang="de-DE" sz="2000" u="sng" dirty="0">
                <a:solidFill>
                  <a:srgbClr val="0000FF"/>
                </a:solidFill>
              </a:rPr>
              <a:t>Theoretische </a:t>
            </a:r>
            <a:r>
              <a:rPr lang="de-DE" altLang="de-DE" sz="2000" u="sng" dirty="0" err="1">
                <a:solidFill>
                  <a:srgbClr val="0000FF"/>
                </a:solidFill>
              </a:rPr>
              <a:t>Saughöhe</a:t>
            </a:r>
            <a:endParaRPr lang="de-DE" altLang="de-DE" sz="2000" u="sng" dirty="0">
              <a:solidFill>
                <a:srgbClr val="0000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C2C5828-2A6B-450F-BD4A-0EF3469235D8}"/>
              </a:ext>
            </a:extLst>
          </p:cNvPr>
          <p:cNvSpPr>
            <a:spLocks noGrp="1" noChangeArrowheads="1"/>
          </p:cNvSpPr>
          <p:nvPr>
            <p:ph type="title"/>
          </p:nvPr>
        </p:nvSpPr>
        <p:spPr/>
        <p:txBody>
          <a:bodyPr/>
          <a:lstStyle/>
          <a:p>
            <a:pPr eaLnBrk="1" hangingPunct="1"/>
            <a:r>
              <a:rPr lang="de-DE" altLang="de-DE">
                <a:solidFill>
                  <a:srgbClr val="0000FF"/>
                </a:solidFill>
              </a:rPr>
              <a:t>6.4 Feuerlöschkreiselpumpen: </a:t>
            </a:r>
            <a:r>
              <a:rPr lang="de-DE" altLang="de-DE" u="sng">
                <a:solidFill>
                  <a:srgbClr val="0000FF"/>
                </a:solidFill>
              </a:rPr>
              <a:t>Praktische Saughöhe</a:t>
            </a:r>
          </a:p>
        </p:txBody>
      </p:sp>
      <p:sp>
        <p:nvSpPr>
          <p:cNvPr id="49155" name="Rectangle 3">
            <a:extLst>
              <a:ext uri="{FF2B5EF4-FFF2-40B4-BE49-F238E27FC236}">
                <a16:creationId xmlns:a16="http://schemas.microsoft.com/office/drawing/2014/main" id="{B020626B-F97F-4633-883F-25FAB4677438}"/>
              </a:ext>
            </a:extLst>
          </p:cNvPr>
          <p:cNvSpPr>
            <a:spLocks noGrp="1" noChangeArrowheads="1"/>
          </p:cNvSpPr>
          <p:nvPr>
            <p:ph type="body" idx="1"/>
          </p:nvPr>
        </p:nvSpPr>
        <p:spPr>
          <a:xfrm>
            <a:off x="250825" y="1449388"/>
            <a:ext cx="8750300" cy="5256212"/>
          </a:xfrm>
        </p:spPr>
        <p:txBody>
          <a:bodyPr/>
          <a:lstStyle/>
          <a:p>
            <a:pPr eaLnBrk="1" hangingPunct="1">
              <a:buFont typeface="Wingdings" panose="05000000000000000000" pitchFamily="2" charset="2"/>
              <a:buNone/>
            </a:pPr>
            <a:r>
              <a:rPr lang="de-DE" altLang="de-DE" sz="2000" u="sng"/>
              <a:t>Berechnungsbeispiel:</a:t>
            </a:r>
          </a:p>
          <a:p>
            <a:pPr eaLnBrk="1" hangingPunct="1">
              <a:buClr>
                <a:schemeClr val="tx1"/>
              </a:buClr>
            </a:pPr>
            <a:r>
              <a:rPr lang="de-DE" altLang="de-DE" sz="2000"/>
              <a:t>Standort:				</a:t>
            </a:r>
            <a:r>
              <a:rPr lang="de-DE" altLang="de-DE" sz="2000">
                <a:solidFill>
                  <a:srgbClr val="000066"/>
                </a:solidFill>
              </a:rPr>
              <a:t>600 m über NN</a:t>
            </a:r>
          </a:p>
          <a:p>
            <a:pPr eaLnBrk="1" hangingPunct="1">
              <a:buClr>
                <a:schemeClr val="tx1"/>
              </a:buClr>
            </a:pPr>
            <a:r>
              <a:rPr lang="de-DE" altLang="de-DE" sz="2000"/>
              <a:t>Ortsbarometerstand:			</a:t>
            </a:r>
            <a:r>
              <a:rPr lang="de-DE" altLang="de-DE" sz="2000">
                <a:solidFill>
                  <a:srgbClr val="000066"/>
                </a:solidFill>
              </a:rPr>
              <a:t>941 hPa</a:t>
            </a:r>
          </a:p>
          <a:p>
            <a:pPr eaLnBrk="1" hangingPunct="1">
              <a:buClr>
                <a:schemeClr val="tx1"/>
              </a:buClr>
            </a:pPr>
            <a:r>
              <a:rPr lang="de-DE" altLang="de-DE" sz="2000"/>
              <a:t>Wassertemperatur:			</a:t>
            </a:r>
            <a:r>
              <a:rPr lang="de-DE" altLang="de-DE" sz="2000">
                <a:solidFill>
                  <a:srgbClr val="000066"/>
                </a:solidFill>
              </a:rPr>
              <a:t>20°C</a:t>
            </a:r>
            <a:r>
              <a:rPr lang="de-DE" altLang="de-DE" sz="2000"/>
              <a:t>			</a:t>
            </a:r>
          </a:p>
          <a:p>
            <a:pPr eaLnBrk="1" hangingPunct="1">
              <a:buClr>
                <a:schemeClr val="tx1"/>
              </a:buClr>
              <a:buFont typeface="Wingdings" panose="05000000000000000000" pitchFamily="2" charset="2"/>
              <a:buNone/>
            </a:pPr>
            <a:r>
              <a:rPr lang="de-DE" altLang="de-DE" sz="1400"/>
              <a:t>	</a:t>
            </a:r>
            <a:r>
              <a:rPr lang="de-DE" altLang="de-DE" sz="1200"/>
              <a:t>(zunehmende Wassertemperatur = Saughöhenabnahme,</a:t>
            </a:r>
          </a:p>
          <a:p>
            <a:pPr eaLnBrk="1" hangingPunct="1">
              <a:buClr>
                <a:schemeClr val="tx1"/>
              </a:buClr>
              <a:buFont typeface="Wingdings" panose="05000000000000000000" pitchFamily="2" charset="2"/>
              <a:buNone/>
            </a:pPr>
            <a:r>
              <a:rPr lang="de-DE" altLang="de-DE" sz="1200"/>
              <a:t>	 da sich die Wasserdampfbildung erhöht und einen</a:t>
            </a:r>
          </a:p>
          <a:p>
            <a:pPr eaLnBrk="1" hangingPunct="1">
              <a:buClr>
                <a:schemeClr val="tx1"/>
              </a:buClr>
              <a:buFont typeface="Wingdings" panose="05000000000000000000" pitchFamily="2" charset="2"/>
              <a:buNone/>
            </a:pPr>
            <a:r>
              <a:rPr lang="de-DE" altLang="de-DE" sz="1200"/>
              <a:t>	 Gegendruck bewirkt)</a:t>
            </a:r>
          </a:p>
          <a:p>
            <a:pPr eaLnBrk="1" hangingPunct="1">
              <a:buClr>
                <a:schemeClr val="tx1"/>
              </a:buClr>
            </a:pPr>
            <a:r>
              <a:rPr lang="de-DE" altLang="de-DE" sz="2000"/>
              <a:t>Theoretische Saughöhe 			941: 100	</a:t>
            </a:r>
            <a:r>
              <a:rPr lang="de-DE" altLang="de-DE" sz="2000" b="1"/>
              <a:t>= 9,41 m</a:t>
            </a:r>
          </a:p>
          <a:p>
            <a:pPr eaLnBrk="1" hangingPunct="1">
              <a:buClr>
                <a:schemeClr val="tx1"/>
              </a:buClr>
              <a:buFont typeface="Wingdings" panose="05000000000000000000" pitchFamily="2" charset="2"/>
              <a:buNone/>
            </a:pPr>
            <a:r>
              <a:rPr lang="de-DE" altLang="de-DE" sz="2000"/>
              <a:t>	bei 4°C Wassertemperatur</a:t>
            </a:r>
          </a:p>
          <a:p>
            <a:pPr eaLnBrk="1" hangingPunct="1">
              <a:buClr>
                <a:schemeClr val="tx1"/>
              </a:buClr>
            </a:pPr>
            <a:r>
              <a:rPr lang="de-DE" altLang="de-DE" sz="2000"/>
              <a:t>Abnahme bei 20°C						</a:t>
            </a:r>
            <a:r>
              <a:rPr lang="de-DE" altLang="de-DE" sz="2000" b="1">
                <a:solidFill>
                  <a:schemeClr val="hlink"/>
                </a:solidFill>
              </a:rPr>
              <a:t>-  0,24 m</a:t>
            </a:r>
          </a:p>
          <a:p>
            <a:pPr eaLnBrk="1" hangingPunct="1">
              <a:buClr>
                <a:schemeClr val="tx1"/>
              </a:buClr>
            </a:pPr>
            <a:endParaRPr lang="de-DE" altLang="de-DE" sz="2000"/>
          </a:p>
          <a:p>
            <a:pPr eaLnBrk="1" hangingPunct="1">
              <a:buClr>
                <a:schemeClr val="tx1"/>
              </a:buClr>
              <a:buFont typeface="Wingdings" panose="05000000000000000000" pitchFamily="2" charset="2"/>
              <a:buNone/>
            </a:pPr>
            <a:r>
              <a:rPr lang="de-DE" altLang="de-DE" sz="2000"/>
              <a:t>Verbleibende theoretische Saughöhe				</a:t>
            </a:r>
            <a:r>
              <a:rPr lang="de-DE" altLang="de-DE" sz="2000" b="1"/>
              <a:t>= 9,17 m</a:t>
            </a:r>
          </a:p>
          <a:p>
            <a:pPr eaLnBrk="1" hangingPunct="1">
              <a:buClr>
                <a:schemeClr val="tx1"/>
              </a:buClr>
            </a:pPr>
            <a:r>
              <a:rPr lang="de-DE" altLang="de-DE" sz="2000"/>
              <a:t>Davon 15% Verlust (Reibungsverluste)			</a:t>
            </a:r>
            <a:r>
              <a:rPr lang="de-DE" altLang="de-DE" sz="2000" b="1">
                <a:solidFill>
                  <a:schemeClr val="hlink"/>
                </a:solidFill>
              </a:rPr>
              <a:t>-  1,38 m</a:t>
            </a:r>
          </a:p>
          <a:p>
            <a:pPr eaLnBrk="1" hangingPunct="1">
              <a:buClr>
                <a:schemeClr val="tx1"/>
              </a:buClr>
              <a:buFont typeface="Wingdings" panose="05000000000000000000" pitchFamily="2" charset="2"/>
              <a:buNone/>
            </a:pPr>
            <a:r>
              <a:rPr lang="de-DE" altLang="de-DE">
                <a:solidFill>
                  <a:srgbClr val="000066"/>
                </a:solidFill>
              </a:rPr>
              <a:t>Praktische Saughöhe</a:t>
            </a:r>
            <a:r>
              <a:rPr lang="de-DE" altLang="de-DE" sz="2600">
                <a:solidFill>
                  <a:srgbClr val="000066"/>
                </a:solidFill>
              </a:rPr>
              <a:t>					</a:t>
            </a:r>
            <a:r>
              <a:rPr lang="de-DE" altLang="de-DE" b="1">
                <a:solidFill>
                  <a:srgbClr val="000066"/>
                </a:solidFill>
              </a:rPr>
              <a:t>= 7,79 m</a:t>
            </a:r>
          </a:p>
          <a:p>
            <a:pPr eaLnBrk="1" hangingPunct="1">
              <a:buClr>
                <a:schemeClr val="tx1"/>
              </a:buClr>
            </a:pPr>
            <a:endParaRPr lang="de-DE" altLang="de-DE" b="1">
              <a:solidFill>
                <a:srgbClr val="000066"/>
              </a:solidFill>
            </a:endParaRPr>
          </a:p>
          <a:p>
            <a:pPr eaLnBrk="1" hangingPunct="1">
              <a:buClr>
                <a:schemeClr val="tx1"/>
              </a:buClr>
              <a:buFont typeface="Wingdings" panose="05000000000000000000" pitchFamily="2" charset="2"/>
              <a:buNone/>
            </a:pPr>
            <a:endParaRPr lang="de-DE" altLang="de-DE" sz="2000"/>
          </a:p>
        </p:txBody>
      </p:sp>
      <p:sp>
        <p:nvSpPr>
          <p:cNvPr id="49156" name="Line 4">
            <a:extLst>
              <a:ext uri="{FF2B5EF4-FFF2-40B4-BE49-F238E27FC236}">
                <a16:creationId xmlns:a16="http://schemas.microsoft.com/office/drawing/2014/main" id="{9007E262-4A53-4C02-961A-9FA4729564D7}"/>
              </a:ext>
            </a:extLst>
          </p:cNvPr>
          <p:cNvSpPr>
            <a:spLocks noChangeShapeType="1"/>
          </p:cNvSpPr>
          <p:nvPr/>
        </p:nvSpPr>
        <p:spPr bwMode="auto">
          <a:xfrm>
            <a:off x="250825" y="4797425"/>
            <a:ext cx="864235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de-DE"/>
          </a:p>
        </p:txBody>
      </p:sp>
      <p:sp>
        <p:nvSpPr>
          <p:cNvPr id="49157" name="Line 6">
            <a:extLst>
              <a:ext uri="{FF2B5EF4-FFF2-40B4-BE49-F238E27FC236}">
                <a16:creationId xmlns:a16="http://schemas.microsoft.com/office/drawing/2014/main" id="{77001BCE-66F1-452D-B0B9-BFA51FEDC010}"/>
              </a:ext>
            </a:extLst>
          </p:cNvPr>
          <p:cNvSpPr>
            <a:spLocks noChangeShapeType="1"/>
          </p:cNvSpPr>
          <p:nvPr/>
        </p:nvSpPr>
        <p:spPr bwMode="auto">
          <a:xfrm>
            <a:off x="215900" y="5876925"/>
            <a:ext cx="8642350" cy="0"/>
          </a:xfrm>
          <a:prstGeom prst="line">
            <a:avLst/>
          </a:prstGeom>
          <a:noFill/>
          <a:ln w="19050">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de-DE"/>
          </a:p>
        </p:txBody>
      </p:sp>
      <p:sp>
        <p:nvSpPr>
          <p:cNvPr id="49158" name="Textfeld 6">
            <a:extLst>
              <a:ext uri="{FF2B5EF4-FFF2-40B4-BE49-F238E27FC236}">
                <a16:creationId xmlns:a16="http://schemas.microsoft.com/office/drawing/2014/main" id="{B96E5723-5884-46F5-81E0-4333419C3D61}"/>
              </a:ext>
            </a:extLst>
          </p:cNvPr>
          <p:cNvSpPr txBox="1">
            <a:spLocks noChangeArrowheads="1"/>
          </p:cNvSpPr>
          <p:nvPr/>
        </p:nvSpPr>
        <p:spPr bwMode="auto">
          <a:xfrm>
            <a:off x="6486525" y="6535738"/>
            <a:ext cx="549275"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pic>
        <p:nvPicPr>
          <p:cNvPr id="49159" name="Grafik 1">
            <a:extLst>
              <a:ext uri="{FF2B5EF4-FFF2-40B4-BE49-F238E27FC236}">
                <a16:creationId xmlns:a16="http://schemas.microsoft.com/office/drawing/2014/main" id="{CF37E793-C219-47F9-81F2-E159EBB1C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495" t="9894" r="57098" b="82234"/>
          <a:stretch>
            <a:fillRect/>
          </a:stretch>
        </p:blipFill>
        <p:spPr bwMode="auto">
          <a:xfrm>
            <a:off x="6948488" y="6432550"/>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Foliennummernplatzhalter 1">
            <a:extLst>
              <a:ext uri="{FF2B5EF4-FFF2-40B4-BE49-F238E27FC236}">
                <a16:creationId xmlns:a16="http://schemas.microsoft.com/office/drawing/2014/main" id="{631A4EB9-ECDF-4CD1-BD4A-CC0F1BE26A3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7AA15024-6284-400B-AC0B-7F60A8BFE25E}" type="slidenum">
              <a:rPr lang="de-DE" altLang="de-DE" sz="1200">
                <a:solidFill>
                  <a:srgbClr val="000000"/>
                </a:solidFill>
              </a:rPr>
              <a:pPr>
                <a:spcBef>
                  <a:spcPct val="0"/>
                </a:spcBef>
                <a:buClrTx/>
                <a:buSzTx/>
                <a:buFontTx/>
                <a:buNone/>
              </a:pPr>
              <a:t>37</a:t>
            </a:fld>
            <a:endParaRPr lang="de-DE" altLang="de-DE" sz="120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7D0564BB-2C42-4D29-9684-89D0E18F031B}"/>
              </a:ext>
            </a:extLst>
          </p:cNvPr>
          <p:cNvSpPr>
            <a:spLocks noGrp="1" noChangeArrowheads="1"/>
          </p:cNvSpPr>
          <p:nvPr>
            <p:ph type="title"/>
          </p:nvPr>
        </p:nvSpPr>
        <p:spPr/>
        <p:txBody>
          <a:bodyPr/>
          <a:lstStyle/>
          <a:p>
            <a:pPr algn="ctr" eaLnBrk="1" hangingPunct="1"/>
            <a:r>
              <a:rPr lang="de-DE" altLang="de-DE">
                <a:solidFill>
                  <a:srgbClr val="0000FF"/>
                </a:solidFill>
              </a:rPr>
              <a:t>6.5 Feuerlöschkreiselpumpen: </a:t>
            </a:r>
            <a:r>
              <a:rPr lang="de-DE" altLang="de-DE" u="sng">
                <a:solidFill>
                  <a:srgbClr val="0000FF"/>
                </a:solidFill>
              </a:rPr>
              <a:t>Pumpenprüfungen</a:t>
            </a:r>
          </a:p>
        </p:txBody>
      </p:sp>
      <p:pic>
        <p:nvPicPr>
          <p:cNvPr id="76802" name="Picture 2" descr="Motorseitig">
            <a:extLst>
              <a:ext uri="{FF2B5EF4-FFF2-40B4-BE49-F238E27FC236}">
                <a16:creationId xmlns:a16="http://schemas.microsoft.com/office/drawing/2014/main" id="{4A3FF482-0D18-4C8E-94FD-9371BC4C5C2B}"/>
              </a:ext>
            </a:extLst>
          </p:cNvPr>
          <p:cNvPicPr>
            <a:picLocks noGrp="1" noChangeAspect="1" noChangeArrowheads="1"/>
          </p:cNvPicPr>
          <p:nvPr>
            <p:ph type="tbl" idx="1"/>
          </p:nvPr>
        </p:nvPicPr>
        <p:blipFill>
          <a:blip r:embed="rId2">
            <a:extLst>
              <a:ext uri="{28A0092B-C50C-407E-A947-70E740481C1C}">
                <a14:useLocalDpi xmlns:a14="http://schemas.microsoft.com/office/drawing/2010/main" val="0"/>
              </a:ext>
            </a:extLst>
          </a:blip>
          <a:srcRect/>
          <a:stretch>
            <a:fillRect/>
          </a:stretch>
        </p:blipFill>
        <p:spPr>
          <a:xfrm>
            <a:off x="323850" y="2205038"/>
            <a:ext cx="4349750" cy="3119437"/>
          </a:xfrm>
          <a:noFill/>
        </p:spPr>
      </p:pic>
      <p:pic>
        <p:nvPicPr>
          <p:cNvPr id="76803" name="Picture 3" descr="pumpenseitig">
            <a:extLst>
              <a:ext uri="{FF2B5EF4-FFF2-40B4-BE49-F238E27FC236}">
                <a16:creationId xmlns:a16="http://schemas.microsoft.com/office/drawing/2014/main" id="{30B60CEC-EB3E-4CD7-A6C3-EA203AB727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487738"/>
            <a:ext cx="403225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feld 4">
            <a:extLst>
              <a:ext uri="{FF2B5EF4-FFF2-40B4-BE49-F238E27FC236}">
                <a16:creationId xmlns:a16="http://schemas.microsoft.com/office/drawing/2014/main" id="{59423BE7-8A17-4B8E-858B-908873B38FC0}"/>
              </a:ext>
            </a:extLst>
          </p:cNvPr>
          <p:cNvSpPr txBox="1">
            <a:spLocks noChangeArrowheads="1"/>
          </p:cNvSpPr>
          <p:nvPr/>
        </p:nvSpPr>
        <p:spPr bwMode="auto">
          <a:xfrm>
            <a:off x="323850" y="1590675"/>
            <a:ext cx="6354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2000" b="1">
                <a:solidFill>
                  <a:srgbClr val="003366"/>
                </a:solidFill>
              </a:rPr>
              <a:t>1. Sicht und Funktionsprüfung nach jeder Nutzung</a:t>
            </a:r>
          </a:p>
        </p:txBody>
      </p:sp>
      <p:sp>
        <p:nvSpPr>
          <p:cNvPr id="50182" name="Foliennummernplatzhalter 1">
            <a:extLst>
              <a:ext uri="{FF2B5EF4-FFF2-40B4-BE49-F238E27FC236}">
                <a16:creationId xmlns:a16="http://schemas.microsoft.com/office/drawing/2014/main" id="{C0B84BCE-15BE-4D93-8B66-823E1CC2FC5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3AAE07C4-51A6-4C38-9E4A-709256A0EDC9}" type="slidenum">
              <a:rPr lang="de-DE" altLang="de-DE" sz="1200">
                <a:solidFill>
                  <a:srgbClr val="000000"/>
                </a:solidFill>
              </a:rPr>
              <a:pPr>
                <a:spcBef>
                  <a:spcPct val="0"/>
                </a:spcBef>
                <a:buClrTx/>
                <a:buSzTx/>
                <a:buFontTx/>
                <a:buNone/>
              </a:pPr>
              <a:t>38</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BF3D833-7CD8-44C9-A73B-21C8A97B453F}"/>
              </a:ext>
            </a:extLst>
          </p:cNvPr>
          <p:cNvSpPr>
            <a:spLocks noGrp="1" noChangeArrowheads="1"/>
          </p:cNvSpPr>
          <p:nvPr>
            <p:ph type="title"/>
          </p:nvPr>
        </p:nvSpPr>
        <p:spPr>
          <a:xfrm>
            <a:off x="1187450" y="836613"/>
            <a:ext cx="8637588" cy="323850"/>
          </a:xfrm>
        </p:spPr>
        <p:txBody>
          <a:bodyPr/>
          <a:lstStyle/>
          <a:p>
            <a:pPr eaLnBrk="1" hangingPunct="1"/>
            <a:r>
              <a:rPr lang="de-DE" altLang="de-DE">
                <a:solidFill>
                  <a:srgbClr val="0000FF"/>
                </a:solidFill>
              </a:rPr>
              <a:t>6.5 Feuerlöschkreiselpumpen: </a:t>
            </a:r>
            <a:r>
              <a:rPr lang="de-DE" altLang="de-DE" u="sng">
                <a:solidFill>
                  <a:srgbClr val="0000FF"/>
                </a:solidFill>
              </a:rPr>
              <a:t>Pumpenprüfungen</a:t>
            </a:r>
          </a:p>
        </p:txBody>
      </p:sp>
      <p:sp>
        <p:nvSpPr>
          <p:cNvPr id="51203" name="Rectangle 3">
            <a:extLst>
              <a:ext uri="{FF2B5EF4-FFF2-40B4-BE49-F238E27FC236}">
                <a16:creationId xmlns:a16="http://schemas.microsoft.com/office/drawing/2014/main" id="{812DD9B9-6721-4C1F-93EC-908FD6624512}"/>
              </a:ext>
            </a:extLst>
          </p:cNvPr>
          <p:cNvSpPr>
            <a:spLocks noGrp="1" noChangeArrowheads="1"/>
          </p:cNvSpPr>
          <p:nvPr>
            <p:ph type="body" idx="1"/>
          </p:nvPr>
        </p:nvSpPr>
        <p:spPr>
          <a:xfrm>
            <a:off x="384175" y="1628775"/>
            <a:ext cx="8637588" cy="1908175"/>
          </a:xfrm>
        </p:spPr>
        <p:txBody>
          <a:bodyPr/>
          <a:lstStyle/>
          <a:p>
            <a:pPr marL="457200" indent="-457200" eaLnBrk="1" hangingPunct="1">
              <a:lnSpc>
                <a:spcPct val="90000"/>
              </a:lnSpc>
              <a:buFont typeface="Wingdings" panose="05000000000000000000" pitchFamily="2" charset="2"/>
              <a:buNone/>
            </a:pPr>
            <a:r>
              <a:rPr lang="de-DE" altLang="de-DE" sz="2000" b="1" u="sng">
                <a:solidFill>
                  <a:srgbClr val="003366"/>
                </a:solidFill>
              </a:rPr>
              <a:t>2. Trockensaugprüfung</a:t>
            </a:r>
          </a:p>
          <a:p>
            <a:pPr marL="457200" indent="-457200" eaLnBrk="1" hangingPunct="1">
              <a:lnSpc>
                <a:spcPct val="90000"/>
              </a:lnSpc>
            </a:pPr>
            <a:endParaRPr lang="de-DE" altLang="de-DE" sz="2000" b="1" u="sng">
              <a:solidFill>
                <a:srgbClr val="003366"/>
              </a:solidFill>
            </a:endParaRPr>
          </a:p>
          <a:p>
            <a:pPr marL="457200" indent="-457200" eaLnBrk="1" hangingPunct="1">
              <a:lnSpc>
                <a:spcPct val="90000"/>
              </a:lnSpc>
              <a:buFont typeface="Wingdings" panose="05000000000000000000" pitchFamily="2" charset="2"/>
              <a:buNone/>
            </a:pPr>
            <a:r>
              <a:rPr lang="de-DE" altLang="de-DE" sz="2000" b="1">
                <a:solidFill>
                  <a:srgbClr val="003366"/>
                </a:solidFill>
              </a:rPr>
              <a:t>	Diese Prüfung ist in folgenden Abständen durchzuführen:</a:t>
            </a:r>
          </a:p>
          <a:p>
            <a:pPr marL="1257300" lvl="2" indent="-342900" eaLnBrk="1" hangingPunct="1">
              <a:lnSpc>
                <a:spcPct val="90000"/>
              </a:lnSpc>
              <a:buClr>
                <a:schemeClr val="tx1"/>
              </a:buClr>
              <a:buFontTx/>
              <a:buChar char="•"/>
            </a:pPr>
            <a:r>
              <a:rPr lang="de-DE" altLang="de-DE" sz="1600" b="1">
                <a:solidFill>
                  <a:srgbClr val="003366"/>
                </a:solidFill>
              </a:rPr>
              <a:t>Nach GUV-G 9102 </a:t>
            </a:r>
            <a:r>
              <a:rPr lang="de-DE" altLang="de-DE" sz="1600" i="1">
                <a:solidFill>
                  <a:srgbClr val="003366"/>
                </a:solidFill>
              </a:rPr>
              <a:t>(halbjährlich durch eine unterwiesene Person)</a:t>
            </a:r>
          </a:p>
          <a:p>
            <a:pPr marL="1257300" lvl="2" indent="-342900" eaLnBrk="1" hangingPunct="1">
              <a:lnSpc>
                <a:spcPct val="90000"/>
              </a:lnSpc>
              <a:buClr>
                <a:schemeClr val="tx1"/>
              </a:buClr>
              <a:buFontTx/>
              <a:buChar char="•"/>
            </a:pPr>
            <a:r>
              <a:rPr lang="de-DE" altLang="de-DE" sz="1600" b="1">
                <a:solidFill>
                  <a:srgbClr val="003366"/>
                </a:solidFill>
              </a:rPr>
              <a:t>Nach jeder Benutzung</a:t>
            </a:r>
          </a:p>
          <a:p>
            <a:pPr marL="1257300" lvl="2" indent="-342900" eaLnBrk="1" hangingPunct="1">
              <a:lnSpc>
                <a:spcPct val="90000"/>
              </a:lnSpc>
              <a:buClr>
                <a:schemeClr val="tx1"/>
              </a:buClr>
              <a:buFontTx/>
              <a:buChar char="•"/>
            </a:pPr>
            <a:r>
              <a:rPr lang="de-DE" altLang="de-DE" sz="1600" b="1">
                <a:solidFill>
                  <a:srgbClr val="003366"/>
                </a:solidFill>
              </a:rPr>
              <a:t>Nach Reparaturen  bzw. Wartungsarbeiten an der FP</a:t>
            </a:r>
          </a:p>
          <a:p>
            <a:pPr marL="1257300" lvl="2" indent="-342900" eaLnBrk="1" hangingPunct="1">
              <a:lnSpc>
                <a:spcPct val="90000"/>
              </a:lnSpc>
              <a:buClr>
                <a:schemeClr val="tx1"/>
              </a:buClr>
              <a:buFontTx/>
              <a:buChar char="•"/>
            </a:pPr>
            <a:endParaRPr lang="de-DE" altLang="de-DE" sz="1600" b="1">
              <a:solidFill>
                <a:srgbClr val="003366"/>
              </a:solidFill>
            </a:endParaRPr>
          </a:p>
          <a:p>
            <a:pPr marL="1257300" lvl="2" indent="-342900" eaLnBrk="1" hangingPunct="1">
              <a:lnSpc>
                <a:spcPct val="90000"/>
              </a:lnSpc>
              <a:buClr>
                <a:schemeClr val="tx1"/>
              </a:buClr>
              <a:buFontTx/>
              <a:buChar char="•"/>
            </a:pPr>
            <a:endParaRPr lang="de-DE" altLang="de-DE" sz="1600" b="1">
              <a:solidFill>
                <a:srgbClr val="003366"/>
              </a:solidFill>
            </a:endParaRPr>
          </a:p>
        </p:txBody>
      </p:sp>
      <p:sp>
        <p:nvSpPr>
          <p:cNvPr id="51204" name="Text Box 4">
            <a:extLst>
              <a:ext uri="{FF2B5EF4-FFF2-40B4-BE49-F238E27FC236}">
                <a16:creationId xmlns:a16="http://schemas.microsoft.com/office/drawing/2014/main" id="{C7F3DC56-368F-4F2D-81C1-B3DE8BC43B18}"/>
              </a:ext>
            </a:extLst>
          </p:cNvPr>
          <p:cNvSpPr txBox="1">
            <a:spLocks noChangeArrowheads="1"/>
          </p:cNvSpPr>
          <p:nvPr/>
        </p:nvSpPr>
        <p:spPr bwMode="auto">
          <a:xfrm>
            <a:off x="395288" y="4076700"/>
            <a:ext cx="8483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50000"/>
              </a:spcBef>
              <a:buClrTx/>
              <a:buSzTx/>
              <a:buFontTx/>
              <a:buNone/>
            </a:pPr>
            <a:r>
              <a:rPr lang="de-DE" altLang="de-DE" sz="1800" b="1">
                <a:solidFill>
                  <a:srgbClr val="000000"/>
                </a:solidFill>
              </a:rPr>
              <a:t>Folgende Anforderungen müssen erfüllt sein:</a:t>
            </a:r>
          </a:p>
          <a:p>
            <a:pPr>
              <a:spcBef>
                <a:spcPct val="50000"/>
              </a:spcBef>
              <a:buClrTx/>
              <a:buSzTx/>
              <a:buFontTx/>
              <a:buChar char="-"/>
            </a:pPr>
            <a:r>
              <a:rPr lang="de-DE" altLang="de-DE" sz="1600" b="1">
                <a:solidFill>
                  <a:srgbClr val="000000"/>
                </a:solidFill>
              </a:rPr>
              <a:t> Innerhalb von </a:t>
            </a:r>
            <a:r>
              <a:rPr lang="de-DE" altLang="de-DE" sz="1600" b="1">
                <a:solidFill>
                  <a:srgbClr val="003366"/>
                </a:solidFill>
              </a:rPr>
              <a:t>30 Sekunden</a:t>
            </a:r>
            <a:r>
              <a:rPr lang="de-DE" altLang="de-DE" sz="1600" b="1">
                <a:solidFill>
                  <a:srgbClr val="000000"/>
                </a:solidFill>
              </a:rPr>
              <a:t> muss ein Unterdruck von mindestens </a:t>
            </a:r>
            <a:r>
              <a:rPr lang="de-DE" altLang="de-DE" sz="1600" b="1">
                <a:solidFill>
                  <a:srgbClr val="003366"/>
                </a:solidFill>
              </a:rPr>
              <a:t>0,8 bar</a:t>
            </a:r>
            <a:r>
              <a:rPr lang="de-DE" altLang="de-DE" sz="1600" b="1">
                <a:solidFill>
                  <a:srgbClr val="000000"/>
                </a:solidFill>
              </a:rPr>
              <a:t>                                </a:t>
            </a:r>
          </a:p>
          <a:p>
            <a:pPr>
              <a:spcBef>
                <a:spcPct val="50000"/>
              </a:spcBef>
              <a:buClrTx/>
              <a:buSzTx/>
              <a:buFont typeface="Wingdings" panose="05000000000000000000" pitchFamily="2" charset="2"/>
              <a:buNone/>
            </a:pPr>
            <a:r>
              <a:rPr lang="de-DE" altLang="de-DE" sz="1600" b="1">
                <a:solidFill>
                  <a:srgbClr val="000000"/>
                </a:solidFill>
              </a:rPr>
              <a:t>  erreicht werden</a:t>
            </a:r>
          </a:p>
          <a:p>
            <a:pPr>
              <a:spcBef>
                <a:spcPct val="50000"/>
              </a:spcBef>
              <a:buClrTx/>
              <a:buSzTx/>
              <a:buFontTx/>
              <a:buChar char="-"/>
            </a:pPr>
            <a:r>
              <a:rPr lang="de-DE" altLang="de-DE" sz="1600" b="1">
                <a:solidFill>
                  <a:srgbClr val="000000"/>
                </a:solidFill>
              </a:rPr>
              <a:t> Der Unterdruck darf innerhalb </a:t>
            </a:r>
            <a:r>
              <a:rPr lang="de-DE" altLang="de-DE" sz="1600" b="1">
                <a:solidFill>
                  <a:srgbClr val="003366"/>
                </a:solidFill>
              </a:rPr>
              <a:t>von 60 Sekunden</a:t>
            </a:r>
            <a:r>
              <a:rPr lang="de-DE" altLang="de-DE" sz="1600" b="1">
                <a:solidFill>
                  <a:srgbClr val="000000"/>
                </a:solidFill>
              </a:rPr>
              <a:t> höchstens um </a:t>
            </a:r>
            <a:r>
              <a:rPr lang="de-DE" altLang="de-DE" sz="1600" b="1">
                <a:solidFill>
                  <a:srgbClr val="003366"/>
                </a:solidFill>
              </a:rPr>
              <a:t>0,1 bar</a:t>
            </a:r>
            <a:r>
              <a:rPr lang="de-DE" altLang="de-DE" sz="1600" b="1">
                <a:solidFill>
                  <a:srgbClr val="000000"/>
                </a:solidFill>
              </a:rPr>
              <a:t> abfallen</a:t>
            </a:r>
          </a:p>
        </p:txBody>
      </p:sp>
      <p:sp>
        <p:nvSpPr>
          <p:cNvPr id="51205" name="Textfeld 4">
            <a:extLst>
              <a:ext uri="{FF2B5EF4-FFF2-40B4-BE49-F238E27FC236}">
                <a16:creationId xmlns:a16="http://schemas.microsoft.com/office/drawing/2014/main" id="{F84AE8BB-A057-44A2-BB69-FEB58EB67A78}"/>
              </a:ext>
            </a:extLst>
          </p:cNvPr>
          <p:cNvSpPr txBox="1">
            <a:spLocks noChangeArrowheads="1"/>
          </p:cNvSpPr>
          <p:nvPr/>
        </p:nvSpPr>
        <p:spPr bwMode="auto">
          <a:xfrm>
            <a:off x="6640513" y="6535738"/>
            <a:ext cx="550862"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pic>
        <p:nvPicPr>
          <p:cNvPr id="51206" name="Grafik 1">
            <a:extLst>
              <a:ext uri="{FF2B5EF4-FFF2-40B4-BE49-F238E27FC236}">
                <a16:creationId xmlns:a16="http://schemas.microsoft.com/office/drawing/2014/main" id="{ECC369A7-CE88-4E65-8F55-191F0AC4C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495" t="9894" r="57098" b="82234"/>
          <a:stretch>
            <a:fillRect/>
          </a:stretch>
        </p:blipFill>
        <p:spPr bwMode="auto">
          <a:xfrm>
            <a:off x="7078663" y="6445250"/>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Foliennummernplatzhalter 1">
            <a:extLst>
              <a:ext uri="{FF2B5EF4-FFF2-40B4-BE49-F238E27FC236}">
                <a16:creationId xmlns:a16="http://schemas.microsoft.com/office/drawing/2014/main" id="{9822F3F8-E6DB-44DF-B8B7-7EBA464DC73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A0C303AD-43DE-4C59-85AE-AAC1637B5907}" type="slidenum">
              <a:rPr lang="de-DE" altLang="de-DE" sz="1200">
                <a:solidFill>
                  <a:srgbClr val="000000"/>
                </a:solidFill>
              </a:rPr>
              <a:pPr>
                <a:spcBef>
                  <a:spcPct val="0"/>
                </a:spcBef>
                <a:buClrTx/>
                <a:buSzTx/>
                <a:buFontTx/>
                <a:buNone/>
              </a:pPr>
              <a:t>39</a:t>
            </a:fld>
            <a:endParaRPr lang="de-DE" altLang="de-DE" sz="12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BF20470-4CDB-4A42-BA3F-D5E39013BC7C}"/>
              </a:ext>
            </a:extLst>
          </p:cNvPr>
          <p:cNvSpPr>
            <a:spLocks noGrp="1" noChangeArrowheads="1"/>
          </p:cNvSpPr>
          <p:nvPr>
            <p:ph type="title"/>
          </p:nvPr>
        </p:nvSpPr>
        <p:spPr/>
        <p:txBody>
          <a:bodyPr/>
          <a:lstStyle/>
          <a:p>
            <a:pPr eaLnBrk="1" hangingPunct="1"/>
            <a:r>
              <a:rPr lang="de-DE" altLang="de-DE">
                <a:solidFill>
                  <a:srgbClr val="0000FF"/>
                </a:solidFill>
              </a:rPr>
              <a:t>6.1 Feuerlöschkreiselpumpe: </a:t>
            </a:r>
            <a:r>
              <a:rPr lang="de-DE" altLang="de-DE" u="sng">
                <a:solidFill>
                  <a:srgbClr val="0000FF"/>
                </a:solidFill>
              </a:rPr>
              <a:t>Typenbezeichnung nach DIN EN 1028</a:t>
            </a:r>
            <a:r>
              <a:rPr lang="de-DE" altLang="de-DE" sz="1800">
                <a:solidFill>
                  <a:srgbClr val="0000FF"/>
                </a:solidFill>
              </a:rPr>
              <a:t> </a:t>
            </a:r>
          </a:p>
        </p:txBody>
      </p:sp>
      <p:pic>
        <p:nvPicPr>
          <p:cNvPr id="6147" name="Grafik 2">
            <a:extLst>
              <a:ext uri="{FF2B5EF4-FFF2-40B4-BE49-F238E27FC236}">
                <a16:creationId xmlns:a16="http://schemas.microsoft.com/office/drawing/2014/main" id="{F96F6835-D4D4-4833-AD16-13A8A1251E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557338"/>
            <a:ext cx="8196263"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Grafik 3">
            <a:extLst>
              <a:ext uri="{FF2B5EF4-FFF2-40B4-BE49-F238E27FC236}">
                <a16:creationId xmlns:a16="http://schemas.microsoft.com/office/drawing/2014/main" id="{F8EEE1DF-90ED-4268-B873-FF68E49BA9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87813"/>
            <a:ext cx="8408988"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BB4F96C6-5EC1-456B-80C9-CEB3D5382EC5}"/>
              </a:ext>
            </a:extLst>
          </p:cNvPr>
          <p:cNvSpPr>
            <a:spLocks noChangeArrowheads="1"/>
          </p:cNvSpPr>
          <p:nvPr/>
        </p:nvSpPr>
        <p:spPr bwMode="auto">
          <a:xfrm>
            <a:off x="1476375" y="1557338"/>
            <a:ext cx="6951663" cy="1439862"/>
          </a:xfrm>
          <a:prstGeom prst="rect">
            <a:avLst/>
          </a:prstGeom>
          <a:solidFill>
            <a:schemeClr val="bg1"/>
          </a:solidFill>
          <a:ln w="19050" algn="ctr">
            <a:solidFill>
              <a:schemeClr val="bg1"/>
            </a:solidFill>
            <a:miter lim="800000"/>
            <a:headEnd/>
            <a:tailEnd/>
          </a:ln>
        </p:spPr>
        <p:txBody>
          <a:bodyPr wrap="none"/>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endParaRPr lang="de-DE" altLang="de-DE"/>
          </a:p>
        </p:txBody>
      </p:sp>
      <p:pic>
        <p:nvPicPr>
          <p:cNvPr id="6" name="Grafik 2">
            <a:extLst>
              <a:ext uri="{FF2B5EF4-FFF2-40B4-BE49-F238E27FC236}">
                <a16:creationId xmlns:a16="http://schemas.microsoft.com/office/drawing/2014/main" id="{EE004504-FB42-477B-B6D5-1204C9F587DB}"/>
              </a:ext>
            </a:extLst>
          </p:cNvPr>
          <p:cNvPicPr>
            <a:picLocks noChangeAspect="1"/>
          </p:cNvPicPr>
          <p:nvPr/>
        </p:nvPicPr>
        <p:blipFill>
          <a:blip r:embed="rId2">
            <a:extLst>
              <a:ext uri="{28A0092B-C50C-407E-A947-70E740481C1C}">
                <a14:useLocalDpi xmlns:a14="http://schemas.microsoft.com/office/drawing/2010/main" val="0"/>
              </a:ext>
            </a:extLst>
          </a:blip>
          <a:srcRect l="15186" t="2928" b="44763"/>
          <a:stretch>
            <a:fillRect/>
          </a:stretch>
        </p:blipFill>
        <p:spPr bwMode="auto">
          <a:xfrm>
            <a:off x="1495425" y="1628775"/>
            <a:ext cx="69516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a:extLst>
              <a:ext uri="{FF2B5EF4-FFF2-40B4-BE49-F238E27FC236}">
                <a16:creationId xmlns:a16="http://schemas.microsoft.com/office/drawing/2014/main" id="{CC2600E5-7471-43BA-B84D-D85CD4676148}"/>
              </a:ext>
            </a:extLst>
          </p:cNvPr>
          <p:cNvSpPr/>
          <p:nvPr/>
        </p:nvSpPr>
        <p:spPr>
          <a:xfrm>
            <a:off x="2268538" y="1628775"/>
            <a:ext cx="5616575" cy="863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8" name="Grafik 2">
            <a:extLst>
              <a:ext uri="{FF2B5EF4-FFF2-40B4-BE49-F238E27FC236}">
                <a16:creationId xmlns:a16="http://schemas.microsoft.com/office/drawing/2014/main" id="{80343E53-0F6A-41A4-B50C-003833742511}"/>
              </a:ext>
            </a:extLst>
          </p:cNvPr>
          <p:cNvPicPr>
            <a:picLocks noChangeAspect="1"/>
          </p:cNvPicPr>
          <p:nvPr/>
        </p:nvPicPr>
        <p:blipFill>
          <a:blip r:embed="rId2">
            <a:extLst>
              <a:ext uri="{28A0092B-C50C-407E-A947-70E740481C1C}">
                <a14:useLocalDpi xmlns:a14="http://schemas.microsoft.com/office/drawing/2010/main" val="0"/>
              </a:ext>
            </a:extLst>
          </a:blip>
          <a:srcRect l="24715" t="6050" b="61159"/>
          <a:stretch>
            <a:fillRect/>
          </a:stretch>
        </p:blipFill>
        <p:spPr bwMode="auto">
          <a:xfrm>
            <a:off x="2257425" y="1725613"/>
            <a:ext cx="61706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Foliennummernplatzhalter 2">
            <a:extLst>
              <a:ext uri="{FF2B5EF4-FFF2-40B4-BE49-F238E27FC236}">
                <a16:creationId xmlns:a16="http://schemas.microsoft.com/office/drawing/2014/main" id="{35F4F9C7-44E2-45B5-B402-521CBEF735D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6A85F891-22C4-4B7A-979E-4FB107203852}" type="slidenum">
              <a:rPr lang="de-DE" altLang="de-DE" sz="1200">
                <a:solidFill>
                  <a:srgbClr val="000000"/>
                </a:solidFill>
              </a:rPr>
              <a:pPr>
                <a:spcBef>
                  <a:spcPct val="0"/>
                </a:spcBef>
                <a:buClrTx/>
                <a:buSzTx/>
                <a:buFontTx/>
                <a:buNone/>
              </a:pPr>
              <a:t>4</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99304FA-5EB2-4ED7-84A4-DDFC9989192D}"/>
              </a:ext>
            </a:extLst>
          </p:cNvPr>
          <p:cNvSpPr txBox="1">
            <a:spLocks noChangeArrowheads="1"/>
          </p:cNvSpPr>
          <p:nvPr/>
        </p:nvSpPr>
        <p:spPr bwMode="auto">
          <a:xfrm>
            <a:off x="269875" y="1844675"/>
            <a:ext cx="8478838" cy="4691063"/>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8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80000"/>
              <a:buFont typeface="Wingdings" pitchFamily="2" charset="2"/>
              <a:buChar char="o"/>
              <a:defRPr sz="2000">
                <a:solidFill>
                  <a:schemeClr val="tx1"/>
                </a:solidFill>
                <a:latin typeface="+mn-lt"/>
              </a:defRPr>
            </a:lvl2pPr>
            <a:lvl3pPr marL="1143000" indent="-228600" algn="l" rtl="0" eaLnBrk="0" fontAlgn="base" hangingPunct="0">
              <a:spcBef>
                <a:spcPct val="20000"/>
              </a:spcBef>
              <a:spcAft>
                <a:spcPct val="0"/>
              </a:spcAft>
              <a:buClr>
                <a:schemeClr val="hlink"/>
              </a:buClr>
              <a:buSzPct val="80000"/>
              <a:buFont typeface="Wingdings" pitchFamily="2" charset="2"/>
              <a:buChar char="u"/>
              <a:defRPr>
                <a:solidFill>
                  <a:schemeClr val="tx1"/>
                </a:solidFill>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v"/>
              <a:defRPr sz="1600">
                <a:solidFill>
                  <a:schemeClr val="tx1"/>
                </a:solidFill>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m"/>
              <a:defRPr sz="1400">
                <a:solidFill>
                  <a:schemeClr val="tx1"/>
                </a:solidFill>
                <a:latin typeface="+mn-lt"/>
              </a:defRPr>
            </a:lvl5pPr>
            <a:lvl6pPr marL="25146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6pPr>
            <a:lvl7pPr marL="29718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7pPr>
            <a:lvl8pPr marL="34290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8pPr>
            <a:lvl9pPr marL="38862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9pPr>
          </a:lstStyle>
          <a:p>
            <a:pPr eaLnBrk="1" hangingPunct="1">
              <a:lnSpc>
                <a:spcPct val="90000"/>
              </a:lnSpc>
              <a:spcAft>
                <a:spcPts val="600"/>
              </a:spcAft>
              <a:buFont typeface="Wingdings" pitchFamily="2" charset="2"/>
              <a:buChar char="ü"/>
              <a:defRPr/>
            </a:pPr>
            <a:r>
              <a:rPr lang="de-DE" altLang="de-DE" sz="1800" b="1" kern="0" dirty="0">
                <a:solidFill>
                  <a:srgbClr val="003366"/>
                </a:solidFill>
              </a:rPr>
              <a:t>Blindkupplung an den Druckausgangsstutzen entfernen / Niederdruckventile schließen (nicht zu fest). </a:t>
            </a:r>
          </a:p>
          <a:p>
            <a:pPr eaLnBrk="1" hangingPunct="1">
              <a:lnSpc>
                <a:spcPct val="90000"/>
              </a:lnSpc>
              <a:spcAft>
                <a:spcPts val="600"/>
              </a:spcAft>
              <a:buFont typeface="Wingdings" pitchFamily="2" charset="2"/>
              <a:buChar char="ü"/>
              <a:defRPr/>
            </a:pPr>
            <a:r>
              <a:rPr lang="de-DE" altLang="de-DE" sz="1800" b="1" kern="0" dirty="0">
                <a:solidFill>
                  <a:srgbClr val="003366"/>
                </a:solidFill>
              </a:rPr>
              <a:t>Pumpenentwässerung durchführen, danach Sauganschluss verschließen / Entwässerungsventile schließen.</a:t>
            </a:r>
          </a:p>
          <a:p>
            <a:pPr eaLnBrk="1" hangingPunct="1">
              <a:lnSpc>
                <a:spcPct val="90000"/>
              </a:lnSpc>
              <a:spcAft>
                <a:spcPts val="600"/>
              </a:spcAft>
              <a:buFont typeface="Wingdings" pitchFamily="2" charset="2"/>
              <a:buChar char="ü"/>
              <a:defRPr/>
            </a:pPr>
            <a:r>
              <a:rPr lang="de-DE" altLang="de-DE" sz="1800" b="1" kern="0" dirty="0">
                <a:solidFill>
                  <a:srgbClr val="003366"/>
                </a:solidFill>
              </a:rPr>
              <a:t>Antriebsmotor starten, Pumpe einkuppeln (ggf. bei festverbauter FP Nebenantrieb zuschalten). Drehzahl der jeweiligen Entlüftungseinrichtung anpassen. Innerhalb der 30 sec. soll der negative Druck (Unterdruck) von – 0,8 bar erreicht werden.</a:t>
            </a:r>
          </a:p>
          <a:p>
            <a:pPr eaLnBrk="1" hangingPunct="1">
              <a:lnSpc>
                <a:spcPct val="90000"/>
              </a:lnSpc>
              <a:spcAft>
                <a:spcPts val="600"/>
              </a:spcAft>
              <a:buFont typeface="Wingdings" pitchFamily="2" charset="2"/>
              <a:buChar char="ü"/>
              <a:defRPr/>
            </a:pPr>
            <a:r>
              <a:rPr lang="de-DE" altLang="de-DE" sz="1800" b="1" kern="0" dirty="0">
                <a:solidFill>
                  <a:srgbClr val="003366"/>
                </a:solidFill>
              </a:rPr>
              <a:t>Entlüftungseinrichtung ausschalten (falls keine </a:t>
            </a:r>
            <a:r>
              <a:rPr lang="de-DE" altLang="de-DE" sz="1800" b="1" kern="0" dirty="0" err="1">
                <a:solidFill>
                  <a:srgbClr val="003366"/>
                </a:solidFill>
              </a:rPr>
              <a:t>autom</a:t>
            </a:r>
            <a:r>
              <a:rPr lang="de-DE" altLang="de-DE" sz="1800" b="1" kern="0" dirty="0">
                <a:solidFill>
                  <a:srgbClr val="003366"/>
                </a:solidFill>
              </a:rPr>
              <a:t>. Entlüftungseinrichtung vorhanden). Motordrehzahl reduzieren, auskuppeln, Motor ausschalten.</a:t>
            </a:r>
          </a:p>
          <a:p>
            <a:pPr eaLnBrk="1" hangingPunct="1">
              <a:lnSpc>
                <a:spcPct val="90000"/>
              </a:lnSpc>
              <a:spcAft>
                <a:spcPts val="600"/>
              </a:spcAft>
              <a:buFont typeface="Wingdings" pitchFamily="2" charset="2"/>
              <a:buChar char="ü"/>
              <a:defRPr/>
            </a:pPr>
            <a:r>
              <a:rPr lang="de-DE" altLang="de-DE" sz="1800" b="1" kern="0" dirty="0">
                <a:solidFill>
                  <a:srgbClr val="003366"/>
                </a:solidFill>
              </a:rPr>
              <a:t>Nach Abschalten der Entlüftungseinrichtung darf der Unterdruck innerhalb von 60 sec. um max. 0,1 bar abfallen.</a:t>
            </a:r>
          </a:p>
          <a:p>
            <a:pPr eaLnBrk="1" hangingPunct="1">
              <a:lnSpc>
                <a:spcPct val="90000"/>
              </a:lnSpc>
              <a:buFont typeface="Wingdings" pitchFamily="2" charset="2"/>
              <a:buChar char="ü"/>
              <a:defRPr/>
            </a:pPr>
            <a:r>
              <a:rPr lang="de-DE" altLang="de-DE" sz="1800" b="1" kern="0" dirty="0">
                <a:solidFill>
                  <a:srgbClr val="003366"/>
                </a:solidFill>
              </a:rPr>
              <a:t>Anschließend ist der Entwässerungshahn/-ventil zu öffnen, um die „gepressten“ Dichtungen der Niederschraubventile zu entlasten. Einsatzbereitschaft der Pumpe herstellen.</a:t>
            </a:r>
          </a:p>
          <a:p>
            <a:pPr eaLnBrk="1" hangingPunct="1">
              <a:lnSpc>
                <a:spcPct val="90000"/>
              </a:lnSpc>
              <a:buFont typeface="Wingdings" pitchFamily="2" charset="2"/>
              <a:buChar char="ü"/>
              <a:defRPr/>
            </a:pPr>
            <a:endParaRPr lang="de-DE" altLang="de-DE" sz="1800" b="1" kern="0" dirty="0">
              <a:solidFill>
                <a:srgbClr val="003366"/>
              </a:solidFill>
            </a:endParaRPr>
          </a:p>
        </p:txBody>
      </p:sp>
      <p:sp>
        <p:nvSpPr>
          <p:cNvPr id="52227" name="Rechteck 4">
            <a:extLst>
              <a:ext uri="{FF2B5EF4-FFF2-40B4-BE49-F238E27FC236}">
                <a16:creationId xmlns:a16="http://schemas.microsoft.com/office/drawing/2014/main" id="{0B28337E-746E-4F45-8174-02BFAA26E882}"/>
              </a:ext>
            </a:extLst>
          </p:cNvPr>
          <p:cNvSpPr>
            <a:spLocks noChangeArrowheads="1"/>
          </p:cNvSpPr>
          <p:nvPr/>
        </p:nvSpPr>
        <p:spPr bwMode="auto">
          <a:xfrm>
            <a:off x="269875" y="1268413"/>
            <a:ext cx="422433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eaLnBrk="1" hangingPunct="1">
              <a:lnSpc>
                <a:spcPct val="90000"/>
              </a:lnSpc>
              <a:spcBef>
                <a:spcPct val="0"/>
              </a:spcBef>
              <a:buClrTx/>
              <a:buSzTx/>
              <a:buFont typeface="Wingdings" panose="05000000000000000000" pitchFamily="2" charset="2"/>
              <a:buNone/>
            </a:pPr>
            <a:r>
              <a:rPr lang="de-DE" altLang="de-DE" sz="1800" b="1" u="sng">
                <a:solidFill>
                  <a:srgbClr val="003366"/>
                </a:solidFill>
              </a:rPr>
              <a:t>Durchführung Trockensaugprüfung:</a:t>
            </a:r>
          </a:p>
        </p:txBody>
      </p:sp>
      <p:sp>
        <p:nvSpPr>
          <p:cNvPr id="52228" name="Rectangle 2">
            <a:extLst>
              <a:ext uri="{FF2B5EF4-FFF2-40B4-BE49-F238E27FC236}">
                <a16:creationId xmlns:a16="http://schemas.microsoft.com/office/drawing/2014/main" id="{DD3F2D9B-0FFC-4736-B212-02E0A7C5D5EC}"/>
              </a:ext>
            </a:extLst>
          </p:cNvPr>
          <p:cNvSpPr>
            <a:spLocks noGrp="1" noChangeArrowheads="1"/>
          </p:cNvSpPr>
          <p:nvPr>
            <p:ph type="title"/>
          </p:nvPr>
        </p:nvSpPr>
        <p:spPr>
          <a:xfrm>
            <a:off x="1116013" y="836613"/>
            <a:ext cx="8637587" cy="323850"/>
          </a:xfrm>
        </p:spPr>
        <p:txBody>
          <a:bodyPr/>
          <a:lstStyle/>
          <a:p>
            <a:pPr eaLnBrk="1" hangingPunct="1"/>
            <a:r>
              <a:rPr lang="de-DE" altLang="de-DE">
                <a:solidFill>
                  <a:srgbClr val="0000FF"/>
                </a:solidFill>
              </a:rPr>
              <a:t>6.5 Feuerlöschkreiselpumpen: </a:t>
            </a:r>
            <a:r>
              <a:rPr lang="de-DE" altLang="de-DE" u="sng">
                <a:solidFill>
                  <a:srgbClr val="0000FF"/>
                </a:solidFill>
              </a:rPr>
              <a:t>Pumpenprüfungen</a:t>
            </a:r>
          </a:p>
        </p:txBody>
      </p:sp>
      <p:sp>
        <p:nvSpPr>
          <p:cNvPr id="52229" name="Textfeld 4">
            <a:extLst>
              <a:ext uri="{FF2B5EF4-FFF2-40B4-BE49-F238E27FC236}">
                <a16:creationId xmlns:a16="http://schemas.microsoft.com/office/drawing/2014/main" id="{1F385213-5DDA-4F43-9753-860C99325AFE}"/>
              </a:ext>
            </a:extLst>
          </p:cNvPr>
          <p:cNvSpPr txBox="1">
            <a:spLocks noChangeArrowheads="1"/>
          </p:cNvSpPr>
          <p:nvPr/>
        </p:nvSpPr>
        <p:spPr bwMode="auto">
          <a:xfrm>
            <a:off x="6804025" y="6535738"/>
            <a:ext cx="550863"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sp>
        <p:nvSpPr>
          <p:cNvPr id="52230" name="Foliennummernplatzhalter 1">
            <a:extLst>
              <a:ext uri="{FF2B5EF4-FFF2-40B4-BE49-F238E27FC236}">
                <a16:creationId xmlns:a16="http://schemas.microsoft.com/office/drawing/2014/main" id="{41A82067-2E18-44FC-AE18-DA8C0456108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EE2A2184-8339-4E01-80D9-A0DF5DFA39B0}" type="slidenum">
              <a:rPr lang="de-DE" altLang="de-DE" sz="1200">
                <a:solidFill>
                  <a:srgbClr val="000000"/>
                </a:solidFill>
              </a:rPr>
              <a:pPr>
                <a:spcBef>
                  <a:spcPct val="0"/>
                </a:spcBef>
                <a:buClrTx/>
                <a:buSzTx/>
                <a:buFontTx/>
                <a:buNone/>
              </a:pPr>
              <a:t>40</a:t>
            </a:fld>
            <a:endParaRPr lang="de-DE" altLang="de-DE" sz="1200">
              <a:solidFill>
                <a:srgbClr val="000000"/>
              </a:solidFill>
            </a:endParaRPr>
          </a:p>
        </p:txBody>
      </p:sp>
      <p:sp>
        <p:nvSpPr>
          <p:cNvPr id="52231" name="Textfeld 4">
            <a:extLst>
              <a:ext uri="{FF2B5EF4-FFF2-40B4-BE49-F238E27FC236}">
                <a16:creationId xmlns:a16="http://schemas.microsoft.com/office/drawing/2014/main" id="{6E16DB15-1D94-4850-9CDD-E42D73FC4900}"/>
              </a:ext>
            </a:extLst>
          </p:cNvPr>
          <p:cNvSpPr txBox="1">
            <a:spLocks noChangeArrowheads="1"/>
          </p:cNvSpPr>
          <p:nvPr/>
        </p:nvSpPr>
        <p:spPr bwMode="auto">
          <a:xfrm>
            <a:off x="6469063" y="6551613"/>
            <a:ext cx="550862"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pic>
        <p:nvPicPr>
          <p:cNvPr id="52232" name="Grafik 1">
            <a:extLst>
              <a:ext uri="{FF2B5EF4-FFF2-40B4-BE49-F238E27FC236}">
                <a16:creationId xmlns:a16="http://schemas.microsoft.com/office/drawing/2014/main" id="{B5B3BC39-9ED8-436F-A723-BCADC6B10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495" t="9894" r="57098" b="82234"/>
          <a:stretch>
            <a:fillRect/>
          </a:stretch>
        </p:blipFill>
        <p:spPr bwMode="auto">
          <a:xfrm>
            <a:off x="6973888" y="6451600"/>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84C638-4B75-4F7D-9878-3F311EE1E388}"/>
              </a:ext>
            </a:extLst>
          </p:cNvPr>
          <p:cNvSpPr txBox="1">
            <a:spLocks noChangeArrowheads="1"/>
          </p:cNvSpPr>
          <p:nvPr/>
        </p:nvSpPr>
        <p:spPr bwMode="auto">
          <a:xfrm>
            <a:off x="434975" y="1763713"/>
            <a:ext cx="8134350" cy="5113337"/>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SzPct val="8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80000"/>
              <a:buFont typeface="Wingdings" pitchFamily="2" charset="2"/>
              <a:buChar char="o"/>
              <a:defRPr sz="2000">
                <a:solidFill>
                  <a:schemeClr val="tx1"/>
                </a:solidFill>
                <a:latin typeface="+mn-lt"/>
              </a:defRPr>
            </a:lvl2pPr>
            <a:lvl3pPr marL="1143000" indent="-228600" algn="l" rtl="0" eaLnBrk="0" fontAlgn="base" hangingPunct="0">
              <a:spcBef>
                <a:spcPct val="20000"/>
              </a:spcBef>
              <a:spcAft>
                <a:spcPct val="0"/>
              </a:spcAft>
              <a:buClr>
                <a:schemeClr val="hlink"/>
              </a:buClr>
              <a:buSzPct val="80000"/>
              <a:buFont typeface="Wingdings" pitchFamily="2" charset="2"/>
              <a:buChar char="u"/>
              <a:defRPr>
                <a:solidFill>
                  <a:schemeClr val="tx1"/>
                </a:solidFill>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v"/>
              <a:defRPr sz="1600">
                <a:solidFill>
                  <a:schemeClr val="tx1"/>
                </a:solidFill>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m"/>
              <a:defRPr sz="1400">
                <a:solidFill>
                  <a:schemeClr val="tx1"/>
                </a:solidFill>
                <a:latin typeface="+mn-lt"/>
              </a:defRPr>
            </a:lvl5pPr>
            <a:lvl6pPr marL="25146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6pPr>
            <a:lvl7pPr marL="29718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7pPr>
            <a:lvl8pPr marL="34290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8pPr>
            <a:lvl9pPr marL="3886200" indent="-228600" algn="l" rtl="0" fontAlgn="base">
              <a:spcBef>
                <a:spcPct val="20000"/>
              </a:spcBef>
              <a:spcAft>
                <a:spcPct val="0"/>
              </a:spcAft>
              <a:buClr>
                <a:schemeClr val="hlink"/>
              </a:buClr>
              <a:buSzPct val="80000"/>
              <a:buFont typeface="Wingdings" pitchFamily="2" charset="2"/>
              <a:buChar char="m"/>
              <a:defRPr sz="1400">
                <a:solidFill>
                  <a:schemeClr val="tx1"/>
                </a:solidFill>
                <a:latin typeface="+mn-lt"/>
              </a:defRPr>
            </a:lvl9pPr>
          </a:lstStyle>
          <a:p>
            <a:pPr marL="0" indent="0" eaLnBrk="1" hangingPunct="1">
              <a:lnSpc>
                <a:spcPct val="90000"/>
              </a:lnSpc>
              <a:buFont typeface="Wingdings" pitchFamily="2" charset="2"/>
              <a:buNone/>
              <a:defRPr/>
            </a:pPr>
            <a:r>
              <a:rPr lang="de-DE" altLang="de-DE" sz="2000" b="1" kern="0" dirty="0">
                <a:solidFill>
                  <a:srgbClr val="003366"/>
                </a:solidFill>
              </a:rPr>
              <a:t>Mögliche Ursachen für eine nichtbestandene Trockensaugprobe. </a:t>
            </a:r>
            <a:endParaRPr lang="de-DE" altLang="de-DE" sz="800" b="1" kern="0" dirty="0">
              <a:solidFill>
                <a:srgbClr val="003366"/>
              </a:solidFill>
            </a:endParaRPr>
          </a:p>
          <a:p>
            <a:pPr eaLnBrk="1" hangingPunct="1">
              <a:lnSpc>
                <a:spcPct val="90000"/>
              </a:lnSpc>
              <a:buFont typeface="Wingdings" pitchFamily="2" charset="2"/>
              <a:buChar char="ü"/>
              <a:defRPr/>
            </a:pPr>
            <a:r>
              <a:rPr lang="de-DE" altLang="de-DE" sz="1800" b="1" kern="0" dirty="0">
                <a:solidFill>
                  <a:srgbClr val="003366"/>
                </a:solidFill>
              </a:rPr>
              <a:t>Defekte Dichtungen der Blindkupplung Saugstutzen,</a:t>
            </a:r>
          </a:p>
          <a:p>
            <a:pPr eaLnBrk="1" hangingPunct="1">
              <a:lnSpc>
                <a:spcPct val="90000"/>
              </a:lnSpc>
              <a:buFont typeface="Wingdings" pitchFamily="2" charset="2"/>
              <a:buChar char="ü"/>
              <a:defRPr/>
            </a:pPr>
            <a:r>
              <a:rPr lang="de-DE" altLang="de-DE" sz="1800" b="1" kern="0" dirty="0">
                <a:solidFill>
                  <a:srgbClr val="003366"/>
                </a:solidFill>
              </a:rPr>
              <a:t>Defekte Dichtung der Niederschraubventile,</a:t>
            </a:r>
          </a:p>
          <a:p>
            <a:pPr eaLnBrk="1" hangingPunct="1">
              <a:lnSpc>
                <a:spcPct val="90000"/>
              </a:lnSpc>
              <a:buFont typeface="Wingdings" pitchFamily="2" charset="2"/>
              <a:buChar char="ü"/>
              <a:defRPr/>
            </a:pPr>
            <a:r>
              <a:rPr lang="de-DE" altLang="de-DE" sz="1800" b="1" kern="0" dirty="0">
                <a:solidFill>
                  <a:srgbClr val="003366"/>
                </a:solidFill>
              </a:rPr>
              <a:t>Pumpengehäuse undicht bzw. defekt,</a:t>
            </a:r>
          </a:p>
          <a:p>
            <a:pPr eaLnBrk="1" hangingPunct="1">
              <a:lnSpc>
                <a:spcPct val="90000"/>
              </a:lnSpc>
              <a:buFont typeface="Wingdings" pitchFamily="2" charset="2"/>
              <a:buChar char="ü"/>
              <a:defRPr/>
            </a:pPr>
            <a:r>
              <a:rPr lang="de-DE" altLang="de-DE" sz="1800" b="1" kern="0" dirty="0">
                <a:solidFill>
                  <a:srgbClr val="003366"/>
                </a:solidFill>
              </a:rPr>
              <a:t>Wellenabdichtung undicht,</a:t>
            </a:r>
          </a:p>
          <a:p>
            <a:pPr eaLnBrk="1" hangingPunct="1">
              <a:lnSpc>
                <a:spcPct val="90000"/>
              </a:lnSpc>
              <a:buFont typeface="Wingdings" pitchFamily="2" charset="2"/>
              <a:buChar char="ü"/>
              <a:defRPr/>
            </a:pPr>
            <a:r>
              <a:rPr lang="de-DE" altLang="de-DE" sz="1800" b="1" kern="0" dirty="0">
                <a:solidFill>
                  <a:srgbClr val="003366"/>
                </a:solidFill>
              </a:rPr>
              <a:t>Entlüftungseinrichtung defekt / undicht,</a:t>
            </a:r>
          </a:p>
          <a:p>
            <a:pPr eaLnBrk="1" hangingPunct="1">
              <a:lnSpc>
                <a:spcPct val="90000"/>
              </a:lnSpc>
              <a:buFont typeface="Wingdings" pitchFamily="2" charset="2"/>
              <a:buChar char="ü"/>
              <a:defRPr/>
            </a:pPr>
            <a:r>
              <a:rPr lang="de-DE" altLang="de-DE" sz="1800" b="1" kern="0" dirty="0">
                <a:solidFill>
                  <a:srgbClr val="003366"/>
                </a:solidFill>
              </a:rPr>
              <a:t>Undichte Leitungen z.B. Druck- bzw. Saugmanometer,</a:t>
            </a:r>
          </a:p>
          <a:p>
            <a:pPr eaLnBrk="1" hangingPunct="1">
              <a:lnSpc>
                <a:spcPct val="90000"/>
              </a:lnSpc>
              <a:buFont typeface="Wingdings" pitchFamily="2" charset="2"/>
              <a:buChar char="ü"/>
              <a:defRPr/>
            </a:pPr>
            <a:r>
              <a:rPr lang="de-DE" altLang="de-DE" sz="1800" b="1" kern="0" dirty="0">
                <a:solidFill>
                  <a:srgbClr val="003366"/>
                </a:solidFill>
              </a:rPr>
              <a:t>Entwässerungsanschluss / -ventil undicht.</a:t>
            </a:r>
          </a:p>
        </p:txBody>
      </p:sp>
      <p:pic>
        <p:nvPicPr>
          <p:cNvPr id="53251" name="Picture 4">
            <a:extLst>
              <a:ext uri="{FF2B5EF4-FFF2-40B4-BE49-F238E27FC236}">
                <a16:creationId xmlns:a16="http://schemas.microsoft.com/office/drawing/2014/main" id="{362AC2DF-6831-4D91-BA13-2A179C250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400" t="22736" r="15018" b="22551"/>
          <a:stretch>
            <a:fillRect/>
          </a:stretch>
        </p:blipFill>
        <p:spPr bwMode="auto">
          <a:xfrm>
            <a:off x="6443663" y="4581525"/>
            <a:ext cx="212566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a:extLst>
              <a:ext uri="{FF2B5EF4-FFF2-40B4-BE49-F238E27FC236}">
                <a16:creationId xmlns:a16="http://schemas.microsoft.com/office/drawing/2014/main" id="{35BB83BB-A9E0-4059-919A-A7C6E98FE5A7}"/>
              </a:ext>
            </a:extLst>
          </p:cNvPr>
          <p:cNvSpPr/>
          <p:nvPr/>
        </p:nvSpPr>
        <p:spPr>
          <a:xfrm>
            <a:off x="890588" y="836613"/>
            <a:ext cx="7526337" cy="400050"/>
          </a:xfrm>
          <a:prstGeom prst="rect">
            <a:avLst/>
          </a:prstGeom>
        </p:spPr>
        <p:txBody>
          <a:bodyPr>
            <a:spAutoFit/>
          </a:bodyPr>
          <a:lstStyle/>
          <a:p>
            <a:pPr>
              <a:defRPr/>
            </a:pPr>
            <a:r>
              <a:rPr lang="de-DE" altLang="de-DE" sz="2000" b="1" kern="0" dirty="0">
                <a:solidFill>
                  <a:srgbClr val="0000FF"/>
                </a:solidFill>
                <a:latin typeface="Arial"/>
                <a:ea typeface="+mj-ea"/>
                <a:cs typeface="+mj-cs"/>
              </a:rPr>
              <a:t>6.5 Feuerlöschkreiselpumpen: </a:t>
            </a:r>
            <a:r>
              <a:rPr lang="de-DE" altLang="de-DE" sz="2000" b="1" u="sng" kern="0" dirty="0">
                <a:solidFill>
                  <a:srgbClr val="0000FF"/>
                </a:solidFill>
                <a:latin typeface="Arial"/>
                <a:ea typeface="+mj-ea"/>
                <a:cs typeface="+mj-cs"/>
              </a:rPr>
              <a:t>Pumpenprüfungen</a:t>
            </a:r>
            <a:endParaRPr lang="de-DE" dirty="0">
              <a:latin typeface="Arial" charset="0"/>
            </a:endParaRPr>
          </a:p>
        </p:txBody>
      </p:sp>
      <p:sp>
        <p:nvSpPr>
          <p:cNvPr id="53253" name="Foliennummernplatzhalter 1">
            <a:extLst>
              <a:ext uri="{FF2B5EF4-FFF2-40B4-BE49-F238E27FC236}">
                <a16:creationId xmlns:a16="http://schemas.microsoft.com/office/drawing/2014/main" id="{220B8F9D-DD32-4691-B747-DB7D44754C4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304555F9-D500-4109-94A0-E5BFC80B14F5}" type="slidenum">
              <a:rPr lang="de-DE" altLang="de-DE" sz="1200">
                <a:solidFill>
                  <a:srgbClr val="000000"/>
                </a:solidFill>
              </a:rPr>
              <a:pPr>
                <a:spcBef>
                  <a:spcPct val="0"/>
                </a:spcBef>
                <a:buClrTx/>
                <a:buSzTx/>
                <a:buFontTx/>
                <a:buNone/>
              </a:pPr>
              <a:t>41</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83D938DB-39FD-4F3A-8EF6-3AE88892EBF5}"/>
              </a:ext>
            </a:extLst>
          </p:cNvPr>
          <p:cNvSpPr>
            <a:spLocks noGrp="1" noChangeArrowheads="1"/>
          </p:cNvSpPr>
          <p:nvPr>
            <p:ph type="body" idx="1"/>
          </p:nvPr>
        </p:nvSpPr>
        <p:spPr>
          <a:xfrm>
            <a:off x="395288" y="1268413"/>
            <a:ext cx="8493125" cy="4679950"/>
          </a:xfrm>
        </p:spPr>
        <p:txBody>
          <a:bodyPr/>
          <a:lstStyle/>
          <a:p>
            <a:pPr eaLnBrk="1" hangingPunct="1">
              <a:buFont typeface="Wingdings" panose="05000000000000000000" pitchFamily="2" charset="2"/>
              <a:buNone/>
              <a:defRPr/>
            </a:pPr>
            <a:r>
              <a:rPr lang="de-DE" altLang="de-DE" sz="2000" b="1" u="sng" dirty="0">
                <a:solidFill>
                  <a:srgbClr val="003366"/>
                </a:solidFill>
              </a:rPr>
              <a:t>Abdrücken der Pumpe (Druckprüfung)</a:t>
            </a:r>
          </a:p>
          <a:p>
            <a:pPr eaLnBrk="1" hangingPunct="1">
              <a:buFont typeface="Wingdings" panose="05000000000000000000" pitchFamily="2" charset="2"/>
              <a:buNone/>
              <a:defRPr/>
            </a:pPr>
            <a:r>
              <a:rPr lang="de-DE" altLang="de-DE" sz="2000" b="1" dirty="0">
                <a:solidFill>
                  <a:srgbClr val="003366"/>
                </a:solidFill>
              </a:rPr>
              <a:t>	Dies ist nur durchzuführen, wenn die Trockensaugprobe nicht bestanden wurde, um die undichte Stelle zu finden.</a:t>
            </a:r>
          </a:p>
          <a:p>
            <a:pPr eaLnBrk="1" hangingPunct="1">
              <a:buFont typeface="Wingdings" panose="05000000000000000000" pitchFamily="2" charset="2"/>
              <a:buNone/>
              <a:defRPr/>
            </a:pPr>
            <a:endParaRPr lang="de-DE" altLang="de-DE" sz="2000" b="1" dirty="0">
              <a:solidFill>
                <a:srgbClr val="003366"/>
              </a:solidFill>
            </a:endParaRPr>
          </a:p>
          <a:p>
            <a:pPr eaLnBrk="1" hangingPunct="1">
              <a:buFont typeface="Wingdings" panose="05000000000000000000" pitchFamily="2" charset="2"/>
              <a:buNone/>
              <a:defRPr/>
            </a:pPr>
            <a:r>
              <a:rPr lang="de-DE" altLang="de-DE" sz="2000" b="1" u="sng" dirty="0">
                <a:solidFill>
                  <a:srgbClr val="003366"/>
                </a:solidFill>
              </a:rPr>
              <a:t>Hinweise zur Durchführung :</a:t>
            </a:r>
          </a:p>
          <a:p>
            <a:pPr eaLnBrk="1" hangingPunct="1">
              <a:buClr>
                <a:schemeClr val="tx1"/>
              </a:buClr>
              <a:buFont typeface="Wingdings" panose="05000000000000000000" pitchFamily="2" charset="2"/>
              <a:buChar char="ü"/>
              <a:defRPr/>
            </a:pPr>
            <a:r>
              <a:rPr lang="de-DE" altLang="de-DE" sz="2000" dirty="0">
                <a:solidFill>
                  <a:srgbClr val="003366"/>
                </a:solidFill>
              </a:rPr>
              <a:t>Sämtliche Niederschraubventile, Kugelhähne und Ablasshähne schließen.</a:t>
            </a:r>
          </a:p>
          <a:p>
            <a:pPr eaLnBrk="1" hangingPunct="1">
              <a:buClr>
                <a:schemeClr val="tx1"/>
              </a:buClr>
              <a:buFont typeface="Wingdings" panose="05000000000000000000" pitchFamily="2" charset="2"/>
              <a:buChar char="ü"/>
              <a:defRPr/>
            </a:pPr>
            <a:r>
              <a:rPr lang="de-DE" altLang="de-DE" sz="2000" dirty="0">
                <a:solidFill>
                  <a:srgbClr val="003366"/>
                </a:solidFill>
              </a:rPr>
              <a:t>Sammelstück anschließen</a:t>
            </a:r>
          </a:p>
          <a:p>
            <a:pPr eaLnBrk="1" hangingPunct="1">
              <a:buClr>
                <a:schemeClr val="tx1"/>
              </a:buClr>
              <a:buFont typeface="Wingdings" panose="05000000000000000000" pitchFamily="2" charset="2"/>
              <a:buChar char="ü"/>
              <a:defRPr/>
            </a:pPr>
            <a:r>
              <a:rPr lang="de-DE" altLang="de-DE" sz="2000" dirty="0">
                <a:solidFill>
                  <a:srgbClr val="003366"/>
                </a:solidFill>
              </a:rPr>
              <a:t>Wasser mit Druck in den Saugstutzen leiten, nicht über 6 bar Druck (von einem Hydranten oder einer 2. Pumpe)</a:t>
            </a:r>
          </a:p>
          <a:p>
            <a:pPr eaLnBrk="1" hangingPunct="1">
              <a:buClr>
                <a:schemeClr val="tx1"/>
              </a:buClr>
              <a:buFont typeface="Wingdings" panose="05000000000000000000" pitchFamily="2" charset="2"/>
              <a:buChar char="ü"/>
              <a:defRPr/>
            </a:pPr>
            <a:r>
              <a:rPr lang="de-DE" altLang="de-DE" sz="2000" dirty="0">
                <a:solidFill>
                  <a:srgbClr val="003366"/>
                </a:solidFill>
              </a:rPr>
              <a:t>Niederschraubventile kurz öffnen, damit das Luftpolster entweicht</a:t>
            </a:r>
          </a:p>
          <a:p>
            <a:pPr eaLnBrk="1" hangingPunct="1">
              <a:buClr>
                <a:schemeClr val="tx1"/>
              </a:buClr>
              <a:buFont typeface="Wingdings" panose="05000000000000000000" pitchFamily="2" charset="2"/>
              <a:buChar char="ü"/>
              <a:defRPr/>
            </a:pPr>
            <a:r>
              <a:rPr lang="de-DE" altLang="de-DE" sz="2000" dirty="0">
                <a:solidFill>
                  <a:srgbClr val="003366"/>
                </a:solidFill>
              </a:rPr>
              <a:t>Pumpe beobachten, ob Wasser austritt</a:t>
            </a:r>
          </a:p>
          <a:p>
            <a:pPr eaLnBrk="1" hangingPunct="1">
              <a:buClr>
                <a:schemeClr val="tx1"/>
              </a:buClr>
              <a:buFont typeface="Wingdings" panose="05000000000000000000" pitchFamily="2" charset="2"/>
              <a:buChar char="ü"/>
              <a:defRPr/>
            </a:pPr>
            <a:endParaRPr lang="de-DE" altLang="de-DE" sz="800" dirty="0">
              <a:solidFill>
                <a:srgbClr val="003366"/>
              </a:solidFill>
            </a:endParaRPr>
          </a:p>
          <a:p>
            <a:pPr marL="0" indent="0" eaLnBrk="1" hangingPunct="1">
              <a:buClr>
                <a:schemeClr val="tx1"/>
              </a:buClr>
              <a:buFont typeface="Wingdings" panose="05000000000000000000" pitchFamily="2" charset="2"/>
              <a:buNone/>
              <a:defRPr/>
            </a:pPr>
            <a:r>
              <a:rPr lang="de-DE" altLang="de-DE" sz="1800" i="1" dirty="0">
                <a:solidFill>
                  <a:srgbClr val="003366"/>
                </a:solidFill>
              </a:rPr>
              <a:t>Hinweis: </a:t>
            </a:r>
          </a:p>
          <a:p>
            <a:pPr marL="0" indent="0" eaLnBrk="1" hangingPunct="1">
              <a:buClr>
                <a:schemeClr val="tx1"/>
              </a:buClr>
              <a:buFont typeface="Wingdings" panose="05000000000000000000" pitchFamily="2" charset="2"/>
              <a:buNone/>
              <a:defRPr/>
            </a:pPr>
            <a:r>
              <a:rPr lang="de-DE" altLang="de-DE" sz="1800" i="1" dirty="0">
                <a:solidFill>
                  <a:srgbClr val="003366"/>
                </a:solidFill>
              </a:rPr>
              <a:t>Ggf. kann bei Motorstillstand akustisch die undichte Stelle wahrgenommen werden</a:t>
            </a:r>
            <a:r>
              <a:rPr lang="de-DE" altLang="de-DE" sz="2000" i="1" dirty="0">
                <a:solidFill>
                  <a:srgbClr val="003366"/>
                </a:solidFill>
              </a:rPr>
              <a:t>.</a:t>
            </a:r>
          </a:p>
        </p:txBody>
      </p:sp>
      <p:sp>
        <p:nvSpPr>
          <p:cNvPr id="54275" name="Rectangle 2">
            <a:extLst>
              <a:ext uri="{FF2B5EF4-FFF2-40B4-BE49-F238E27FC236}">
                <a16:creationId xmlns:a16="http://schemas.microsoft.com/office/drawing/2014/main" id="{97A76583-9698-43E0-AF5B-3DB3F4F34201}"/>
              </a:ext>
            </a:extLst>
          </p:cNvPr>
          <p:cNvSpPr>
            <a:spLocks noGrp="1" noChangeArrowheads="1"/>
          </p:cNvSpPr>
          <p:nvPr>
            <p:ph type="title"/>
          </p:nvPr>
        </p:nvSpPr>
        <p:spPr>
          <a:xfrm>
            <a:off x="1187450" y="836613"/>
            <a:ext cx="8637588" cy="323850"/>
          </a:xfrm>
        </p:spPr>
        <p:txBody>
          <a:bodyPr/>
          <a:lstStyle/>
          <a:p>
            <a:pPr eaLnBrk="1" hangingPunct="1"/>
            <a:r>
              <a:rPr lang="de-DE" altLang="de-DE">
                <a:solidFill>
                  <a:srgbClr val="0000FF"/>
                </a:solidFill>
              </a:rPr>
              <a:t>6.5 Feuerlöschkreiselpumpen: </a:t>
            </a:r>
            <a:r>
              <a:rPr lang="de-DE" altLang="de-DE" u="sng">
                <a:solidFill>
                  <a:srgbClr val="0000FF"/>
                </a:solidFill>
              </a:rPr>
              <a:t>Pumpenprüfungen</a:t>
            </a:r>
          </a:p>
        </p:txBody>
      </p:sp>
      <p:sp>
        <p:nvSpPr>
          <p:cNvPr id="54276" name="Textfeld 3">
            <a:extLst>
              <a:ext uri="{FF2B5EF4-FFF2-40B4-BE49-F238E27FC236}">
                <a16:creationId xmlns:a16="http://schemas.microsoft.com/office/drawing/2014/main" id="{3F5537CE-8EF5-4C3C-B6D0-09629FABF2DF}"/>
              </a:ext>
            </a:extLst>
          </p:cNvPr>
          <p:cNvSpPr txBox="1">
            <a:spLocks noChangeArrowheads="1"/>
          </p:cNvSpPr>
          <p:nvPr/>
        </p:nvSpPr>
        <p:spPr bwMode="auto">
          <a:xfrm>
            <a:off x="6573838" y="6535738"/>
            <a:ext cx="552450"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pic>
        <p:nvPicPr>
          <p:cNvPr id="54277" name="Grafik 1">
            <a:extLst>
              <a:ext uri="{FF2B5EF4-FFF2-40B4-BE49-F238E27FC236}">
                <a16:creationId xmlns:a16="http://schemas.microsoft.com/office/drawing/2014/main" id="{70F7B0E7-8006-475C-A49A-223D03C20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495" t="9894" r="57098" b="82234"/>
          <a:stretch>
            <a:fillRect/>
          </a:stretch>
        </p:blipFill>
        <p:spPr bwMode="auto">
          <a:xfrm>
            <a:off x="7078663" y="6445250"/>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Foliennummernplatzhalter 1">
            <a:extLst>
              <a:ext uri="{FF2B5EF4-FFF2-40B4-BE49-F238E27FC236}">
                <a16:creationId xmlns:a16="http://schemas.microsoft.com/office/drawing/2014/main" id="{F6479BE6-0DD4-4FA4-BF6D-BD4063F9D3D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FBF42F65-5C2D-4DB5-90E0-0722203A5FBC}" type="slidenum">
              <a:rPr lang="de-DE" altLang="de-DE" sz="1200">
                <a:solidFill>
                  <a:srgbClr val="000000"/>
                </a:solidFill>
              </a:rPr>
              <a:pPr>
                <a:spcBef>
                  <a:spcPct val="0"/>
                </a:spcBef>
                <a:buClrTx/>
                <a:buSzTx/>
                <a:buFontTx/>
                <a:buNone/>
              </a:pPr>
              <a:t>42</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010">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010">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3010">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0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CE88E57-43EE-438A-BACD-B7D19A875BEB}"/>
              </a:ext>
            </a:extLst>
          </p:cNvPr>
          <p:cNvSpPr>
            <a:spLocks noChangeArrowheads="1"/>
          </p:cNvSpPr>
          <p:nvPr/>
        </p:nvSpPr>
        <p:spPr bwMode="auto">
          <a:xfrm>
            <a:off x="250825" y="3573463"/>
            <a:ext cx="8569325" cy="1871662"/>
          </a:xfrm>
          <a:prstGeom prst="rect">
            <a:avLst/>
          </a:prstGeom>
          <a:solidFill>
            <a:srgbClr val="FFFF99"/>
          </a:solidFill>
          <a:ln w="19050" algn="ctr">
            <a:solidFill>
              <a:srgbClr val="FFFF66"/>
            </a:solidFill>
            <a:miter lim="800000"/>
            <a:headEnd/>
            <a:tailEnd/>
          </a:ln>
        </p:spPr>
        <p:txBody>
          <a:bodyPr wrap="none"/>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endParaRPr lang="de-DE" altLang="de-DE"/>
          </a:p>
        </p:txBody>
      </p:sp>
      <p:sp>
        <p:nvSpPr>
          <p:cNvPr id="55299" name="Rectangle 2">
            <a:extLst>
              <a:ext uri="{FF2B5EF4-FFF2-40B4-BE49-F238E27FC236}">
                <a16:creationId xmlns:a16="http://schemas.microsoft.com/office/drawing/2014/main" id="{95EC5E4C-1DC2-4BA0-B99B-1E95FF4ADBA6}"/>
              </a:ext>
            </a:extLst>
          </p:cNvPr>
          <p:cNvSpPr>
            <a:spLocks noGrp="1" noChangeArrowheads="1"/>
          </p:cNvSpPr>
          <p:nvPr>
            <p:ph type="title"/>
          </p:nvPr>
        </p:nvSpPr>
        <p:spPr/>
        <p:txBody>
          <a:bodyPr/>
          <a:lstStyle/>
          <a:p>
            <a:pPr algn="ctr" eaLnBrk="1" hangingPunct="1"/>
            <a:r>
              <a:rPr lang="de-DE" altLang="de-DE">
                <a:solidFill>
                  <a:srgbClr val="0000FF"/>
                </a:solidFill>
              </a:rPr>
              <a:t>6.5 Feuerlöschkreiselpumpen: </a:t>
            </a:r>
            <a:r>
              <a:rPr lang="de-DE" altLang="de-DE" u="sng">
                <a:solidFill>
                  <a:srgbClr val="0000FF"/>
                </a:solidFill>
              </a:rPr>
              <a:t>Pumpenprüfungen</a:t>
            </a:r>
          </a:p>
        </p:txBody>
      </p:sp>
      <p:sp>
        <p:nvSpPr>
          <p:cNvPr id="3" name="Rectangle 3">
            <a:extLst>
              <a:ext uri="{FF2B5EF4-FFF2-40B4-BE49-F238E27FC236}">
                <a16:creationId xmlns:a16="http://schemas.microsoft.com/office/drawing/2014/main" id="{48158AA1-B585-4056-9332-B5EBEF900455}"/>
              </a:ext>
            </a:extLst>
          </p:cNvPr>
          <p:cNvSpPr>
            <a:spLocks noGrp="1" noChangeArrowheads="1"/>
          </p:cNvSpPr>
          <p:nvPr>
            <p:ph type="body" idx="1"/>
          </p:nvPr>
        </p:nvSpPr>
        <p:spPr>
          <a:xfrm>
            <a:off x="182563" y="1557338"/>
            <a:ext cx="8637587" cy="5040312"/>
          </a:xfrm>
          <a:ln>
            <a:solidFill>
              <a:srgbClr val="FFFFDD"/>
            </a:solidFill>
            <a:miter lim="800000"/>
            <a:headEnd/>
            <a:tailEnd/>
          </a:ln>
        </p:spPr>
        <p:txBody>
          <a:bodyPr/>
          <a:lstStyle/>
          <a:p>
            <a:pPr eaLnBrk="1" hangingPunct="1">
              <a:buFont typeface="Wingdings" panose="05000000000000000000" pitchFamily="2" charset="2"/>
              <a:buNone/>
            </a:pPr>
            <a:r>
              <a:rPr lang="de-DE" altLang="de-DE" sz="2000" b="1" u="sng">
                <a:solidFill>
                  <a:srgbClr val="003366"/>
                </a:solidFill>
              </a:rPr>
              <a:t>3. Schließdruckprüfung</a:t>
            </a:r>
          </a:p>
          <a:p>
            <a:pPr eaLnBrk="1" hangingPunct="1">
              <a:buFont typeface="Wingdings" panose="05000000000000000000" pitchFamily="2" charset="2"/>
              <a:buNone/>
            </a:pPr>
            <a:endParaRPr lang="de-DE" altLang="de-DE" sz="2200" b="1">
              <a:solidFill>
                <a:srgbClr val="003366"/>
              </a:solidFill>
            </a:endParaRPr>
          </a:p>
          <a:p>
            <a:pPr eaLnBrk="1" hangingPunct="1">
              <a:buFont typeface="Wingdings" panose="05000000000000000000" pitchFamily="2" charset="2"/>
              <a:buNone/>
            </a:pPr>
            <a:r>
              <a:rPr lang="de-DE" altLang="de-DE" sz="2000" b="1">
                <a:solidFill>
                  <a:srgbClr val="003366"/>
                </a:solidFill>
              </a:rPr>
              <a:t>	Diese Prüfung muss halbjährlich durchgeführt werden. Sie dient zur Kontrolle des maximalen Ausgangsdrucks bei geschlossenem Druckausgang.</a:t>
            </a:r>
          </a:p>
          <a:p>
            <a:pPr eaLnBrk="1" hangingPunct="1">
              <a:buFont typeface="Wingdings" panose="05000000000000000000" pitchFamily="2" charset="2"/>
              <a:buNone/>
            </a:pPr>
            <a:endParaRPr lang="de-DE" altLang="de-DE" sz="2000" b="1">
              <a:solidFill>
                <a:srgbClr val="003366"/>
              </a:solidFill>
            </a:endParaRPr>
          </a:p>
          <a:p>
            <a:pPr eaLnBrk="1" hangingPunct="1">
              <a:buClr>
                <a:srgbClr val="003366"/>
              </a:buClr>
              <a:buFontTx/>
              <a:buChar char="•"/>
            </a:pPr>
            <a:r>
              <a:rPr lang="de-DE" altLang="de-DE" sz="2000" b="1">
                <a:solidFill>
                  <a:srgbClr val="003366"/>
                </a:solidFill>
              </a:rPr>
              <a:t>Der Schließdruck muss bei Feuerlöschkreiselpumpen mit Nennförderdrücken von 10 bar (z.B. FPN 10-1000) zwischen 10 – 17 bar liegen.</a:t>
            </a:r>
          </a:p>
          <a:p>
            <a:pPr eaLnBrk="1" hangingPunct="1">
              <a:buClr>
                <a:srgbClr val="003366"/>
              </a:buClr>
              <a:buFontTx/>
              <a:buChar char="•"/>
            </a:pPr>
            <a:r>
              <a:rPr lang="de-DE" altLang="de-DE" sz="2000" b="1">
                <a:solidFill>
                  <a:srgbClr val="003366"/>
                </a:solidFill>
              </a:rPr>
              <a:t>Bei Feuerlöschkreiselpumpen mit Nennförderdrücken von 8 bar (z.B. FP 8/8) muss der Schließdruck zwischen 14 – 16 bar liegen.</a:t>
            </a:r>
          </a:p>
          <a:p>
            <a:pPr eaLnBrk="1" hangingPunct="1">
              <a:buClr>
                <a:srgbClr val="003366"/>
              </a:buClr>
              <a:buFontTx/>
              <a:buChar char="•"/>
            </a:pPr>
            <a:endParaRPr lang="de-DE" altLang="de-DE" sz="2000" b="1">
              <a:solidFill>
                <a:srgbClr val="003366"/>
              </a:solidFill>
            </a:endParaRPr>
          </a:p>
          <a:p>
            <a:pPr eaLnBrk="1" hangingPunct="1">
              <a:buClr>
                <a:srgbClr val="003366"/>
              </a:buClr>
              <a:buFontTx/>
              <a:buNone/>
            </a:pPr>
            <a:r>
              <a:rPr lang="de-DE" altLang="de-DE" sz="2000" b="1">
                <a:solidFill>
                  <a:schemeClr val="hlink"/>
                </a:solidFill>
              </a:rPr>
              <a:t>	Achtung: Bei längeren Laufzeiten erwärmt sich das Wasser in der Pumpe sehr schnell.</a:t>
            </a:r>
          </a:p>
        </p:txBody>
      </p:sp>
      <p:sp>
        <p:nvSpPr>
          <p:cNvPr id="55301" name="Foliennummernplatzhalter 3">
            <a:extLst>
              <a:ext uri="{FF2B5EF4-FFF2-40B4-BE49-F238E27FC236}">
                <a16:creationId xmlns:a16="http://schemas.microsoft.com/office/drawing/2014/main" id="{AEF7B77E-F114-4340-A423-111CF1D0E23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D7FD3FCC-2091-4D47-881A-7BB20D5ACA5D}" type="slidenum">
              <a:rPr lang="de-DE" altLang="de-DE" sz="1200">
                <a:solidFill>
                  <a:srgbClr val="000000"/>
                </a:solidFill>
              </a:rPr>
              <a:pPr>
                <a:spcBef>
                  <a:spcPct val="0"/>
                </a:spcBef>
                <a:buClrTx/>
                <a:buSzTx/>
                <a:buFontTx/>
                <a:buNone/>
              </a:pPr>
              <a:t>43</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nummernplatzhalter 3">
            <a:extLst>
              <a:ext uri="{FF2B5EF4-FFF2-40B4-BE49-F238E27FC236}">
                <a16:creationId xmlns:a16="http://schemas.microsoft.com/office/drawing/2014/main" id="{5A2BDD51-F40B-4A99-929E-C998FA51EB6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6509C996-17BF-4F07-B7EE-146994A42D89}" type="slidenum">
              <a:rPr lang="de-DE" altLang="de-DE" sz="1200">
                <a:solidFill>
                  <a:srgbClr val="000000"/>
                </a:solidFill>
              </a:rPr>
              <a:pPr>
                <a:spcBef>
                  <a:spcPct val="0"/>
                </a:spcBef>
                <a:buClrTx/>
                <a:buSzTx/>
                <a:buFontTx/>
                <a:buNone/>
              </a:pPr>
              <a:t>44</a:t>
            </a:fld>
            <a:endParaRPr lang="de-DE" altLang="de-DE" sz="1200">
              <a:solidFill>
                <a:srgbClr val="000000"/>
              </a:solidFill>
            </a:endParaRPr>
          </a:p>
        </p:txBody>
      </p:sp>
      <p:sp>
        <p:nvSpPr>
          <p:cNvPr id="5" name="Rechteck 4">
            <a:extLst>
              <a:ext uri="{FF2B5EF4-FFF2-40B4-BE49-F238E27FC236}">
                <a16:creationId xmlns:a16="http://schemas.microsoft.com/office/drawing/2014/main" id="{973D9787-3C0E-445E-9CD6-EB842D38A7CB}"/>
              </a:ext>
            </a:extLst>
          </p:cNvPr>
          <p:cNvSpPr/>
          <p:nvPr/>
        </p:nvSpPr>
        <p:spPr>
          <a:xfrm>
            <a:off x="188913" y="1244600"/>
            <a:ext cx="8567737" cy="2986088"/>
          </a:xfrm>
          <a:prstGeom prst="rect">
            <a:avLst/>
          </a:prstGeom>
        </p:spPr>
        <p:txBody>
          <a:bodyPr>
            <a:spAutoFit/>
          </a:bodyPr>
          <a:lstStyle/>
          <a:p>
            <a:pPr>
              <a:defRPr/>
            </a:pPr>
            <a:r>
              <a:rPr lang="de-DE" sz="2000" b="1" dirty="0">
                <a:solidFill>
                  <a:srgbClr val="003366"/>
                </a:solidFill>
                <a:latin typeface="Arial" charset="0"/>
              </a:rPr>
              <a:t>Durchführung der Schließdruckprüfung (während Saugbetrieb)</a:t>
            </a:r>
          </a:p>
          <a:p>
            <a:pPr>
              <a:defRPr/>
            </a:pPr>
            <a:endParaRPr lang="de-DE" sz="800" b="1" dirty="0">
              <a:solidFill>
                <a:srgbClr val="003366"/>
              </a:solidFill>
              <a:latin typeface="Arial" charset="0"/>
            </a:endParaRPr>
          </a:p>
          <a:p>
            <a:pPr marL="285750" indent="-285750">
              <a:buFont typeface="Arial" panose="020B0604020202020204" pitchFamily="34" charset="0"/>
              <a:buChar char="•"/>
              <a:defRPr/>
            </a:pPr>
            <a:r>
              <a:rPr lang="de-DE" sz="2000" dirty="0">
                <a:solidFill>
                  <a:srgbClr val="003366"/>
                </a:solidFill>
                <a:latin typeface="Arial" charset="0"/>
              </a:rPr>
              <a:t>Blinddeckel entfernen, sämtliche Abgänge/Entwässerungen schließen</a:t>
            </a:r>
          </a:p>
          <a:p>
            <a:pPr marL="285750" indent="-285750">
              <a:buFont typeface="Arial" panose="020B0604020202020204" pitchFamily="34" charset="0"/>
              <a:buChar char="•"/>
              <a:defRPr/>
            </a:pPr>
            <a:r>
              <a:rPr lang="de-DE" sz="2000" dirty="0">
                <a:solidFill>
                  <a:srgbClr val="003366"/>
                </a:solidFill>
                <a:latin typeface="Arial" charset="0"/>
              </a:rPr>
              <a:t>Feuerlöschkreiselpumpe mit Wasser füllen, </a:t>
            </a:r>
          </a:p>
          <a:p>
            <a:pPr marL="285750" indent="-285750">
              <a:buFont typeface="Arial" panose="020B0604020202020204" pitchFamily="34" charset="0"/>
              <a:buChar char="•"/>
              <a:defRPr/>
            </a:pPr>
            <a:r>
              <a:rPr lang="de-DE" sz="2000" dirty="0">
                <a:solidFill>
                  <a:srgbClr val="003366"/>
                </a:solidFill>
                <a:latin typeface="Arial" charset="0"/>
              </a:rPr>
              <a:t>Luftpolster entfernen, dafür Niederschraubventile der Druckausgänge kurz öffnen, </a:t>
            </a:r>
          </a:p>
          <a:p>
            <a:pPr marL="285750" indent="-285750">
              <a:buFont typeface="Arial" panose="020B0604020202020204" pitchFamily="34" charset="0"/>
              <a:buChar char="•"/>
              <a:defRPr/>
            </a:pPr>
            <a:r>
              <a:rPr lang="de-DE" sz="2000" dirty="0">
                <a:solidFill>
                  <a:srgbClr val="003366"/>
                </a:solidFill>
                <a:latin typeface="Arial" charset="0"/>
              </a:rPr>
              <a:t>Drehzahl der Feuerlöschkreiselpumpe kurzzeitig auf Volllast erhöhen,</a:t>
            </a:r>
          </a:p>
          <a:p>
            <a:pPr marL="285750" indent="-285750">
              <a:buFont typeface="Arial" panose="020B0604020202020204" pitchFamily="34" charset="0"/>
              <a:buChar char="•"/>
              <a:defRPr/>
            </a:pPr>
            <a:r>
              <a:rPr lang="de-DE" sz="2000" dirty="0">
                <a:solidFill>
                  <a:srgbClr val="003366"/>
                </a:solidFill>
                <a:latin typeface="Arial" charset="0"/>
              </a:rPr>
              <a:t>Ausgangs-Druckmesser muss einen Druck von mindestens 14 bar und höchstens 16 bar anzeigen (DIN 14420) bzw. 10 bar -17 bar  (EN 1028)</a:t>
            </a:r>
          </a:p>
          <a:p>
            <a:pPr>
              <a:defRPr/>
            </a:pPr>
            <a:endParaRPr lang="de-DE" sz="2000" dirty="0">
              <a:solidFill>
                <a:srgbClr val="003366"/>
              </a:solidFill>
              <a:latin typeface="Arial" charset="0"/>
            </a:endParaRPr>
          </a:p>
        </p:txBody>
      </p:sp>
      <p:sp>
        <p:nvSpPr>
          <p:cNvPr id="6" name="Rechteck 5">
            <a:extLst>
              <a:ext uri="{FF2B5EF4-FFF2-40B4-BE49-F238E27FC236}">
                <a16:creationId xmlns:a16="http://schemas.microsoft.com/office/drawing/2014/main" id="{865AD96F-3E6B-470F-B4B0-687C304B6AB1}"/>
              </a:ext>
            </a:extLst>
          </p:cNvPr>
          <p:cNvSpPr>
            <a:spLocks noChangeArrowheads="1"/>
          </p:cNvSpPr>
          <p:nvPr/>
        </p:nvSpPr>
        <p:spPr bwMode="auto">
          <a:xfrm>
            <a:off x="657225" y="5788025"/>
            <a:ext cx="7632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600" b="1"/>
              <a:t>Anmerkung</a:t>
            </a:r>
            <a:endParaRPr lang="de-DE" altLang="de-DE" sz="1600"/>
          </a:p>
          <a:p>
            <a:pPr>
              <a:spcBef>
                <a:spcPct val="0"/>
              </a:spcBef>
              <a:buClrTx/>
              <a:buSzTx/>
              <a:buFontTx/>
              <a:buNone/>
            </a:pPr>
            <a:r>
              <a:rPr lang="de-DE" altLang="de-DE" sz="1600"/>
              <a:t>Für Feuerlöschkreiselpumpen nach DIN EN 1028 gelten die von den Herstellern angegebenen Schließdruckwerte.</a:t>
            </a:r>
          </a:p>
        </p:txBody>
      </p:sp>
      <p:sp>
        <p:nvSpPr>
          <p:cNvPr id="8" name="Rechteck 7">
            <a:extLst>
              <a:ext uri="{FF2B5EF4-FFF2-40B4-BE49-F238E27FC236}">
                <a16:creationId xmlns:a16="http://schemas.microsoft.com/office/drawing/2014/main" id="{A1A18AEF-38D3-4D53-A707-4FF510819D6D}"/>
              </a:ext>
            </a:extLst>
          </p:cNvPr>
          <p:cNvSpPr/>
          <p:nvPr/>
        </p:nvSpPr>
        <p:spPr>
          <a:xfrm>
            <a:off x="827088" y="817563"/>
            <a:ext cx="7489825" cy="400050"/>
          </a:xfrm>
          <a:prstGeom prst="rect">
            <a:avLst/>
          </a:prstGeom>
        </p:spPr>
        <p:txBody>
          <a:bodyPr>
            <a:spAutoFit/>
          </a:bodyPr>
          <a:lstStyle/>
          <a:p>
            <a:pPr>
              <a:defRPr/>
            </a:pPr>
            <a:r>
              <a:rPr lang="de-DE" altLang="de-DE" sz="2000" b="1" kern="0" dirty="0">
                <a:solidFill>
                  <a:srgbClr val="0000FF"/>
                </a:solidFill>
                <a:latin typeface="Arial"/>
                <a:ea typeface="+mj-ea"/>
                <a:cs typeface="+mj-cs"/>
              </a:rPr>
              <a:t>6.5 Feuerlöschkreiselpumpen: </a:t>
            </a:r>
            <a:r>
              <a:rPr lang="de-DE" altLang="de-DE" sz="2000" b="1" u="sng" kern="0" dirty="0">
                <a:solidFill>
                  <a:srgbClr val="0000FF"/>
                </a:solidFill>
                <a:latin typeface="Arial"/>
                <a:ea typeface="+mj-ea"/>
                <a:cs typeface="+mj-cs"/>
              </a:rPr>
              <a:t>Pumpenprüfungen</a:t>
            </a:r>
            <a:endParaRPr lang="de-DE" dirty="0">
              <a:latin typeface="Arial" charset="0"/>
            </a:endParaRPr>
          </a:p>
        </p:txBody>
      </p:sp>
      <p:pic>
        <p:nvPicPr>
          <p:cNvPr id="82947" name="Picture 3">
            <a:extLst>
              <a:ext uri="{FF2B5EF4-FFF2-40B4-BE49-F238E27FC236}">
                <a16:creationId xmlns:a16="http://schemas.microsoft.com/office/drawing/2014/main" id="{84773196-D1D9-4CD9-9830-B558172D27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100" y="3933825"/>
            <a:ext cx="226536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94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nummernplatzhalter 3">
            <a:extLst>
              <a:ext uri="{FF2B5EF4-FFF2-40B4-BE49-F238E27FC236}">
                <a16:creationId xmlns:a16="http://schemas.microsoft.com/office/drawing/2014/main" id="{F7041695-DF6D-48CD-B04D-961CA488580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F81B619F-59B6-423C-9C50-DE63A9D8BDA1}" type="slidenum">
              <a:rPr lang="de-DE" altLang="de-DE" sz="1200">
                <a:solidFill>
                  <a:srgbClr val="000000"/>
                </a:solidFill>
              </a:rPr>
              <a:pPr>
                <a:spcBef>
                  <a:spcPct val="0"/>
                </a:spcBef>
                <a:buClrTx/>
                <a:buSzTx/>
                <a:buFontTx/>
                <a:buNone/>
              </a:pPr>
              <a:t>45</a:t>
            </a:fld>
            <a:endParaRPr lang="de-DE" altLang="de-DE" sz="1200">
              <a:solidFill>
                <a:srgbClr val="000000"/>
              </a:solidFill>
            </a:endParaRPr>
          </a:p>
        </p:txBody>
      </p:sp>
      <p:graphicFrame>
        <p:nvGraphicFramePr>
          <p:cNvPr id="7" name="Tabelle 6">
            <a:extLst>
              <a:ext uri="{FF2B5EF4-FFF2-40B4-BE49-F238E27FC236}">
                <a16:creationId xmlns:a16="http://schemas.microsoft.com/office/drawing/2014/main" id="{B6A57771-DC76-44B0-B18F-81B14EA70ACC}"/>
              </a:ext>
            </a:extLst>
          </p:cNvPr>
          <p:cNvGraphicFramePr>
            <a:graphicFrameLocks noGrp="1"/>
          </p:cNvGraphicFramePr>
          <p:nvPr/>
        </p:nvGraphicFramePr>
        <p:xfrm>
          <a:off x="1274763" y="2114550"/>
          <a:ext cx="6738937" cy="4267200"/>
        </p:xfrm>
        <a:graphic>
          <a:graphicData uri="http://schemas.openxmlformats.org/drawingml/2006/table">
            <a:tbl>
              <a:tblPr firstRow="1" firstCol="1" lastRow="1" lastCol="1" bandRow="1" bandCol="1"/>
              <a:tblGrid>
                <a:gridCol w="3369469">
                  <a:extLst>
                    <a:ext uri="{9D8B030D-6E8A-4147-A177-3AD203B41FA5}">
                      <a16:colId xmlns:a16="http://schemas.microsoft.com/office/drawing/2014/main" val="20000"/>
                    </a:ext>
                  </a:extLst>
                </a:gridCol>
                <a:gridCol w="3369469">
                  <a:extLst>
                    <a:ext uri="{9D8B030D-6E8A-4147-A177-3AD203B41FA5}">
                      <a16:colId xmlns:a16="http://schemas.microsoft.com/office/drawing/2014/main" val="20001"/>
                    </a:ext>
                  </a:extLst>
                </a:gridCol>
              </a:tblGrid>
              <a:tr h="4248472">
                <a:tc>
                  <a:txBody>
                    <a:bodyPr/>
                    <a:lstStyle/>
                    <a:p>
                      <a:pPr algn="just">
                        <a:spcAft>
                          <a:spcPts val="0"/>
                        </a:spcAft>
                        <a:tabLst>
                          <a:tab pos="449580" algn="l"/>
                        </a:tabLst>
                      </a:pPr>
                      <a:r>
                        <a:rPr lang="de-DE" sz="2000" b="1" i="1" dirty="0">
                          <a:effectLst/>
                          <a:latin typeface="Arial"/>
                          <a:ea typeface="Times New Roman"/>
                        </a:rPr>
                        <a:t>Ursache</a:t>
                      </a:r>
                      <a:endParaRPr lang="de-DE" sz="2000" dirty="0">
                        <a:effectLst/>
                        <a:latin typeface="Times New Roman"/>
                        <a:ea typeface="Times New Roman"/>
                      </a:endParaRPr>
                    </a:p>
                    <a:p>
                      <a:pPr algn="just">
                        <a:spcAft>
                          <a:spcPts val="0"/>
                        </a:spcAft>
                        <a:tabLst>
                          <a:tab pos="449580" algn="l"/>
                        </a:tabLst>
                      </a:pPr>
                      <a:r>
                        <a:rPr lang="de-DE" sz="2000" i="1" dirty="0">
                          <a:effectLst/>
                          <a:latin typeface="Arial"/>
                          <a:ea typeface="Times New Roman"/>
                        </a:rPr>
                        <a:t> </a:t>
                      </a:r>
                      <a:endParaRPr lang="de-DE" sz="2000" dirty="0">
                        <a:effectLst/>
                        <a:latin typeface="Times New Roman"/>
                        <a:ea typeface="Times New Roman"/>
                      </a:endParaRPr>
                    </a:p>
                    <a:p>
                      <a:pPr marL="342900" lvl="0" indent="-342900" algn="just">
                        <a:spcAft>
                          <a:spcPts val="0"/>
                        </a:spcAft>
                        <a:buFont typeface="Symbol"/>
                        <a:buChar char=""/>
                        <a:tabLst>
                          <a:tab pos="228600" algn="l"/>
                        </a:tabLst>
                      </a:pPr>
                      <a:r>
                        <a:rPr lang="de-DE" sz="2000" i="1" dirty="0">
                          <a:effectLst/>
                          <a:latin typeface="Arial"/>
                          <a:ea typeface="Times New Roman"/>
                        </a:rPr>
                        <a:t>Dichtringe undicht</a:t>
                      </a:r>
                      <a:endParaRPr lang="de-DE" sz="2000" dirty="0">
                        <a:effectLst/>
                        <a:latin typeface="Times New Roman"/>
                        <a:ea typeface="Times New Roman"/>
                      </a:endParaRPr>
                    </a:p>
                    <a:p>
                      <a:pPr marL="342900" lvl="0" indent="-342900">
                        <a:spcAft>
                          <a:spcPts val="0"/>
                        </a:spcAft>
                        <a:buFont typeface="Symbol"/>
                        <a:buChar char=""/>
                        <a:tabLst>
                          <a:tab pos="228600" algn="l"/>
                        </a:tabLst>
                      </a:pPr>
                      <a:r>
                        <a:rPr lang="de-DE" sz="2000" i="1" dirty="0">
                          <a:effectLst/>
                          <a:latin typeface="Arial"/>
                          <a:ea typeface="Times New Roman"/>
                        </a:rPr>
                        <a:t>Ventilteller der Niederschraubventile undicht</a:t>
                      </a:r>
                      <a:endParaRPr lang="de-DE" sz="2000" dirty="0">
                        <a:effectLst/>
                        <a:latin typeface="Times New Roman"/>
                        <a:ea typeface="Times New Roman"/>
                      </a:endParaRPr>
                    </a:p>
                    <a:p>
                      <a:pPr marL="342900" lvl="0" indent="-342900" algn="just">
                        <a:spcAft>
                          <a:spcPts val="0"/>
                        </a:spcAft>
                        <a:buFont typeface="Symbol"/>
                        <a:buChar char=""/>
                        <a:tabLst>
                          <a:tab pos="228600" algn="l"/>
                        </a:tabLst>
                      </a:pPr>
                      <a:r>
                        <a:rPr lang="de-DE" sz="2000" i="1" dirty="0">
                          <a:effectLst/>
                          <a:latin typeface="Arial"/>
                          <a:ea typeface="Times New Roman"/>
                        </a:rPr>
                        <a:t>Pumpengehäuse undicht</a:t>
                      </a:r>
                      <a:endParaRPr lang="de-DE" sz="2000" dirty="0">
                        <a:effectLst/>
                        <a:latin typeface="Times New Roman"/>
                        <a:ea typeface="Times New Roman"/>
                      </a:endParaRPr>
                    </a:p>
                    <a:p>
                      <a:pPr marL="342900" lvl="0" indent="-342900" algn="just">
                        <a:spcAft>
                          <a:spcPts val="0"/>
                        </a:spcAft>
                        <a:buFont typeface="Symbol"/>
                        <a:buChar char=""/>
                        <a:tabLst>
                          <a:tab pos="228600" algn="l"/>
                        </a:tabLst>
                      </a:pPr>
                      <a:r>
                        <a:rPr lang="de-DE" sz="2000" i="1" dirty="0">
                          <a:effectLst/>
                          <a:latin typeface="Arial"/>
                          <a:ea typeface="Times New Roman"/>
                        </a:rPr>
                        <a:t>Spaltverluste zu groß</a:t>
                      </a:r>
                      <a:endParaRPr lang="de-DE" sz="2000" dirty="0">
                        <a:effectLst/>
                        <a:latin typeface="Times New Roman"/>
                        <a:ea typeface="Times New Roman"/>
                      </a:endParaRPr>
                    </a:p>
                    <a:p>
                      <a:pPr marL="342900" lvl="0" indent="-342900" algn="just">
                        <a:spcAft>
                          <a:spcPts val="0"/>
                        </a:spcAft>
                        <a:buFont typeface="Symbol"/>
                        <a:buChar char=""/>
                        <a:tabLst>
                          <a:tab pos="228600" algn="l"/>
                        </a:tabLst>
                      </a:pPr>
                      <a:r>
                        <a:rPr lang="de-DE" sz="2000" i="1" dirty="0">
                          <a:effectLst/>
                          <a:latin typeface="Arial"/>
                          <a:ea typeface="Times New Roman"/>
                        </a:rPr>
                        <a:t>Druckmesser defekt</a:t>
                      </a:r>
                    </a:p>
                    <a:p>
                      <a:pPr marL="0" lvl="0" indent="0" algn="just">
                        <a:spcAft>
                          <a:spcPts val="0"/>
                        </a:spcAft>
                        <a:buFont typeface="Symbol"/>
                        <a:buNone/>
                        <a:tabLst>
                          <a:tab pos="228600" algn="l"/>
                        </a:tabLst>
                      </a:pPr>
                      <a:endParaRPr lang="de-DE" sz="2000" dirty="0">
                        <a:effectLst/>
                        <a:latin typeface="Times New Roman"/>
                        <a:ea typeface="Times New Roman"/>
                      </a:endParaRPr>
                    </a:p>
                    <a:p>
                      <a:pPr marL="342900" lvl="0" indent="-342900" algn="just">
                        <a:spcAft>
                          <a:spcPts val="0"/>
                        </a:spcAft>
                        <a:buFont typeface="Symbol"/>
                        <a:buChar char=""/>
                        <a:tabLst>
                          <a:tab pos="228600" algn="l"/>
                        </a:tabLst>
                      </a:pPr>
                      <a:r>
                        <a:rPr lang="de-DE" sz="2000" i="1" dirty="0">
                          <a:effectLst/>
                          <a:latin typeface="Arial"/>
                          <a:ea typeface="Times New Roman"/>
                        </a:rPr>
                        <a:t>Motordrehzahl zu niedrig</a:t>
                      </a:r>
                      <a:endParaRPr lang="de-DE" sz="2000" dirty="0">
                        <a:effectLst/>
                        <a:latin typeface="Times New Roman"/>
                        <a:ea typeface="Times New Roman"/>
                      </a:endParaRPr>
                    </a:p>
                    <a:p>
                      <a:pPr algn="just">
                        <a:spcAft>
                          <a:spcPts val="0"/>
                        </a:spcAft>
                        <a:tabLst>
                          <a:tab pos="449580" algn="l"/>
                        </a:tabLst>
                      </a:pPr>
                      <a:r>
                        <a:rPr lang="de-DE" sz="2000" i="1" dirty="0">
                          <a:effectLst/>
                          <a:latin typeface="Arial"/>
                          <a:ea typeface="Times New Roman"/>
                        </a:rPr>
                        <a:t> </a:t>
                      </a:r>
                      <a:endParaRPr lang="de-DE" sz="2000" dirty="0">
                        <a:effectLst/>
                        <a:latin typeface="Times New Roman"/>
                        <a:ea typeface="Times New Roman"/>
                      </a:endParaRPr>
                    </a:p>
                    <a:p>
                      <a:pPr algn="just">
                        <a:spcAft>
                          <a:spcPts val="0"/>
                        </a:spcAft>
                        <a:tabLst>
                          <a:tab pos="449580" algn="l"/>
                        </a:tabLst>
                      </a:pPr>
                      <a:r>
                        <a:rPr lang="de-DE" sz="2000" i="1" dirty="0">
                          <a:effectLst/>
                          <a:latin typeface="Arial"/>
                          <a:ea typeface="Times New Roman"/>
                        </a:rPr>
                        <a:t> </a:t>
                      </a:r>
                      <a:endParaRPr lang="de-DE" sz="2000" dirty="0">
                        <a:effectLst/>
                        <a:latin typeface="Times New Roman"/>
                        <a:ea typeface="Times New Roman"/>
                      </a:endParaRPr>
                    </a:p>
                  </a:txBody>
                  <a:tcPr marL="68581" marR="68581" marT="0" marB="0">
                    <a:lnL>
                      <a:noFill/>
                    </a:lnL>
                    <a:lnR>
                      <a:noFill/>
                    </a:lnR>
                    <a:lnT>
                      <a:noFill/>
                    </a:lnT>
                    <a:lnB>
                      <a:noFill/>
                    </a:lnB>
                    <a:solidFill>
                      <a:srgbClr val="FFFF99"/>
                    </a:solidFill>
                  </a:tcPr>
                </a:tc>
                <a:tc>
                  <a:txBody>
                    <a:bodyPr/>
                    <a:lstStyle/>
                    <a:p>
                      <a:pPr algn="just">
                        <a:spcAft>
                          <a:spcPts val="0"/>
                        </a:spcAft>
                        <a:tabLst>
                          <a:tab pos="449580" algn="l"/>
                        </a:tabLst>
                      </a:pPr>
                      <a:r>
                        <a:rPr lang="de-DE" sz="2000" b="1" i="1" dirty="0">
                          <a:effectLst/>
                          <a:latin typeface="Arial"/>
                          <a:ea typeface="Times New Roman"/>
                        </a:rPr>
                        <a:t>Abhilfe</a:t>
                      </a:r>
                      <a:endParaRPr lang="de-DE" sz="2000" dirty="0">
                        <a:effectLst/>
                        <a:latin typeface="Times New Roman"/>
                        <a:ea typeface="Times New Roman"/>
                      </a:endParaRPr>
                    </a:p>
                    <a:p>
                      <a:pPr algn="just">
                        <a:spcAft>
                          <a:spcPts val="0"/>
                        </a:spcAft>
                        <a:tabLst>
                          <a:tab pos="449580" algn="l"/>
                        </a:tabLst>
                      </a:pPr>
                      <a:r>
                        <a:rPr lang="de-DE" sz="2000" i="1" dirty="0">
                          <a:effectLst/>
                          <a:latin typeface="Arial"/>
                          <a:ea typeface="Times New Roman"/>
                        </a:rPr>
                        <a:t> </a:t>
                      </a:r>
                      <a:endParaRPr lang="de-DE" sz="2000" dirty="0">
                        <a:effectLst/>
                        <a:latin typeface="Times New Roman"/>
                        <a:ea typeface="Times New Roman"/>
                      </a:endParaRPr>
                    </a:p>
                    <a:p>
                      <a:pPr marL="342900" lvl="0" indent="-342900" algn="just">
                        <a:spcAft>
                          <a:spcPts val="0"/>
                        </a:spcAft>
                        <a:buFont typeface="Symbol"/>
                        <a:buChar char=""/>
                        <a:tabLst>
                          <a:tab pos="228600" algn="l"/>
                        </a:tabLst>
                      </a:pPr>
                      <a:r>
                        <a:rPr lang="de-DE" sz="2000" i="1" dirty="0">
                          <a:effectLst/>
                          <a:latin typeface="Arial"/>
                          <a:ea typeface="Times New Roman"/>
                        </a:rPr>
                        <a:t>Dichtringe überprüfen</a:t>
                      </a:r>
                      <a:endParaRPr lang="de-DE" sz="2000" dirty="0">
                        <a:effectLst/>
                        <a:latin typeface="Times New Roman"/>
                        <a:ea typeface="Times New Roman"/>
                      </a:endParaRPr>
                    </a:p>
                    <a:p>
                      <a:pPr marL="342900" lvl="0" indent="-342900" algn="just">
                        <a:spcAft>
                          <a:spcPts val="0"/>
                        </a:spcAft>
                        <a:buFont typeface="Symbol"/>
                        <a:buChar char=""/>
                        <a:tabLst>
                          <a:tab pos="228600" algn="l"/>
                        </a:tabLst>
                      </a:pPr>
                      <a:r>
                        <a:rPr lang="de-DE" sz="2000" i="1" dirty="0">
                          <a:effectLst/>
                          <a:latin typeface="Arial"/>
                          <a:ea typeface="Times New Roman"/>
                        </a:rPr>
                        <a:t>Ventilteller überprüfen</a:t>
                      </a:r>
                      <a:endParaRPr lang="de-DE" sz="2000" dirty="0">
                        <a:effectLst/>
                        <a:latin typeface="Times New Roman"/>
                        <a:ea typeface="Times New Roman"/>
                      </a:endParaRPr>
                    </a:p>
                    <a:p>
                      <a:pPr algn="just">
                        <a:spcAft>
                          <a:spcPts val="0"/>
                        </a:spcAft>
                        <a:tabLst>
                          <a:tab pos="449580" algn="l"/>
                        </a:tabLst>
                      </a:pPr>
                      <a:r>
                        <a:rPr lang="de-DE" sz="2000" i="1" dirty="0">
                          <a:effectLst/>
                          <a:latin typeface="Arial"/>
                          <a:ea typeface="Times New Roman"/>
                        </a:rPr>
                        <a:t> </a:t>
                      </a:r>
                      <a:endParaRPr lang="de-DE" sz="2000" dirty="0">
                        <a:effectLst/>
                        <a:latin typeface="Times New Roman"/>
                        <a:ea typeface="Times New Roman"/>
                      </a:endParaRPr>
                    </a:p>
                    <a:p>
                      <a:pPr marL="0" lvl="0" indent="0" algn="just">
                        <a:spcAft>
                          <a:spcPts val="0"/>
                        </a:spcAft>
                        <a:buFont typeface="Symbol"/>
                        <a:buNone/>
                        <a:tabLst>
                          <a:tab pos="228600" algn="l"/>
                        </a:tabLst>
                      </a:pPr>
                      <a:endParaRPr lang="de-DE" sz="2000" i="1" dirty="0">
                        <a:effectLst/>
                        <a:latin typeface="Arial"/>
                        <a:ea typeface="Times New Roman"/>
                      </a:endParaRPr>
                    </a:p>
                    <a:p>
                      <a:pPr marL="342900" lvl="0" indent="-342900" algn="just">
                        <a:spcAft>
                          <a:spcPts val="0"/>
                        </a:spcAft>
                        <a:buFont typeface="Symbol"/>
                        <a:buChar char=""/>
                        <a:tabLst>
                          <a:tab pos="228600" algn="l"/>
                        </a:tabLst>
                      </a:pPr>
                      <a:r>
                        <a:rPr lang="de-DE" sz="2000" i="1" dirty="0">
                          <a:effectLst/>
                          <a:latin typeface="Arial"/>
                          <a:ea typeface="Times New Roman"/>
                        </a:rPr>
                        <a:t>Pumpe abdrücken</a:t>
                      </a:r>
                      <a:endParaRPr lang="de-DE" sz="2000" dirty="0">
                        <a:effectLst/>
                        <a:latin typeface="Times New Roman"/>
                        <a:ea typeface="Times New Roman"/>
                      </a:endParaRPr>
                    </a:p>
                    <a:p>
                      <a:pPr marL="342900" lvl="0" indent="-342900" algn="just">
                        <a:spcAft>
                          <a:spcPts val="0"/>
                        </a:spcAft>
                        <a:buFont typeface="Symbol"/>
                        <a:buChar char=""/>
                        <a:tabLst>
                          <a:tab pos="228600" algn="l"/>
                        </a:tabLst>
                      </a:pPr>
                      <a:r>
                        <a:rPr lang="de-DE" sz="2000" i="1" dirty="0">
                          <a:effectLst/>
                          <a:latin typeface="Arial"/>
                          <a:ea typeface="Times New Roman"/>
                        </a:rPr>
                        <a:t>Spaltringe überprüfen</a:t>
                      </a:r>
                      <a:endParaRPr lang="de-DE" sz="2000" dirty="0">
                        <a:effectLst/>
                        <a:latin typeface="Times New Roman"/>
                        <a:ea typeface="Times New Roman"/>
                      </a:endParaRPr>
                    </a:p>
                    <a:p>
                      <a:pPr marL="342900" lvl="0" indent="-342900" algn="just">
                        <a:spcAft>
                          <a:spcPts val="0"/>
                        </a:spcAft>
                        <a:buFont typeface="Symbol"/>
                        <a:buChar char=""/>
                        <a:tabLst>
                          <a:tab pos="228600" algn="l"/>
                        </a:tabLst>
                      </a:pPr>
                      <a:r>
                        <a:rPr lang="de-DE" sz="2000" i="1" dirty="0">
                          <a:effectLst/>
                          <a:latin typeface="Arial"/>
                          <a:ea typeface="Times New Roman"/>
                        </a:rPr>
                        <a:t>Prüfdruckmesser benutzen</a:t>
                      </a:r>
                      <a:endParaRPr lang="de-DE" sz="2000" dirty="0">
                        <a:effectLst/>
                        <a:latin typeface="Times New Roman"/>
                        <a:ea typeface="Times New Roman"/>
                      </a:endParaRPr>
                    </a:p>
                    <a:p>
                      <a:pPr marL="342900" lvl="0" indent="-342900">
                        <a:spcAft>
                          <a:spcPts val="0"/>
                        </a:spcAft>
                        <a:buFont typeface="Symbol"/>
                        <a:buChar char=""/>
                        <a:tabLst>
                          <a:tab pos="228600" algn="l"/>
                        </a:tabLst>
                      </a:pPr>
                      <a:r>
                        <a:rPr lang="de-DE" sz="2000" i="1" dirty="0">
                          <a:effectLst/>
                          <a:latin typeface="Arial"/>
                          <a:ea typeface="Times New Roman"/>
                        </a:rPr>
                        <a:t>Motordrehzahl mittels Drehzahlmesser einstellen</a:t>
                      </a:r>
                      <a:endParaRPr lang="de-DE" sz="2000" dirty="0">
                        <a:effectLst/>
                        <a:latin typeface="Times New Roman"/>
                        <a:ea typeface="Times New Roman"/>
                      </a:endParaRPr>
                    </a:p>
                    <a:p>
                      <a:pPr algn="just">
                        <a:spcAft>
                          <a:spcPts val="0"/>
                        </a:spcAft>
                        <a:tabLst>
                          <a:tab pos="449580" algn="l"/>
                        </a:tabLst>
                      </a:pPr>
                      <a:r>
                        <a:rPr lang="de-DE" sz="2000" i="1" dirty="0">
                          <a:effectLst/>
                          <a:latin typeface="Arial"/>
                          <a:ea typeface="Times New Roman"/>
                        </a:rPr>
                        <a:t> </a:t>
                      </a:r>
                      <a:endParaRPr lang="de-DE" sz="2000" dirty="0">
                        <a:effectLst/>
                        <a:latin typeface="Times New Roman"/>
                        <a:ea typeface="Times New Roman"/>
                      </a:endParaRPr>
                    </a:p>
                  </a:txBody>
                  <a:tcPr marL="68581" marR="68581" marT="0" marB="0">
                    <a:lnL>
                      <a:noFill/>
                    </a:lnL>
                    <a:lnR>
                      <a:noFill/>
                    </a:lnR>
                    <a:lnT>
                      <a:noFill/>
                    </a:lnT>
                    <a:lnB>
                      <a:noFill/>
                    </a:lnB>
                    <a:solidFill>
                      <a:srgbClr val="FFFF99"/>
                    </a:solidFill>
                  </a:tcPr>
                </a:tc>
                <a:extLst>
                  <a:ext uri="{0D108BD9-81ED-4DB2-BD59-A6C34878D82A}">
                    <a16:rowId xmlns:a16="http://schemas.microsoft.com/office/drawing/2014/main" val="10000"/>
                  </a:ext>
                </a:extLst>
              </a:tr>
            </a:tbl>
          </a:graphicData>
        </a:graphic>
      </p:graphicFrame>
      <p:sp>
        <p:nvSpPr>
          <p:cNvPr id="8" name="Rechteck 7">
            <a:extLst>
              <a:ext uri="{FF2B5EF4-FFF2-40B4-BE49-F238E27FC236}">
                <a16:creationId xmlns:a16="http://schemas.microsoft.com/office/drawing/2014/main" id="{F46B5F56-F428-4DF4-AD60-628F013DDD61}"/>
              </a:ext>
            </a:extLst>
          </p:cNvPr>
          <p:cNvSpPr/>
          <p:nvPr/>
        </p:nvSpPr>
        <p:spPr>
          <a:xfrm>
            <a:off x="1187450" y="836613"/>
            <a:ext cx="6913563" cy="400050"/>
          </a:xfrm>
          <a:prstGeom prst="rect">
            <a:avLst/>
          </a:prstGeom>
        </p:spPr>
        <p:txBody>
          <a:bodyPr>
            <a:spAutoFit/>
          </a:bodyPr>
          <a:lstStyle/>
          <a:p>
            <a:pPr>
              <a:defRPr/>
            </a:pPr>
            <a:r>
              <a:rPr lang="de-DE" altLang="de-DE" sz="2000" b="1" kern="0" dirty="0">
                <a:solidFill>
                  <a:srgbClr val="0000FF"/>
                </a:solidFill>
                <a:latin typeface="Arial"/>
              </a:rPr>
              <a:t>6.5 Feuerlöschkreiselpumpen: </a:t>
            </a:r>
            <a:r>
              <a:rPr lang="de-DE" altLang="de-DE" sz="2000" b="1" u="sng" kern="0" dirty="0">
                <a:solidFill>
                  <a:srgbClr val="0000FF"/>
                </a:solidFill>
                <a:latin typeface="Arial"/>
              </a:rPr>
              <a:t>Pumpenprüfungen</a:t>
            </a:r>
            <a:endParaRPr lang="de-DE" sz="2000" dirty="0">
              <a:latin typeface="Arial" charset="0"/>
            </a:endParaRPr>
          </a:p>
        </p:txBody>
      </p:sp>
      <p:sp>
        <p:nvSpPr>
          <p:cNvPr id="57351" name="Rechteck 8">
            <a:extLst>
              <a:ext uri="{FF2B5EF4-FFF2-40B4-BE49-F238E27FC236}">
                <a16:creationId xmlns:a16="http://schemas.microsoft.com/office/drawing/2014/main" id="{EC66A701-D4F0-40B6-A9F9-13CF1F317EA1}"/>
              </a:ext>
            </a:extLst>
          </p:cNvPr>
          <p:cNvSpPr>
            <a:spLocks noChangeArrowheads="1"/>
          </p:cNvSpPr>
          <p:nvPr/>
        </p:nvSpPr>
        <p:spPr bwMode="auto">
          <a:xfrm>
            <a:off x="539750" y="1412875"/>
            <a:ext cx="82089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2000" b="1">
                <a:solidFill>
                  <a:srgbClr val="003366"/>
                </a:solidFill>
              </a:rPr>
              <a:t>Ursachen und Störungen bei Nichterreichen des Schließdrucks</a:t>
            </a:r>
            <a:endParaRPr lang="de-DE" altLang="de-DE" sz="2000">
              <a:solidFill>
                <a:srgbClr val="003366"/>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139B4E4B-4A65-4DE5-AF8C-7261C5DDB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079" b="1511"/>
          <a:stretch>
            <a:fillRect/>
          </a:stretch>
        </p:blipFill>
        <p:spPr bwMode="auto">
          <a:xfrm>
            <a:off x="374650" y="1341438"/>
            <a:ext cx="4151313"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4">
            <a:extLst>
              <a:ext uri="{FF2B5EF4-FFF2-40B4-BE49-F238E27FC236}">
                <a16:creationId xmlns:a16="http://schemas.microsoft.com/office/drawing/2014/main" id="{43B63169-8D57-4588-B4FB-0AFDEA55A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514" b="7590"/>
          <a:stretch>
            <a:fillRect/>
          </a:stretch>
        </p:blipFill>
        <p:spPr bwMode="auto">
          <a:xfrm>
            <a:off x="4525963" y="2349500"/>
            <a:ext cx="4257675" cy="410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2">
            <a:extLst>
              <a:ext uri="{FF2B5EF4-FFF2-40B4-BE49-F238E27FC236}">
                <a16:creationId xmlns:a16="http://schemas.microsoft.com/office/drawing/2014/main" id="{BCE90D16-77CE-4432-8214-D7DFDE313949}"/>
              </a:ext>
            </a:extLst>
          </p:cNvPr>
          <p:cNvSpPr>
            <a:spLocks noGrp="1" noChangeArrowheads="1"/>
          </p:cNvSpPr>
          <p:nvPr>
            <p:ph type="title"/>
          </p:nvPr>
        </p:nvSpPr>
        <p:spPr>
          <a:xfrm>
            <a:off x="206375" y="836613"/>
            <a:ext cx="8637588" cy="323850"/>
          </a:xfrm>
        </p:spPr>
        <p:txBody>
          <a:bodyPr/>
          <a:lstStyle/>
          <a:p>
            <a:pPr algn="ctr" eaLnBrk="1" hangingPunct="1"/>
            <a:r>
              <a:rPr lang="de-DE" altLang="de-DE">
                <a:solidFill>
                  <a:srgbClr val="0000FF"/>
                </a:solidFill>
              </a:rPr>
              <a:t>6.5 Feuerlöschkreiselpumpen: </a:t>
            </a:r>
            <a:r>
              <a:rPr lang="de-DE" altLang="de-DE" u="sng">
                <a:solidFill>
                  <a:srgbClr val="0000FF"/>
                </a:solidFill>
              </a:rPr>
              <a:t>Pumpenprüfungen</a:t>
            </a:r>
          </a:p>
        </p:txBody>
      </p:sp>
      <p:sp>
        <p:nvSpPr>
          <p:cNvPr id="58373" name="Foliennummernplatzhalter 1">
            <a:extLst>
              <a:ext uri="{FF2B5EF4-FFF2-40B4-BE49-F238E27FC236}">
                <a16:creationId xmlns:a16="http://schemas.microsoft.com/office/drawing/2014/main" id="{A4ECD0A5-3FB0-477B-A8E0-9CA57D7C23F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CEEBF802-5BA8-488D-8C6F-E4DFCB1AC983}" type="slidenum">
              <a:rPr lang="de-DE" altLang="de-DE" sz="1200">
                <a:solidFill>
                  <a:srgbClr val="000000"/>
                </a:solidFill>
              </a:rPr>
              <a:pPr>
                <a:spcBef>
                  <a:spcPct val="0"/>
                </a:spcBef>
                <a:buClrTx/>
                <a:buSzTx/>
                <a:buFontTx/>
                <a:buNone/>
              </a:pPr>
              <a:t>46</a:t>
            </a:fld>
            <a:endParaRPr lang="de-DE" altLang="de-DE" sz="1200">
              <a:solidFill>
                <a:srgbClr val="0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A2FA27C-2013-42A8-9E22-18995B501D31}"/>
              </a:ext>
            </a:extLst>
          </p:cNvPr>
          <p:cNvSpPr>
            <a:spLocks noGrp="1" noChangeArrowheads="1"/>
          </p:cNvSpPr>
          <p:nvPr>
            <p:ph type="title"/>
          </p:nvPr>
        </p:nvSpPr>
        <p:spPr/>
        <p:txBody>
          <a:bodyPr/>
          <a:lstStyle/>
          <a:p>
            <a:pPr algn="ctr" eaLnBrk="1" hangingPunct="1"/>
            <a:r>
              <a:rPr lang="de-DE" altLang="de-DE">
                <a:solidFill>
                  <a:srgbClr val="0000FF"/>
                </a:solidFill>
              </a:rPr>
              <a:t>6.6 Feuerlöschkreiselpumpen:  </a:t>
            </a:r>
            <a:r>
              <a:rPr lang="de-DE" altLang="de-DE" u="sng">
                <a:solidFill>
                  <a:srgbClr val="0000FF"/>
                </a:solidFill>
              </a:rPr>
              <a:t>Mögliche Störungen</a:t>
            </a:r>
            <a:r>
              <a:rPr lang="de-DE" altLang="de-DE" sz="1600" u="sng">
                <a:solidFill>
                  <a:srgbClr val="0000FF"/>
                </a:solidFill>
              </a:rPr>
              <a:t> </a:t>
            </a:r>
          </a:p>
        </p:txBody>
      </p:sp>
      <p:sp>
        <p:nvSpPr>
          <p:cNvPr id="59395" name="Rectangle 3">
            <a:extLst>
              <a:ext uri="{FF2B5EF4-FFF2-40B4-BE49-F238E27FC236}">
                <a16:creationId xmlns:a16="http://schemas.microsoft.com/office/drawing/2014/main" id="{E3649CBB-4699-4D19-B130-8D7DD1FF03D4}"/>
              </a:ext>
            </a:extLst>
          </p:cNvPr>
          <p:cNvSpPr>
            <a:spLocks noGrp="1" noChangeArrowheads="1"/>
          </p:cNvSpPr>
          <p:nvPr>
            <p:ph type="body" idx="1"/>
          </p:nvPr>
        </p:nvSpPr>
        <p:spPr>
          <a:xfrm>
            <a:off x="179388" y="1412875"/>
            <a:ext cx="8637587" cy="4176713"/>
          </a:xfrm>
        </p:spPr>
        <p:txBody>
          <a:bodyPr/>
          <a:lstStyle/>
          <a:p>
            <a:pPr eaLnBrk="1" hangingPunct="1">
              <a:buFont typeface="Wingdings" panose="05000000000000000000" pitchFamily="2" charset="2"/>
              <a:buNone/>
            </a:pPr>
            <a:r>
              <a:rPr lang="de-DE" altLang="de-DE" sz="2000" b="1" u="sng">
                <a:solidFill>
                  <a:srgbClr val="000066"/>
                </a:solidFill>
              </a:rPr>
              <a:t>Entstehung der Kavitation</a:t>
            </a:r>
            <a:r>
              <a:rPr lang="de-DE" altLang="de-DE" sz="2000" b="1">
                <a:solidFill>
                  <a:srgbClr val="000066"/>
                </a:solidFill>
              </a:rPr>
              <a:t>:</a:t>
            </a:r>
          </a:p>
          <a:p>
            <a:pPr eaLnBrk="1" hangingPunct="1">
              <a:buFont typeface="Wingdings" panose="05000000000000000000" pitchFamily="2" charset="2"/>
              <a:buNone/>
            </a:pPr>
            <a:r>
              <a:rPr lang="de-DE" altLang="de-DE" sz="1800">
                <a:solidFill>
                  <a:srgbClr val="000066"/>
                </a:solidFill>
              </a:rPr>
              <a:t>	</a:t>
            </a:r>
            <a:r>
              <a:rPr lang="de-DE" altLang="de-DE" sz="1800" b="1">
                <a:solidFill>
                  <a:srgbClr val="000066"/>
                </a:solidFill>
              </a:rPr>
              <a:t>Wenn eine Feuerlöschkreiselpumpe mehr Wasser fördern soll als überhaupt zufließen kann, dann entsteht vor dem Laufrad im Pumpengehäuse ein übermäßig hoher Unterdruck (Hohlsog). Hierbei kommt es zur Dampfblasenbildung. Bei deren Implosion (zusammenschlagen) entstehen sehr hohe Drücke und Temperaturen. Dies führt zu Schäden an Laufrädern und Leitapparat.</a:t>
            </a:r>
          </a:p>
          <a:p>
            <a:pPr eaLnBrk="1" hangingPunct="1">
              <a:buFont typeface="Wingdings" panose="05000000000000000000" pitchFamily="2" charset="2"/>
              <a:buNone/>
            </a:pPr>
            <a:endParaRPr lang="de-DE" altLang="de-DE" sz="1800" b="1">
              <a:solidFill>
                <a:srgbClr val="000066"/>
              </a:solidFill>
            </a:endParaRPr>
          </a:p>
          <a:p>
            <a:pPr eaLnBrk="1" hangingPunct="1">
              <a:buFont typeface="Wingdings" panose="05000000000000000000" pitchFamily="2" charset="2"/>
              <a:buNone/>
            </a:pPr>
            <a:endParaRPr lang="de-DE" altLang="de-DE" sz="1800">
              <a:solidFill>
                <a:srgbClr val="000066"/>
              </a:solidFill>
            </a:endParaRPr>
          </a:p>
        </p:txBody>
      </p:sp>
      <p:sp>
        <p:nvSpPr>
          <p:cNvPr id="59396" name="Interaktive Schaltfläche: Film 1">
            <a:hlinkClick r:id="rId2" highlightClick="1"/>
            <a:extLst>
              <a:ext uri="{FF2B5EF4-FFF2-40B4-BE49-F238E27FC236}">
                <a16:creationId xmlns:a16="http://schemas.microsoft.com/office/drawing/2014/main" id="{685AF708-4654-495E-BB4E-6C45D33F6042}"/>
              </a:ext>
            </a:extLst>
          </p:cNvPr>
          <p:cNvSpPr>
            <a:spLocks noChangeArrowheads="1"/>
          </p:cNvSpPr>
          <p:nvPr/>
        </p:nvSpPr>
        <p:spPr bwMode="auto">
          <a:xfrm>
            <a:off x="3779838" y="4292600"/>
            <a:ext cx="863600" cy="865188"/>
          </a:xfrm>
          <a:prstGeom prst="actionButtonMovie">
            <a:avLst/>
          </a:prstGeom>
          <a:solidFill>
            <a:schemeClr val="accent1"/>
          </a:solidFill>
          <a:ln w="19050" algn="ctr">
            <a:solidFill>
              <a:schemeClr val="tx1"/>
            </a:solidFill>
            <a:miter lim="800000"/>
            <a:headEnd/>
            <a:tailEnd/>
          </a:ln>
        </p:spPr>
        <p:txBody>
          <a:bodyPr wrap="none"/>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endParaRPr lang="de-DE" altLang="de-DE"/>
          </a:p>
        </p:txBody>
      </p:sp>
      <p:sp>
        <p:nvSpPr>
          <p:cNvPr id="59397" name="Foliennummernplatzhalter 1">
            <a:extLst>
              <a:ext uri="{FF2B5EF4-FFF2-40B4-BE49-F238E27FC236}">
                <a16:creationId xmlns:a16="http://schemas.microsoft.com/office/drawing/2014/main" id="{746F2408-888E-4366-BE4F-022871E0689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2926B157-C0AE-4986-81B7-B4FBA7317DF4}" type="slidenum">
              <a:rPr lang="de-DE" altLang="de-DE" sz="1200">
                <a:solidFill>
                  <a:srgbClr val="000000"/>
                </a:solidFill>
              </a:rPr>
              <a:pPr>
                <a:spcBef>
                  <a:spcPct val="0"/>
                </a:spcBef>
                <a:buClrTx/>
                <a:buSzTx/>
                <a:buFontTx/>
                <a:buNone/>
              </a:pPr>
              <a:t>47</a:t>
            </a:fld>
            <a:endParaRPr lang="de-DE" altLang="de-DE" sz="1200">
              <a:solidFill>
                <a:srgbClr val="0000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A4D6CC9-896E-4530-85B0-30D99384E274}"/>
              </a:ext>
            </a:extLst>
          </p:cNvPr>
          <p:cNvSpPr>
            <a:spLocks noGrp="1" noChangeArrowheads="1"/>
          </p:cNvSpPr>
          <p:nvPr>
            <p:ph type="title"/>
          </p:nvPr>
        </p:nvSpPr>
        <p:spPr>
          <a:xfrm>
            <a:off x="458788" y="908050"/>
            <a:ext cx="8637587" cy="323850"/>
          </a:xfrm>
        </p:spPr>
        <p:txBody>
          <a:bodyPr/>
          <a:lstStyle/>
          <a:p>
            <a:pPr algn="ctr" eaLnBrk="1" hangingPunct="1"/>
            <a:r>
              <a:rPr lang="de-DE" altLang="de-DE">
                <a:solidFill>
                  <a:srgbClr val="0000FF"/>
                </a:solidFill>
              </a:rPr>
              <a:t>6.6 Feuerlöschkreiselpumpen: </a:t>
            </a:r>
            <a:r>
              <a:rPr lang="de-DE" altLang="de-DE" u="sng">
                <a:solidFill>
                  <a:srgbClr val="0000FF"/>
                </a:solidFill>
              </a:rPr>
              <a:t>Kavitation</a:t>
            </a:r>
            <a:r>
              <a:rPr lang="de-DE" altLang="de-DE" sz="1600">
                <a:solidFill>
                  <a:srgbClr val="0000FF"/>
                </a:solidFill>
              </a:rPr>
              <a:t> </a:t>
            </a:r>
          </a:p>
        </p:txBody>
      </p:sp>
      <p:sp>
        <p:nvSpPr>
          <p:cNvPr id="34819" name="Rectangle 3">
            <a:extLst>
              <a:ext uri="{FF2B5EF4-FFF2-40B4-BE49-F238E27FC236}">
                <a16:creationId xmlns:a16="http://schemas.microsoft.com/office/drawing/2014/main" id="{99E0CEAB-CBAE-4FD0-8E56-FB0781F950DB}"/>
              </a:ext>
            </a:extLst>
          </p:cNvPr>
          <p:cNvSpPr>
            <a:spLocks noGrp="1" noChangeArrowheads="1"/>
          </p:cNvSpPr>
          <p:nvPr>
            <p:ph type="body" idx="1"/>
          </p:nvPr>
        </p:nvSpPr>
        <p:spPr>
          <a:xfrm>
            <a:off x="611188" y="1484313"/>
            <a:ext cx="8205787" cy="4176712"/>
          </a:xfrm>
        </p:spPr>
        <p:txBody>
          <a:bodyPr/>
          <a:lstStyle/>
          <a:p>
            <a:pPr eaLnBrk="1" hangingPunct="1">
              <a:buFont typeface="Wingdings" panose="05000000000000000000" pitchFamily="2" charset="2"/>
              <a:buNone/>
              <a:defRPr/>
            </a:pPr>
            <a:r>
              <a:rPr lang="de-DE" altLang="de-DE" sz="2000" b="1" u="sng" dirty="0">
                <a:solidFill>
                  <a:srgbClr val="003366"/>
                </a:solidFill>
              </a:rPr>
              <a:t>Merkmale:</a:t>
            </a:r>
          </a:p>
          <a:p>
            <a:pPr eaLnBrk="1" hangingPunct="1">
              <a:buFont typeface="Wingdings" panose="05000000000000000000" pitchFamily="2" charset="2"/>
              <a:buChar char="ü"/>
              <a:defRPr/>
            </a:pPr>
            <a:r>
              <a:rPr lang="de-DE" altLang="de-DE" sz="1800" b="1" dirty="0">
                <a:solidFill>
                  <a:srgbClr val="003366"/>
                </a:solidFill>
              </a:rPr>
              <a:t>Auftreten unüblicher Pumpengeräusche.</a:t>
            </a:r>
          </a:p>
          <a:p>
            <a:pPr eaLnBrk="1" hangingPunct="1">
              <a:buFont typeface="Wingdings" panose="05000000000000000000" pitchFamily="2" charset="2"/>
              <a:buChar char="ü"/>
              <a:defRPr/>
            </a:pPr>
            <a:r>
              <a:rPr lang="de-DE" altLang="de-DE" sz="1800" b="1" dirty="0">
                <a:solidFill>
                  <a:srgbClr val="003366"/>
                </a:solidFill>
              </a:rPr>
              <a:t>Unterdruck steigt stark an</a:t>
            </a:r>
          </a:p>
          <a:p>
            <a:pPr eaLnBrk="1" hangingPunct="1">
              <a:buFont typeface="Wingdings" panose="05000000000000000000" pitchFamily="2" charset="2"/>
              <a:buChar char="ü"/>
              <a:defRPr/>
            </a:pPr>
            <a:r>
              <a:rPr lang="de-DE" altLang="de-DE" sz="1800" b="1" dirty="0">
                <a:solidFill>
                  <a:srgbClr val="003366"/>
                </a:solidFill>
              </a:rPr>
              <a:t>Ausgangsdruck sinkt stark ab</a:t>
            </a:r>
          </a:p>
          <a:p>
            <a:pPr eaLnBrk="1" hangingPunct="1">
              <a:buFont typeface="Wingdings" panose="05000000000000000000" pitchFamily="2" charset="2"/>
              <a:buChar char="ü"/>
              <a:defRPr/>
            </a:pPr>
            <a:r>
              <a:rPr lang="de-DE" altLang="de-DE" sz="1800" b="1" dirty="0">
                <a:solidFill>
                  <a:srgbClr val="003366"/>
                </a:solidFill>
              </a:rPr>
              <a:t>Starke Abweichung zwischen manometrischer und geodätischer </a:t>
            </a:r>
            <a:r>
              <a:rPr lang="de-DE" altLang="de-DE" sz="1800" b="1" dirty="0" err="1">
                <a:solidFill>
                  <a:srgbClr val="003366"/>
                </a:solidFill>
              </a:rPr>
              <a:t>Saughöhe</a:t>
            </a:r>
            <a:endParaRPr lang="de-DE" altLang="de-DE" sz="1800" b="1" dirty="0">
              <a:solidFill>
                <a:srgbClr val="003366"/>
              </a:solidFill>
            </a:endParaRPr>
          </a:p>
          <a:p>
            <a:pPr eaLnBrk="1" hangingPunct="1">
              <a:buFont typeface="Wingdings" panose="05000000000000000000" pitchFamily="2" charset="2"/>
              <a:buChar char="ü"/>
              <a:defRPr/>
            </a:pPr>
            <a:endParaRPr lang="de-DE" altLang="de-DE" sz="1800" b="1" dirty="0">
              <a:solidFill>
                <a:srgbClr val="003366"/>
              </a:solidFill>
            </a:endParaRPr>
          </a:p>
          <a:p>
            <a:pPr marL="0" indent="0" eaLnBrk="1" hangingPunct="1">
              <a:buFont typeface="Wingdings" panose="05000000000000000000" pitchFamily="2" charset="2"/>
              <a:buNone/>
              <a:defRPr/>
            </a:pPr>
            <a:endParaRPr lang="de-DE" altLang="de-DE" sz="1800" b="1" dirty="0">
              <a:solidFill>
                <a:srgbClr val="003366"/>
              </a:solidFill>
            </a:endParaRPr>
          </a:p>
          <a:p>
            <a:pPr marL="0" indent="0" eaLnBrk="1" hangingPunct="1">
              <a:buFont typeface="Wingdings" panose="05000000000000000000" pitchFamily="2" charset="2"/>
              <a:buNone/>
              <a:defRPr/>
            </a:pPr>
            <a:endParaRPr lang="de-DE" altLang="de-DE" sz="1800" b="1" dirty="0">
              <a:solidFill>
                <a:srgbClr val="000066"/>
              </a:solidFill>
            </a:endParaRPr>
          </a:p>
        </p:txBody>
      </p:sp>
      <p:pic>
        <p:nvPicPr>
          <p:cNvPr id="52229" name="Picture 5" descr="C:\Users\Referendar-2\Desktop\Cordel R\Maschinisten Präsentation LFKS\Bilder\Pumpenschäden\IMG_8787.JPG">
            <a:extLst>
              <a:ext uri="{FF2B5EF4-FFF2-40B4-BE49-F238E27FC236}">
                <a16:creationId xmlns:a16="http://schemas.microsoft.com/office/drawing/2014/main" id="{02BFCDD3-B03A-4DA6-9DFE-8E576EA01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608" t="4202" r="25951" b="3581"/>
          <a:stretch>
            <a:fillRect/>
          </a:stretch>
        </p:blipFill>
        <p:spPr bwMode="auto">
          <a:xfrm>
            <a:off x="5940425" y="3757613"/>
            <a:ext cx="266382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C:\Users\Referendar-2\Desktop\Cordel R\Maschinisten Präsentation LFKS\Bilder\Pumpenschäden\IMG_8789.JPG">
            <a:extLst>
              <a:ext uri="{FF2B5EF4-FFF2-40B4-BE49-F238E27FC236}">
                <a16:creationId xmlns:a16="http://schemas.microsoft.com/office/drawing/2014/main" id="{3C1BA053-3F1B-403D-A61D-9DFC5A3DC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50" y="4360863"/>
            <a:ext cx="2416175"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7" descr="C:\Users\Referendar-2\Desktop\Cordel R\Maschinisten Präsentation LFKS\Bilder\Pumpenschäden\IMG_8784.JPG">
            <a:extLst>
              <a:ext uri="{FF2B5EF4-FFF2-40B4-BE49-F238E27FC236}">
                <a16:creationId xmlns:a16="http://schemas.microsoft.com/office/drawing/2014/main" id="{5B3DE20F-B4AE-4A93-8B02-814818DE1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949" t="9380" r="40083" b="6436"/>
          <a:stretch>
            <a:fillRect/>
          </a:stretch>
        </p:blipFill>
        <p:spPr bwMode="auto">
          <a:xfrm>
            <a:off x="684213" y="3768725"/>
            <a:ext cx="25812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Foliennummernplatzhalter 2">
            <a:extLst>
              <a:ext uri="{FF2B5EF4-FFF2-40B4-BE49-F238E27FC236}">
                <a16:creationId xmlns:a16="http://schemas.microsoft.com/office/drawing/2014/main" id="{B096C5C7-CA06-46EA-9AF2-79323D345CF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3BEB3EFF-183D-45D0-9791-170E528F3457}" type="slidenum">
              <a:rPr lang="de-DE" altLang="de-DE" sz="1200">
                <a:solidFill>
                  <a:srgbClr val="000000"/>
                </a:solidFill>
              </a:rPr>
              <a:pPr>
                <a:spcBef>
                  <a:spcPct val="0"/>
                </a:spcBef>
                <a:buClrTx/>
                <a:buSzTx/>
                <a:buFontTx/>
                <a:buNone/>
              </a:pPr>
              <a:t>48</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2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2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Grafik 2">
            <a:extLst>
              <a:ext uri="{FF2B5EF4-FFF2-40B4-BE49-F238E27FC236}">
                <a16:creationId xmlns:a16="http://schemas.microsoft.com/office/drawing/2014/main" id="{3D3EFDDD-F981-4D7F-9F09-30973550DB56}"/>
              </a:ext>
            </a:extLst>
          </p:cNvPr>
          <p:cNvPicPr>
            <a:picLocks noChangeAspect="1"/>
          </p:cNvPicPr>
          <p:nvPr/>
        </p:nvPicPr>
        <p:blipFill>
          <a:blip r:embed="rId2">
            <a:extLst>
              <a:ext uri="{28A0092B-C50C-407E-A947-70E740481C1C}">
                <a14:useLocalDpi xmlns:a14="http://schemas.microsoft.com/office/drawing/2010/main" val="0"/>
              </a:ext>
            </a:extLst>
          </a:blip>
          <a:srcRect t="-2974" r="48808" b="-2"/>
          <a:stretch>
            <a:fillRect/>
          </a:stretch>
        </p:blipFill>
        <p:spPr bwMode="auto">
          <a:xfrm>
            <a:off x="1258888" y="3124200"/>
            <a:ext cx="316865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Grafik 1">
            <a:extLst>
              <a:ext uri="{FF2B5EF4-FFF2-40B4-BE49-F238E27FC236}">
                <a16:creationId xmlns:a16="http://schemas.microsoft.com/office/drawing/2014/main" id="{97CBFBC3-E3DF-475E-A57B-E738CC39B476}"/>
              </a:ext>
            </a:extLst>
          </p:cNvPr>
          <p:cNvPicPr>
            <a:picLocks noChangeAspect="1"/>
          </p:cNvPicPr>
          <p:nvPr/>
        </p:nvPicPr>
        <p:blipFill>
          <a:blip r:embed="rId2">
            <a:extLst>
              <a:ext uri="{28A0092B-C50C-407E-A947-70E740481C1C}">
                <a14:useLocalDpi xmlns:a14="http://schemas.microsoft.com/office/drawing/2010/main" val="0"/>
              </a:ext>
            </a:extLst>
          </a:blip>
          <a:srcRect l="53981"/>
          <a:stretch>
            <a:fillRect/>
          </a:stretch>
        </p:blipFill>
        <p:spPr bwMode="auto">
          <a:xfrm>
            <a:off x="4500563" y="2971800"/>
            <a:ext cx="3059112"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Rectangle 3">
            <a:extLst>
              <a:ext uri="{FF2B5EF4-FFF2-40B4-BE49-F238E27FC236}">
                <a16:creationId xmlns:a16="http://schemas.microsoft.com/office/drawing/2014/main" id="{EF850A6B-20DE-481F-B287-611672F7CE4F}"/>
              </a:ext>
            </a:extLst>
          </p:cNvPr>
          <p:cNvSpPr>
            <a:spLocks noGrp="1" noChangeArrowheads="1"/>
          </p:cNvSpPr>
          <p:nvPr>
            <p:ph type="body" idx="1"/>
          </p:nvPr>
        </p:nvSpPr>
        <p:spPr>
          <a:xfrm>
            <a:off x="542925" y="1268413"/>
            <a:ext cx="8420100" cy="4679950"/>
          </a:xfrm>
        </p:spPr>
        <p:txBody>
          <a:bodyPr/>
          <a:lstStyle/>
          <a:p>
            <a:pPr eaLnBrk="1" hangingPunct="1">
              <a:buFont typeface="Wingdings" panose="05000000000000000000" pitchFamily="2" charset="2"/>
              <a:buNone/>
            </a:pPr>
            <a:r>
              <a:rPr lang="de-DE" altLang="de-DE" sz="2000" b="1" u="sng">
                <a:solidFill>
                  <a:srgbClr val="000066"/>
                </a:solidFill>
              </a:rPr>
              <a:t>Maßnahmen zur Vermeidung von Kavitation:</a:t>
            </a:r>
          </a:p>
          <a:p>
            <a:pPr eaLnBrk="1" hangingPunct="1">
              <a:buFont typeface="Wingdings" panose="05000000000000000000" pitchFamily="2" charset="2"/>
              <a:buNone/>
            </a:pPr>
            <a:endParaRPr lang="de-DE" altLang="de-DE" sz="800" b="1" u="sng">
              <a:solidFill>
                <a:srgbClr val="000066"/>
              </a:solidFill>
            </a:endParaRPr>
          </a:p>
          <a:p>
            <a:pPr eaLnBrk="1" hangingPunct="1">
              <a:buClr>
                <a:srgbClr val="000066"/>
              </a:buClr>
              <a:buFontTx/>
              <a:buChar char="•"/>
            </a:pPr>
            <a:r>
              <a:rPr lang="de-DE" altLang="de-DE" sz="1800" b="1">
                <a:solidFill>
                  <a:srgbClr val="000066"/>
                </a:solidFill>
              </a:rPr>
              <a:t>Saughöhen über 7,5 m vermeiden</a:t>
            </a:r>
          </a:p>
          <a:p>
            <a:pPr eaLnBrk="1" hangingPunct="1">
              <a:buClr>
                <a:srgbClr val="000066"/>
              </a:buClr>
              <a:buFontTx/>
              <a:buChar char="•"/>
            </a:pPr>
            <a:r>
              <a:rPr lang="de-DE" altLang="de-DE" sz="1800" b="1">
                <a:solidFill>
                  <a:srgbClr val="000066"/>
                </a:solidFill>
              </a:rPr>
              <a:t>Nicht mit freiem Auslauf (Lenzbetrieb) arbeiten</a:t>
            </a:r>
          </a:p>
          <a:p>
            <a:pPr eaLnBrk="1" hangingPunct="1">
              <a:buClr>
                <a:srgbClr val="000066"/>
              </a:buClr>
              <a:buFontTx/>
              <a:buChar char="•"/>
            </a:pPr>
            <a:r>
              <a:rPr lang="de-DE" altLang="de-DE" sz="1800" b="1">
                <a:solidFill>
                  <a:srgbClr val="000066"/>
                </a:solidFill>
              </a:rPr>
              <a:t>Drehzahl der Feuerlöschkreiselpumpe und Fördermenge reduzieren</a:t>
            </a:r>
          </a:p>
          <a:p>
            <a:pPr eaLnBrk="1" hangingPunct="1">
              <a:buClr>
                <a:srgbClr val="000066"/>
              </a:buClr>
              <a:buFontTx/>
              <a:buChar char="•"/>
            </a:pPr>
            <a:r>
              <a:rPr lang="de-DE" altLang="de-DE" sz="1800" b="1">
                <a:solidFill>
                  <a:srgbClr val="000066"/>
                </a:solidFill>
              </a:rPr>
              <a:t>Verschmutzung im Saugbereich beseitigen</a:t>
            </a:r>
          </a:p>
          <a:p>
            <a:pPr eaLnBrk="1" hangingPunct="1">
              <a:buClr>
                <a:srgbClr val="000066"/>
              </a:buClr>
              <a:buFontTx/>
              <a:buChar char="•"/>
            </a:pPr>
            <a:endParaRPr lang="de-DE" altLang="de-DE" sz="1800">
              <a:solidFill>
                <a:srgbClr val="000066"/>
              </a:solidFill>
            </a:endParaRPr>
          </a:p>
        </p:txBody>
      </p:sp>
      <p:sp>
        <p:nvSpPr>
          <p:cNvPr id="61445" name="Foliennummernplatzhalter 1">
            <a:extLst>
              <a:ext uri="{FF2B5EF4-FFF2-40B4-BE49-F238E27FC236}">
                <a16:creationId xmlns:a16="http://schemas.microsoft.com/office/drawing/2014/main" id="{4997E6A2-6265-4356-8666-E03374D2F95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92B24DA5-1D52-4D86-AA6C-74C5FB426325}" type="slidenum">
              <a:rPr lang="de-DE" altLang="de-DE" sz="1200">
                <a:solidFill>
                  <a:srgbClr val="000000"/>
                </a:solidFill>
              </a:rPr>
              <a:pPr>
                <a:spcBef>
                  <a:spcPct val="0"/>
                </a:spcBef>
                <a:buClrTx/>
                <a:buSzTx/>
                <a:buFontTx/>
                <a:buNone/>
              </a:pPr>
              <a:t>49</a:t>
            </a:fld>
            <a:endParaRPr lang="de-DE" altLang="de-DE" sz="1200">
              <a:solidFill>
                <a:srgbClr val="000000"/>
              </a:solidFill>
            </a:endParaRPr>
          </a:p>
        </p:txBody>
      </p:sp>
      <p:sp>
        <p:nvSpPr>
          <p:cNvPr id="61446" name="Rectangle 2">
            <a:extLst>
              <a:ext uri="{FF2B5EF4-FFF2-40B4-BE49-F238E27FC236}">
                <a16:creationId xmlns:a16="http://schemas.microsoft.com/office/drawing/2014/main" id="{CF557CB6-35B4-4D35-86FC-CFDF5C677622}"/>
              </a:ext>
            </a:extLst>
          </p:cNvPr>
          <p:cNvSpPr>
            <a:spLocks noGrp="1" noChangeArrowheads="1"/>
          </p:cNvSpPr>
          <p:nvPr>
            <p:ph type="title"/>
          </p:nvPr>
        </p:nvSpPr>
        <p:spPr/>
        <p:txBody>
          <a:bodyPr/>
          <a:lstStyle/>
          <a:p>
            <a:pPr algn="ctr" eaLnBrk="1" hangingPunct="1"/>
            <a:r>
              <a:rPr lang="de-DE" altLang="de-DE">
                <a:solidFill>
                  <a:srgbClr val="0000FF"/>
                </a:solidFill>
              </a:rPr>
              <a:t>6.6 Feuerlöschkreiselpumpen: </a:t>
            </a:r>
            <a:r>
              <a:rPr lang="de-DE" altLang="de-DE" u="sng">
                <a:solidFill>
                  <a:srgbClr val="0000FF"/>
                </a:solidFill>
              </a:rPr>
              <a:t>Kavitation</a:t>
            </a:r>
            <a:r>
              <a:rPr lang="de-DE" altLang="de-DE" sz="1600">
                <a:solidFill>
                  <a:srgbClr val="0000FF"/>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0509D47-8583-4E69-B839-3806C6DCEF98}"/>
              </a:ext>
            </a:extLst>
          </p:cNvPr>
          <p:cNvSpPr>
            <a:spLocks noGrp="1" noChangeArrowheads="1"/>
          </p:cNvSpPr>
          <p:nvPr>
            <p:ph type="title"/>
          </p:nvPr>
        </p:nvSpPr>
        <p:spPr>
          <a:xfrm>
            <a:off x="250825" y="1125538"/>
            <a:ext cx="8637588" cy="504825"/>
          </a:xfrm>
        </p:spPr>
        <p:txBody>
          <a:bodyPr/>
          <a:lstStyle/>
          <a:p>
            <a:pPr algn="ctr" eaLnBrk="1" hangingPunct="1"/>
            <a:r>
              <a:rPr lang="de-DE" altLang="de-DE">
                <a:solidFill>
                  <a:srgbClr val="0000FF"/>
                </a:solidFill>
              </a:rPr>
              <a:t>6.1 Feuerlöschkreiselpumpen: </a:t>
            </a:r>
            <a:r>
              <a:rPr lang="de-DE" altLang="de-DE" u="sng">
                <a:solidFill>
                  <a:srgbClr val="0000FF"/>
                </a:solidFill>
              </a:rPr>
              <a:t>Typengegenüberstellung</a:t>
            </a:r>
            <a:br>
              <a:rPr lang="de-DE" altLang="de-DE">
                <a:solidFill>
                  <a:srgbClr val="0000FF"/>
                </a:solidFill>
              </a:rPr>
            </a:br>
            <a:r>
              <a:rPr lang="de-DE" altLang="de-DE" u="sng">
                <a:solidFill>
                  <a:srgbClr val="0000FF"/>
                </a:solidFill>
              </a:rPr>
              <a:t>DIN EN 1028 und DIN 14420</a:t>
            </a:r>
          </a:p>
        </p:txBody>
      </p:sp>
      <p:graphicFrame>
        <p:nvGraphicFramePr>
          <p:cNvPr id="310303" name="Group 31">
            <a:extLst>
              <a:ext uri="{FF2B5EF4-FFF2-40B4-BE49-F238E27FC236}">
                <a16:creationId xmlns:a16="http://schemas.microsoft.com/office/drawing/2014/main" id="{062FDEAC-DCC9-493D-B868-2AFDC211E709}"/>
              </a:ext>
            </a:extLst>
          </p:cNvPr>
          <p:cNvGraphicFramePr>
            <a:graphicFrameLocks noGrp="1"/>
          </p:cNvGraphicFramePr>
          <p:nvPr>
            <p:ph idx="1"/>
          </p:nvPr>
        </p:nvGraphicFramePr>
        <p:xfrm>
          <a:off x="539750" y="1773238"/>
          <a:ext cx="7700963" cy="2808287"/>
        </p:xfrm>
        <a:graphic>
          <a:graphicData uri="http://schemas.openxmlformats.org/drawingml/2006/table">
            <a:tbl>
              <a:tblPr/>
              <a:tblGrid>
                <a:gridCol w="3851275">
                  <a:extLst>
                    <a:ext uri="{9D8B030D-6E8A-4147-A177-3AD203B41FA5}">
                      <a16:colId xmlns:a16="http://schemas.microsoft.com/office/drawing/2014/main" val="20000"/>
                    </a:ext>
                  </a:extLst>
                </a:gridCol>
                <a:gridCol w="3849688">
                  <a:extLst>
                    <a:ext uri="{9D8B030D-6E8A-4147-A177-3AD203B41FA5}">
                      <a16:colId xmlns:a16="http://schemas.microsoft.com/office/drawing/2014/main" val="20001"/>
                    </a:ext>
                  </a:extLst>
                </a:gridCol>
              </a:tblGrid>
              <a:tr h="936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3000" b="0" i="0" u="none" strike="noStrike" cap="none" normalizeH="0" baseline="0">
                          <a:ln>
                            <a:noFill/>
                          </a:ln>
                          <a:solidFill>
                            <a:schemeClr val="bg1"/>
                          </a:solidFill>
                          <a:effectLst/>
                          <a:latin typeface="Arial" pitchFamily="34" charset="0"/>
                        </a:rPr>
                        <a:t>DIN EN 1028</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3000" b="0" i="0" u="none" strike="noStrike" cap="none" normalizeH="0" baseline="0">
                          <a:ln>
                            <a:noFill/>
                          </a:ln>
                          <a:solidFill>
                            <a:schemeClr val="bg1"/>
                          </a:solidFill>
                          <a:effectLst/>
                          <a:latin typeface="Arial" pitchFamily="34" charset="0"/>
                        </a:rPr>
                        <a:t>DIN 14420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9350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000" b="0" i="0" u="none" strike="noStrike" cap="none" normalizeH="0" baseline="0">
                          <a:ln>
                            <a:noFill/>
                          </a:ln>
                          <a:solidFill>
                            <a:schemeClr val="tx1"/>
                          </a:solidFill>
                          <a:effectLst/>
                          <a:latin typeface="Arial" pitchFamily="34" charset="0"/>
                        </a:rPr>
                        <a:t>FPN 10 – 1000*</a:t>
                      </a:r>
                      <a:r>
                        <a:rPr kumimoji="0" lang="de-DE" sz="2000" b="0" i="0" u="none" strike="noStrike" cap="none" normalizeH="0" baseline="30000">
                          <a:ln>
                            <a:noFill/>
                          </a:ln>
                          <a:solidFill>
                            <a:schemeClr val="tx1"/>
                          </a:solidFill>
                          <a:effectLst/>
                          <a:latin typeface="Arial" pitchFamily="34"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000" b="0" i="0" u="none" strike="noStrike" cap="none" normalizeH="0" baseline="0">
                          <a:ln>
                            <a:noFill/>
                          </a:ln>
                          <a:solidFill>
                            <a:schemeClr val="tx1"/>
                          </a:solidFill>
                          <a:effectLst/>
                          <a:latin typeface="Arial" pitchFamily="34" charset="0"/>
                        </a:rPr>
                        <a:t>FP 8 / 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extLst>
                  <a:ext uri="{0D108BD9-81ED-4DB2-BD59-A6C34878D82A}">
                    <a16:rowId xmlns:a16="http://schemas.microsoft.com/office/drawing/2014/main" val="10001"/>
                  </a:ext>
                </a:extLst>
              </a:tr>
              <a:tr h="9366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000" b="0" i="0" u="none" strike="noStrike" cap="none" normalizeH="0" baseline="0">
                          <a:ln>
                            <a:noFill/>
                          </a:ln>
                          <a:solidFill>
                            <a:schemeClr val="tx1"/>
                          </a:solidFill>
                          <a:effectLst/>
                          <a:latin typeface="Arial" pitchFamily="34" charset="0"/>
                        </a:rPr>
                        <a:t>FPN 10 – 2000*</a:t>
                      </a:r>
                      <a:r>
                        <a:rPr kumimoji="0" lang="de-DE" sz="2000" b="0" i="0" u="none" strike="noStrike" cap="none" normalizeH="0" baseline="30000">
                          <a:ln>
                            <a:noFill/>
                          </a:ln>
                          <a:solidFill>
                            <a:schemeClr val="tx1"/>
                          </a:solidFill>
                          <a:effectLst/>
                          <a:latin typeface="Arial" pitchFamily="34"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CFC24"/>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000" b="0" i="0" u="none" strike="noStrike" cap="none" normalizeH="0" baseline="0">
                          <a:ln>
                            <a:noFill/>
                          </a:ln>
                          <a:solidFill>
                            <a:schemeClr val="tx1"/>
                          </a:solidFill>
                          <a:effectLst/>
                          <a:latin typeface="Arial" pitchFamily="34" charset="0"/>
                        </a:rPr>
                        <a:t>FP 16 / 8</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CFC24"/>
                    </a:solidFill>
                  </a:tcPr>
                </a:tc>
                <a:extLst>
                  <a:ext uri="{0D108BD9-81ED-4DB2-BD59-A6C34878D82A}">
                    <a16:rowId xmlns:a16="http://schemas.microsoft.com/office/drawing/2014/main" val="10002"/>
                  </a:ext>
                </a:extLst>
              </a:tr>
            </a:tbl>
          </a:graphicData>
        </a:graphic>
      </p:graphicFrame>
      <p:sp>
        <p:nvSpPr>
          <p:cNvPr id="14353" name="Text Box 32">
            <a:extLst>
              <a:ext uri="{FF2B5EF4-FFF2-40B4-BE49-F238E27FC236}">
                <a16:creationId xmlns:a16="http://schemas.microsoft.com/office/drawing/2014/main" id="{F2586E81-E160-4904-973B-9E0F6DEEA78A}"/>
              </a:ext>
            </a:extLst>
          </p:cNvPr>
          <p:cNvSpPr txBox="1">
            <a:spLocks noChangeArrowheads="1"/>
          </p:cNvSpPr>
          <p:nvPr/>
        </p:nvSpPr>
        <p:spPr bwMode="auto">
          <a:xfrm>
            <a:off x="468313" y="4868863"/>
            <a:ext cx="77041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50000"/>
              </a:spcBef>
              <a:buClrTx/>
              <a:buSzTx/>
              <a:buFontTx/>
              <a:buNone/>
            </a:pPr>
            <a:r>
              <a:rPr lang="de-DE" altLang="de-DE">
                <a:solidFill>
                  <a:srgbClr val="000000"/>
                </a:solidFill>
              </a:rPr>
              <a:t>*</a:t>
            </a:r>
            <a:r>
              <a:rPr lang="de-DE" altLang="de-DE" baseline="30000">
                <a:solidFill>
                  <a:srgbClr val="000000"/>
                </a:solidFill>
              </a:rPr>
              <a:t>1</a:t>
            </a:r>
            <a:r>
              <a:rPr lang="de-DE" altLang="de-DE">
                <a:solidFill>
                  <a:srgbClr val="000000"/>
                </a:solidFill>
              </a:rPr>
              <a:t> FPN 10-1000 Einbau in HLF 10</a:t>
            </a:r>
          </a:p>
          <a:p>
            <a:pPr>
              <a:spcBef>
                <a:spcPct val="50000"/>
              </a:spcBef>
              <a:buClrTx/>
              <a:buSzTx/>
              <a:buFontTx/>
              <a:buNone/>
            </a:pPr>
            <a:r>
              <a:rPr lang="de-DE" altLang="de-DE">
                <a:solidFill>
                  <a:srgbClr val="000000"/>
                </a:solidFill>
              </a:rPr>
              <a:t>*</a:t>
            </a:r>
            <a:r>
              <a:rPr lang="de-DE" altLang="de-DE" baseline="30000">
                <a:solidFill>
                  <a:srgbClr val="000000"/>
                </a:solidFill>
              </a:rPr>
              <a:t>2</a:t>
            </a:r>
            <a:r>
              <a:rPr lang="de-DE" altLang="de-DE">
                <a:solidFill>
                  <a:srgbClr val="000000"/>
                </a:solidFill>
              </a:rPr>
              <a:t> FPN 10-2000 Einbau in HLF 20</a:t>
            </a:r>
          </a:p>
        </p:txBody>
      </p:sp>
      <p:pic>
        <p:nvPicPr>
          <p:cNvPr id="14354" name="Grafik 1">
            <a:extLst>
              <a:ext uri="{FF2B5EF4-FFF2-40B4-BE49-F238E27FC236}">
                <a16:creationId xmlns:a16="http://schemas.microsoft.com/office/drawing/2014/main" id="{AE6322E6-F89E-4867-B377-7D5886031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495" t="9894" r="57098" b="82234"/>
          <a:stretch>
            <a:fillRect/>
          </a:stretch>
        </p:blipFill>
        <p:spPr bwMode="auto">
          <a:xfrm>
            <a:off x="7092950" y="45815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5" name="Textfeld 5">
            <a:extLst>
              <a:ext uri="{FF2B5EF4-FFF2-40B4-BE49-F238E27FC236}">
                <a16:creationId xmlns:a16="http://schemas.microsoft.com/office/drawing/2014/main" id="{429F4B06-3FA0-48ED-9E7A-93584CB79BC0}"/>
              </a:ext>
            </a:extLst>
          </p:cNvPr>
          <p:cNvSpPr txBox="1">
            <a:spLocks noChangeArrowheads="1"/>
          </p:cNvSpPr>
          <p:nvPr/>
        </p:nvSpPr>
        <p:spPr bwMode="auto">
          <a:xfrm>
            <a:off x="6659563" y="4672013"/>
            <a:ext cx="5508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sp>
        <p:nvSpPr>
          <p:cNvPr id="14356" name="Foliennummernplatzhalter 1">
            <a:extLst>
              <a:ext uri="{FF2B5EF4-FFF2-40B4-BE49-F238E27FC236}">
                <a16:creationId xmlns:a16="http://schemas.microsoft.com/office/drawing/2014/main" id="{3A594A3A-4906-4530-BFE9-5A49185CBBC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A8059BEE-7019-4771-93DF-1C4864D03298}" type="slidenum">
              <a:rPr lang="de-DE" altLang="de-DE" sz="1200">
                <a:solidFill>
                  <a:srgbClr val="000000"/>
                </a:solidFill>
              </a:rPr>
              <a:pPr>
                <a:spcBef>
                  <a:spcPct val="0"/>
                </a:spcBef>
                <a:buClrTx/>
                <a:buSzTx/>
                <a:buFontTx/>
                <a:buNone/>
              </a:pPr>
              <a:t>5</a:t>
            </a:fld>
            <a:endParaRPr lang="de-DE" altLang="de-DE" sz="1200">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hteck 44">
            <a:extLst>
              <a:ext uri="{FF2B5EF4-FFF2-40B4-BE49-F238E27FC236}">
                <a16:creationId xmlns:a16="http://schemas.microsoft.com/office/drawing/2014/main" id="{A3DA816F-1E25-44DD-9C2E-3B8155B10636}"/>
              </a:ext>
            </a:extLst>
          </p:cNvPr>
          <p:cNvSpPr/>
          <p:nvPr/>
        </p:nvSpPr>
        <p:spPr bwMode="auto">
          <a:xfrm>
            <a:off x="5229225" y="4972050"/>
            <a:ext cx="2447925" cy="1477963"/>
          </a:xfrm>
          <a:prstGeom prst="rect">
            <a:avLst/>
          </a:prstGeom>
          <a:solidFill>
            <a:schemeClr val="bg1">
              <a:lumMod val="85000"/>
            </a:schemeClr>
          </a:solidFill>
          <a:ln w="19050" cap="flat" cmpd="sng" algn="ctr">
            <a:solidFill>
              <a:schemeClr val="tx1"/>
            </a:solidFill>
            <a:prstDash val="solid"/>
            <a:miter lim="800000"/>
            <a:headEnd type="none" w="med" len="med"/>
            <a:tailEnd type="none" w="med" len="med"/>
          </a:ln>
          <a:effectLst/>
        </p:spPr>
        <p:txBody>
          <a:bodyPr wrap="none"/>
          <a:lstStyle/>
          <a:p>
            <a:pPr>
              <a:defRPr/>
            </a:pPr>
            <a:endParaRPr lang="de-DE" sz="2400"/>
          </a:p>
        </p:txBody>
      </p:sp>
      <p:sp>
        <p:nvSpPr>
          <p:cNvPr id="58371" name="Rechteck 39">
            <a:extLst>
              <a:ext uri="{FF2B5EF4-FFF2-40B4-BE49-F238E27FC236}">
                <a16:creationId xmlns:a16="http://schemas.microsoft.com/office/drawing/2014/main" id="{B44B2C93-4773-4CB7-937A-2E8C43EF68BF}"/>
              </a:ext>
            </a:extLst>
          </p:cNvPr>
          <p:cNvSpPr>
            <a:spLocks noChangeArrowheads="1"/>
          </p:cNvSpPr>
          <p:nvPr/>
        </p:nvSpPr>
        <p:spPr bwMode="auto">
          <a:xfrm>
            <a:off x="1258888" y="2133600"/>
            <a:ext cx="5976937" cy="1008063"/>
          </a:xfrm>
          <a:prstGeom prst="rect">
            <a:avLst/>
          </a:prstGeom>
          <a:solidFill>
            <a:schemeClr val="accent1"/>
          </a:solidFill>
          <a:ln w="25400" algn="ctr">
            <a:solidFill>
              <a:schemeClr val="tx1"/>
            </a:solidFill>
            <a:miter lim="800000"/>
            <a:headEnd/>
            <a:tailEnd/>
          </a:ln>
        </p:spPr>
        <p:txBody>
          <a:bodyPr wrap="none"/>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endParaRPr lang="de-DE" altLang="de-DE"/>
          </a:p>
        </p:txBody>
      </p:sp>
      <p:pic>
        <p:nvPicPr>
          <p:cNvPr id="62468" name="Grafik 73754">
            <a:extLst>
              <a:ext uri="{FF2B5EF4-FFF2-40B4-BE49-F238E27FC236}">
                <a16:creationId xmlns:a16="http://schemas.microsoft.com/office/drawing/2014/main" id="{3281C7DC-8EC1-4728-8D5B-A0125E4985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7950" y="3421063"/>
            <a:ext cx="58229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57" name="Rechteck 73756">
            <a:extLst>
              <a:ext uri="{FF2B5EF4-FFF2-40B4-BE49-F238E27FC236}">
                <a16:creationId xmlns:a16="http://schemas.microsoft.com/office/drawing/2014/main" id="{EADE0249-B054-4089-9C54-8597209FAD7E}"/>
              </a:ext>
            </a:extLst>
          </p:cNvPr>
          <p:cNvSpPr/>
          <p:nvPr/>
        </p:nvSpPr>
        <p:spPr>
          <a:xfrm>
            <a:off x="2195513" y="836613"/>
            <a:ext cx="5184775" cy="400050"/>
          </a:xfrm>
          <a:prstGeom prst="rect">
            <a:avLst/>
          </a:prstGeom>
        </p:spPr>
        <p:txBody>
          <a:bodyPr wrap="none">
            <a:spAutoFit/>
          </a:bodyPr>
          <a:lstStyle/>
          <a:p>
            <a:pPr>
              <a:defRPr/>
            </a:pPr>
            <a:r>
              <a:rPr lang="de-DE" altLang="de-DE" sz="2000" b="1" kern="0" dirty="0">
                <a:solidFill>
                  <a:srgbClr val="0000FF"/>
                </a:solidFill>
                <a:latin typeface="Arial"/>
                <a:ea typeface="+mj-ea"/>
                <a:cs typeface="+mj-cs"/>
              </a:rPr>
              <a:t>6.6 Feuerlöschkreiselpumpen: </a:t>
            </a:r>
            <a:r>
              <a:rPr lang="de-DE" altLang="de-DE" sz="2000" b="1" u="sng" kern="0" dirty="0">
                <a:solidFill>
                  <a:srgbClr val="0000FF"/>
                </a:solidFill>
                <a:latin typeface="+mj-lt"/>
                <a:ea typeface="+mj-ea"/>
                <a:cs typeface="+mj-cs"/>
              </a:rPr>
              <a:t>Kavitation</a:t>
            </a:r>
            <a:endParaRPr lang="de-DE" dirty="0"/>
          </a:p>
        </p:txBody>
      </p:sp>
      <p:sp>
        <p:nvSpPr>
          <p:cNvPr id="62470" name="Textfeld 73757">
            <a:extLst>
              <a:ext uri="{FF2B5EF4-FFF2-40B4-BE49-F238E27FC236}">
                <a16:creationId xmlns:a16="http://schemas.microsoft.com/office/drawing/2014/main" id="{EB7DAC7A-9E34-4BFA-A852-3E468991C1FD}"/>
              </a:ext>
            </a:extLst>
          </p:cNvPr>
          <p:cNvSpPr txBox="1">
            <a:spLocks noChangeArrowheads="1"/>
          </p:cNvSpPr>
          <p:nvPr/>
        </p:nvSpPr>
        <p:spPr bwMode="auto">
          <a:xfrm>
            <a:off x="468313" y="1568450"/>
            <a:ext cx="5059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2000" b="1">
                <a:solidFill>
                  <a:srgbClr val="003366"/>
                </a:solidFill>
              </a:rPr>
              <a:t>Errechnen der max. Saugschlauchlänge</a:t>
            </a:r>
          </a:p>
        </p:txBody>
      </p:sp>
      <p:sp>
        <p:nvSpPr>
          <p:cNvPr id="58375" name="Textfeld 73758">
            <a:extLst>
              <a:ext uri="{FF2B5EF4-FFF2-40B4-BE49-F238E27FC236}">
                <a16:creationId xmlns:a16="http://schemas.microsoft.com/office/drawing/2014/main" id="{59A3769C-09E6-4187-B9A5-9370CCEC0E30}"/>
              </a:ext>
            </a:extLst>
          </p:cNvPr>
          <p:cNvSpPr txBox="1">
            <a:spLocks noChangeArrowheads="1"/>
          </p:cNvSpPr>
          <p:nvPr/>
        </p:nvSpPr>
        <p:spPr bwMode="auto">
          <a:xfrm>
            <a:off x="1547813" y="2276475"/>
            <a:ext cx="25955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lgn="ctr">
              <a:spcBef>
                <a:spcPct val="0"/>
              </a:spcBef>
              <a:buClrTx/>
              <a:buSzTx/>
              <a:buFontTx/>
              <a:buNone/>
            </a:pPr>
            <a:r>
              <a:rPr lang="de-DE" altLang="de-DE" sz="1800"/>
              <a:t>60</a:t>
            </a:r>
          </a:p>
          <a:p>
            <a:pPr algn="ctr">
              <a:spcBef>
                <a:spcPct val="0"/>
              </a:spcBef>
              <a:buClrTx/>
              <a:buSzTx/>
              <a:buFontTx/>
              <a:buNone/>
            </a:pPr>
            <a:r>
              <a:rPr lang="de-DE" altLang="de-DE" sz="1800"/>
              <a:t>Geodätische Saughöhe</a:t>
            </a:r>
          </a:p>
        </p:txBody>
      </p:sp>
      <p:cxnSp>
        <p:nvCxnSpPr>
          <p:cNvPr id="58376" name="Gerade Verbindung 32">
            <a:extLst>
              <a:ext uri="{FF2B5EF4-FFF2-40B4-BE49-F238E27FC236}">
                <a16:creationId xmlns:a16="http://schemas.microsoft.com/office/drawing/2014/main" id="{98073695-5F9E-4EB0-AE16-03A11A080B23}"/>
              </a:ext>
            </a:extLst>
          </p:cNvPr>
          <p:cNvCxnSpPr>
            <a:cxnSpLocks noChangeShapeType="1"/>
            <a:stCxn id="58375" idx="1"/>
            <a:endCxn id="58375" idx="3"/>
          </p:cNvCxnSpPr>
          <p:nvPr/>
        </p:nvCxnSpPr>
        <p:spPr bwMode="auto">
          <a:xfrm>
            <a:off x="1547813" y="2600325"/>
            <a:ext cx="2595562" cy="0"/>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sp>
        <p:nvSpPr>
          <p:cNvPr id="58377" name="Textfeld 35">
            <a:extLst>
              <a:ext uri="{FF2B5EF4-FFF2-40B4-BE49-F238E27FC236}">
                <a16:creationId xmlns:a16="http://schemas.microsoft.com/office/drawing/2014/main" id="{F92BD223-2546-4FDF-B879-1109195386F8}"/>
              </a:ext>
            </a:extLst>
          </p:cNvPr>
          <p:cNvSpPr txBox="1">
            <a:spLocks noChangeArrowheads="1"/>
          </p:cNvSpPr>
          <p:nvPr/>
        </p:nvSpPr>
        <p:spPr bwMode="auto">
          <a:xfrm>
            <a:off x="4143375" y="2420938"/>
            <a:ext cx="3236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a:t>= max. Saugschlauchlänge</a:t>
            </a:r>
          </a:p>
        </p:txBody>
      </p:sp>
      <p:sp>
        <p:nvSpPr>
          <p:cNvPr id="58378" name="Textfeld 41">
            <a:extLst>
              <a:ext uri="{FF2B5EF4-FFF2-40B4-BE49-F238E27FC236}">
                <a16:creationId xmlns:a16="http://schemas.microsoft.com/office/drawing/2014/main" id="{1A8F6470-5AE6-4BD6-A492-73A0B4EE2376}"/>
              </a:ext>
            </a:extLst>
          </p:cNvPr>
          <p:cNvSpPr txBox="1">
            <a:spLocks noChangeArrowheads="1"/>
          </p:cNvSpPr>
          <p:nvPr/>
        </p:nvSpPr>
        <p:spPr bwMode="auto">
          <a:xfrm>
            <a:off x="6526213" y="5930900"/>
            <a:ext cx="1682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a:t>= 30 m</a:t>
            </a:r>
          </a:p>
        </p:txBody>
      </p:sp>
      <p:cxnSp>
        <p:nvCxnSpPr>
          <p:cNvPr id="58379" name="Gerade Verbindung 43">
            <a:extLst>
              <a:ext uri="{FF2B5EF4-FFF2-40B4-BE49-F238E27FC236}">
                <a16:creationId xmlns:a16="http://schemas.microsoft.com/office/drawing/2014/main" id="{823699A7-ADB9-4B5B-B8FF-B0E536C7C79C}"/>
              </a:ext>
            </a:extLst>
          </p:cNvPr>
          <p:cNvCxnSpPr>
            <a:cxnSpLocks noChangeShapeType="1"/>
            <a:endCxn id="58378" idx="1"/>
          </p:cNvCxnSpPr>
          <p:nvPr/>
        </p:nvCxnSpPr>
        <p:spPr bwMode="auto">
          <a:xfrm>
            <a:off x="6092825" y="6116638"/>
            <a:ext cx="433388" cy="0"/>
          </a:xfrm>
          <a:prstGeom prst="line">
            <a:avLst/>
          </a:prstGeom>
          <a:noFill/>
          <a:ln w="19050" algn="ctr">
            <a:solidFill>
              <a:schemeClr val="tx1"/>
            </a:solidFill>
            <a:miter lim="800000"/>
            <a:headEnd/>
            <a:tailEnd/>
          </a:ln>
          <a:extLst>
            <a:ext uri="{909E8E84-426E-40DD-AFC4-6F175D3DCCD1}">
              <a14:hiddenFill xmlns:a14="http://schemas.microsoft.com/office/drawing/2010/main">
                <a:noFill/>
              </a14:hiddenFill>
            </a:ext>
          </a:extLst>
        </p:spPr>
      </p:cxnSp>
      <p:sp>
        <p:nvSpPr>
          <p:cNvPr id="58380" name="Textfeld 40">
            <a:extLst>
              <a:ext uri="{FF2B5EF4-FFF2-40B4-BE49-F238E27FC236}">
                <a16:creationId xmlns:a16="http://schemas.microsoft.com/office/drawing/2014/main" id="{6F0A7C58-11D7-4AC0-8AC0-693D72DAFD9D}"/>
              </a:ext>
            </a:extLst>
          </p:cNvPr>
          <p:cNvSpPr txBox="1">
            <a:spLocks noChangeArrowheads="1"/>
          </p:cNvSpPr>
          <p:nvPr/>
        </p:nvSpPr>
        <p:spPr bwMode="auto">
          <a:xfrm>
            <a:off x="5229225" y="4972050"/>
            <a:ext cx="22320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a:t>Beispiel:</a:t>
            </a:r>
          </a:p>
          <a:p>
            <a:pPr>
              <a:spcBef>
                <a:spcPct val="0"/>
              </a:spcBef>
              <a:buClrTx/>
              <a:buSzTx/>
              <a:buFontTx/>
              <a:buNone/>
            </a:pPr>
            <a:r>
              <a:rPr lang="de-DE" altLang="de-DE" sz="1800"/>
              <a:t>Hs geod. = 2 m</a:t>
            </a:r>
          </a:p>
          <a:p>
            <a:pPr>
              <a:spcBef>
                <a:spcPct val="0"/>
              </a:spcBef>
              <a:buClrTx/>
              <a:buSzTx/>
              <a:buFontTx/>
              <a:buNone/>
            </a:pPr>
            <a:endParaRPr lang="de-DE" altLang="de-DE" sz="1800"/>
          </a:p>
          <a:p>
            <a:pPr algn="ctr">
              <a:spcBef>
                <a:spcPct val="0"/>
              </a:spcBef>
              <a:buClrTx/>
              <a:buSzTx/>
              <a:buFontTx/>
              <a:buNone/>
            </a:pPr>
            <a:r>
              <a:rPr lang="de-DE" altLang="de-DE" sz="1800"/>
              <a:t>60</a:t>
            </a:r>
          </a:p>
          <a:p>
            <a:pPr algn="ctr">
              <a:spcBef>
                <a:spcPct val="0"/>
              </a:spcBef>
              <a:buClrTx/>
              <a:buSzTx/>
              <a:buFontTx/>
              <a:buNone/>
            </a:pPr>
            <a:r>
              <a:rPr lang="de-DE" altLang="de-DE" sz="1800"/>
              <a:t>2m</a:t>
            </a:r>
          </a:p>
        </p:txBody>
      </p:sp>
      <p:sp>
        <p:nvSpPr>
          <p:cNvPr id="62477" name="Foliennummernplatzhalter 1">
            <a:extLst>
              <a:ext uri="{FF2B5EF4-FFF2-40B4-BE49-F238E27FC236}">
                <a16:creationId xmlns:a16="http://schemas.microsoft.com/office/drawing/2014/main" id="{C03F3FF2-2980-4573-ADCE-7CAE563DCF5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17B64B22-70E8-44E0-B395-98F7C312C5D7}" type="slidenum">
              <a:rPr lang="de-DE" altLang="de-DE" sz="1200">
                <a:solidFill>
                  <a:srgbClr val="000000"/>
                </a:solidFill>
              </a:rPr>
              <a:pPr>
                <a:spcBef>
                  <a:spcPct val="0"/>
                </a:spcBef>
                <a:buClrTx/>
                <a:buSzTx/>
                <a:buFontTx/>
                <a:buNone/>
              </a:pPr>
              <a:t>50</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3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3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3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3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8371" grpId="0" animBg="1"/>
      <p:bldP spid="58375" grpId="0"/>
      <p:bldP spid="58377" grpId="0"/>
      <p:bldP spid="58378" grpId="0"/>
      <p:bldP spid="5838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hteck 3">
            <a:extLst>
              <a:ext uri="{FF2B5EF4-FFF2-40B4-BE49-F238E27FC236}">
                <a16:creationId xmlns:a16="http://schemas.microsoft.com/office/drawing/2014/main" id="{6A31958A-B20E-4A44-8248-FB563EEC5310}"/>
              </a:ext>
            </a:extLst>
          </p:cNvPr>
          <p:cNvSpPr>
            <a:spLocks noChangeArrowheads="1"/>
          </p:cNvSpPr>
          <p:nvPr/>
        </p:nvSpPr>
        <p:spPr bwMode="auto">
          <a:xfrm>
            <a:off x="539750" y="1536700"/>
            <a:ext cx="78486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eaLnBrk="1" hangingPunct="1">
              <a:spcBef>
                <a:spcPct val="0"/>
              </a:spcBef>
              <a:buClrTx/>
              <a:buSzTx/>
              <a:buFontTx/>
              <a:buNone/>
            </a:pPr>
            <a:r>
              <a:rPr lang="de-DE" altLang="de-DE" sz="2000" b="1">
                <a:solidFill>
                  <a:srgbClr val="003366"/>
                </a:solidFill>
                <a:ea typeface="MS PGothic" panose="020B0600070205080204" pitchFamily="34" charset="-128"/>
              </a:rPr>
              <a:t>Feuerlöschkreiselpumpen nie im freien Auslauf ohne Gegendruck betreiben !</a:t>
            </a:r>
          </a:p>
          <a:p>
            <a:pPr eaLnBrk="1" hangingPunct="1">
              <a:lnSpc>
                <a:spcPct val="115000"/>
              </a:lnSpc>
              <a:buClr>
                <a:srgbClr val="871D33"/>
              </a:buClr>
              <a:buSzPct val="130000"/>
              <a:buFontTx/>
              <a:buNone/>
            </a:pPr>
            <a:r>
              <a:rPr lang="de-DE" altLang="de-DE" sz="2000" i="1">
                <a:solidFill>
                  <a:srgbClr val="003366"/>
                </a:solidFill>
                <a:ea typeface="MS PGothic" panose="020B0600070205080204" pitchFamily="34" charset="-128"/>
              </a:rPr>
              <a:t>Beschädigung der Pumpe durch Kavitation möglich!</a:t>
            </a:r>
          </a:p>
          <a:p>
            <a:pPr eaLnBrk="1" hangingPunct="1">
              <a:lnSpc>
                <a:spcPct val="115000"/>
              </a:lnSpc>
              <a:buClr>
                <a:srgbClr val="871D33"/>
              </a:buClr>
              <a:buSzPct val="130000"/>
              <a:buFontTx/>
              <a:buNone/>
            </a:pPr>
            <a:r>
              <a:rPr lang="de-DE" altLang="de-DE" sz="2000" i="1">
                <a:solidFill>
                  <a:srgbClr val="C00000"/>
                </a:solidFill>
                <a:ea typeface="MS PGothic" panose="020B0600070205080204" pitchFamily="34" charset="-128"/>
                <a:sym typeface="Wingdings" panose="05000000000000000000" pitchFamily="2" charset="2"/>
              </a:rPr>
              <a:t></a:t>
            </a:r>
            <a:r>
              <a:rPr lang="de-DE" altLang="de-DE" sz="2000" i="1">
                <a:solidFill>
                  <a:srgbClr val="003366"/>
                </a:solidFill>
                <a:ea typeface="MS PGothic" panose="020B0600070205080204" pitchFamily="34" charset="-128"/>
              </a:rPr>
              <a:t> Immer eine Querschnittsverringerung erzeugen !</a:t>
            </a:r>
            <a:br>
              <a:rPr lang="de-DE" altLang="de-DE" sz="2000" i="1">
                <a:solidFill>
                  <a:srgbClr val="003366"/>
                </a:solidFill>
                <a:ea typeface="MS PGothic" panose="020B0600070205080204" pitchFamily="34" charset="-128"/>
              </a:rPr>
            </a:br>
            <a:r>
              <a:rPr lang="de-DE" altLang="de-DE" sz="2000" i="1">
                <a:solidFill>
                  <a:srgbClr val="003366"/>
                </a:solidFill>
                <a:ea typeface="MS PGothic" panose="020B0600070205080204" pitchFamily="34" charset="-128"/>
              </a:rPr>
              <a:t>     (</a:t>
            </a:r>
            <a:r>
              <a:rPr lang="de-DE" altLang="de-DE" sz="2000" i="1">
                <a:solidFill>
                  <a:srgbClr val="003366"/>
                </a:solidFill>
                <a:ea typeface="MS PGothic" panose="020B0600070205080204" pitchFamily="34" charset="-128"/>
                <a:sym typeface="Wingdings" panose="05000000000000000000" pitchFamily="2" charset="2"/>
              </a:rPr>
              <a:t> </a:t>
            </a:r>
            <a:r>
              <a:rPr lang="de-DE" altLang="de-DE" sz="2000" i="1">
                <a:solidFill>
                  <a:srgbClr val="003366"/>
                </a:solidFill>
                <a:ea typeface="MS PGothic" panose="020B0600070205080204" pitchFamily="34" charset="-128"/>
              </a:rPr>
              <a:t>Bsp. Strahlrohr)  </a:t>
            </a:r>
          </a:p>
        </p:txBody>
      </p:sp>
      <p:pic>
        <p:nvPicPr>
          <p:cNvPr id="63491" name="Picture 7">
            <a:extLst>
              <a:ext uri="{FF2B5EF4-FFF2-40B4-BE49-F238E27FC236}">
                <a16:creationId xmlns:a16="http://schemas.microsoft.com/office/drawing/2014/main" id="{B8822319-1606-432D-9EB1-92F6EE3CAE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730625"/>
            <a:ext cx="3287712" cy="28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Foliennummernplatzhalter 1">
            <a:extLst>
              <a:ext uri="{FF2B5EF4-FFF2-40B4-BE49-F238E27FC236}">
                <a16:creationId xmlns:a16="http://schemas.microsoft.com/office/drawing/2014/main" id="{935F7758-54BF-4A53-ACEE-C07F3ADAD57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BFEBD201-2E06-44F8-9E19-9E3D12566218}" type="slidenum">
              <a:rPr lang="de-DE" altLang="de-DE" sz="1200">
                <a:solidFill>
                  <a:srgbClr val="000000"/>
                </a:solidFill>
              </a:rPr>
              <a:pPr>
                <a:spcBef>
                  <a:spcPct val="0"/>
                </a:spcBef>
                <a:buClrTx/>
                <a:buSzTx/>
                <a:buFontTx/>
                <a:buNone/>
              </a:pPr>
              <a:t>51</a:t>
            </a:fld>
            <a:endParaRPr lang="de-DE" altLang="de-DE" sz="1200">
              <a:solidFill>
                <a:srgbClr val="000000"/>
              </a:solidFill>
            </a:endParaRPr>
          </a:p>
        </p:txBody>
      </p:sp>
      <p:sp>
        <p:nvSpPr>
          <p:cNvPr id="6" name="Rechteck 5">
            <a:extLst>
              <a:ext uri="{FF2B5EF4-FFF2-40B4-BE49-F238E27FC236}">
                <a16:creationId xmlns:a16="http://schemas.microsoft.com/office/drawing/2014/main" id="{736EBD76-BB38-4998-8610-01A639DF2544}"/>
              </a:ext>
            </a:extLst>
          </p:cNvPr>
          <p:cNvSpPr/>
          <p:nvPr/>
        </p:nvSpPr>
        <p:spPr>
          <a:xfrm>
            <a:off x="2195513" y="836613"/>
            <a:ext cx="5184775" cy="400050"/>
          </a:xfrm>
          <a:prstGeom prst="rect">
            <a:avLst/>
          </a:prstGeom>
        </p:spPr>
        <p:txBody>
          <a:bodyPr wrap="none">
            <a:spAutoFit/>
          </a:bodyPr>
          <a:lstStyle/>
          <a:p>
            <a:pPr>
              <a:defRPr/>
            </a:pPr>
            <a:r>
              <a:rPr lang="de-DE" altLang="de-DE" sz="2000" b="1" kern="0" dirty="0">
                <a:solidFill>
                  <a:srgbClr val="0000FF"/>
                </a:solidFill>
                <a:latin typeface="Arial"/>
                <a:ea typeface="+mj-ea"/>
                <a:cs typeface="+mj-cs"/>
              </a:rPr>
              <a:t>6.6 Feuerlöschkreiselpumpen: </a:t>
            </a:r>
            <a:r>
              <a:rPr lang="de-DE" altLang="de-DE" sz="2000" b="1" u="sng" kern="0" dirty="0">
                <a:solidFill>
                  <a:srgbClr val="0000FF"/>
                </a:solidFill>
                <a:latin typeface="+mj-lt"/>
                <a:ea typeface="+mj-ea"/>
                <a:cs typeface="+mj-cs"/>
              </a:rPr>
              <a:t>Kavitation</a:t>
            </a:r>
            <a:endParaRPr lang="de-DE"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hteck 3">
            <a:extLst>
              <a:ext uri="{FF2B5EF4-FFF2-40B4-BE49-F238E27FC236}">
                <a16:creationId xmlns:a16="http://schemas.microsoft.com/office/drawing/2014/main" id="{00E0B7D2-D886-41AF-9851-DB87ECEADA59}"/>
              </a:ext>
            </a:extLst>
          </p:cNvPr>
          <p:cNvSpPr>
            <a:spLocks noChangeArrowheads="1"/>
          </p:cNvSpPr>
          <p:nvPr/>
        </p:nvSpPr>
        <p:spPr bwMode="auto">
          <a:xfrm>
            <a:off x="755650" y="1797050"/>
            <a:ext cx="78486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eaLnBrk="1" hangingPunct="1">
              <a:spcBef>
                <a:spcPct val="0"/>
              </a:spcBef>
              <a:buClr>
                <a:srgbClr val="000066"/>
              </a:buClr>
              <a:buSzTx/>
              <a:buFontTx/>
              <a:buNone/>
            </a:pPr>
            <a:r>
              <a:rPr lang="de-DE" altLang="de-DE" sz="2000" b="1"/>
              <a:t>Wassererwärmung in der Feuerlöschkreiselpumpe, </a:t>
            </a:r>
            <a:r>
              <a:rPr lang="de-DE" altLang="de-DE" sz="2000" b="1">
                <a:solidFill>
                  <a:srgbClr val="FF0000"/>
                </a:solidFill>
              </a:rPr>
              <a:t>Verbrühungsgefahr!</a:t>
            </a:r>
          </a:p>
          <a:p>
            <a:pPr eaLnBrk="1" hangingPunct="1">
              <a:spcBef>
                <a:spcPct val="0"/>
              </a:spcBef>
              <a:buClr>
                <a:srgbClr val="000066"/>
              </a:buClr>
              <a:buSzTx/>
              <a:buFontTx/>
              <a:buNone/>
            </a:pPr>
            <a:endParaRPr lang="de-DE" altLang="de-DE" sz="2000" b="1"/>
          </a:p>
          <a:p>
            <a:pPr eaLnBrk="1" hangingPunct="1">
              <a:spcBef>
                <a:spcPct val="0"/>
              </a:spcBef>
              <a:buClr>
                <a:srgbClr val="000066"/>
              </a:buClr>
              <a:buSzTx/>
              <a:buFontTx/>
              <a:buNone/>
            </a:pPr>
            <a:r>
              <a:rPr lang="de-DE" altLang="de-DE" sz="2000" b="1">
                <a:solidFill>
                  <a:srgbClr val="000066"/>
                </a:solidFill>
              </a:rPr>
              <a:t>Entstehung:</a:t>
            </a:r>
          </a:p>
          <a:p>
            <a:pPr eaLnBrk="1" hangingPunct="1">
              <a:spcBef>
                <a:spcPct val="0"/>
              </a:spcBef>
              <a:buClr>
                <a:srgbClr val="000066"/>
              </a:buClr>
              <a:buSzTx/>
              <a:buFontTx/>
              <a:buNone/>
            </a:pPr>
            <a:r>
              <a:rPr lang="de-DE" altLang="de-DE" sz="2000">
                <a:solidFill>
                  <a:srgbClr val="000066"/>
                </a:solidFill>
              </a:rPr>
              <a:t>Feuerlöschkreiselpumpe in Betrieb, aber keine Wasserabgabe.</a:t>
            </a:r>
          </a:p>
          <a:p>
            <a:pPr eaLnBrk="1" hangingPunct="1">
              <a:spcBef>
                <a:spcPct val="0"/>
              </a:spcBef>
              <a:buClr>
                <a:srgbClr val="000066"/>
              </a:buClr>
              <a:buSzTx/>
              <a:buFontTx/>
              <a:buNone/>
            </a:pPr>
            <a:endParaRPr lang="de-DE" altLang="de-DE" sz="2000">
              <a:solidFill>
                <a:srgbClr val="000066"/>
              </a:solidFill>
            </a:endParaRPr>
          </a:p>
          <a:p>
            <a:pPr eaLnBrk="1" hangingPunct="1">
              <a:spcBef>
                <a:spcPct val="0"/>
              </a:spcBef>
              <a:buClr>
                <a:srgbClr val="000066"/>
              </a:buClr>
              <a:buSzTx/>
              <a:buFontTx/>
              <a:buNone/>
            </a:pPr>
            <a:r>
              <a:rPr lang="de-DE" altLang="de-DE" sz="2000" b="1">
                <a:solidFill>
                  <a:srgbClr val="000066"/>
                </a:solidFill>
              </a:rPr>
              <a:t>Gegenmaßnahmen:</a:t>
            </a:r>
          </a:p>
          <a:p>
            <a:pPr eaLnBrk="1" hangingPunct="1">
              <a:spcBef>
                <a:spcPct val="0"/>
              </a:spcBef>
              <a:buClr>
                <a:srgbClr val="000066"/>
              </a:buClr>
              <a:buSzTx/>
              <a:buFontTx/>
              <a:buNone/>
            </a:pPr>
            <a:r>
              <a:rPr lang="de-DE" altLang="de-DE" sz="2000">
                <a:solidFill>
                  <a:srgbClr val="000066"/>
                </a:solidFill>
              </a:rPr>
              <a:t>Für ausreichende Wasserabgabe sorgen, ggf. Tankkreislauf (Bypassleitung) durchführen</a:t>
            </a:r>
          </a:p>
        </p:txBody>
      </p:sp>
      <p:sp>
        <p:nvSpPr>
          <p:cNvPr id="6" name="Rechteck 5">
            <a:extLst>
              <a:ext uri="{FF2B5EF4-FFF2-40B4-BE49-F238E27FC236}">
                <a16:creationId xmlns:a16="http://schemas.microsoft.com/office/drawing/2014/main" id="{58E1934D-F161-4845-AE11-057C3C52AB37}"/>
              </a:ext>
            </a:extLst>
          </p:cNvPr>
          <p:cNvSpPr/>
          <p:nvPr/>
        </p:nvSpPr>
        <p:spPr>
          <a:xfrm>
            <a:off x="323850" y="908050"/>
            <a:ext cx="6410325" cy="400050"/>
          </a:xfrm>
          <a:prstGeom prst="rect">
            <a:avLst/>
          </a:prstGeom>
        </p:spPr>
        <p:txBody>
          <a:bodyPr wrap="none">
            <a:spAutoFit/>
          </a:bodyPr>
          <a:lstStyle/>
          <a:p>
            <a:pPr>
              <a:defRPr/>
            </a:pPr>
            <a:r>
              <a:rPr lang="de-DE" altLang="de-DE" sz="2000" b="1" kern="0" dirty="0">
                <a:solidFill>
                  <a:srgbClr val="0000FF"/>
                </a:solidFill>
                <a:latin typeface="Arial"/>
                <a:ea typeface="+mj-ea"/>
                <a:cs typeface="+mj-cs"/>
              </a:rPr>
              <a:t>6.6 Feuerlöschkreiselpumpen: </a:t>
            </a:r>
            <a:r>
              <a:rPr lang="de-DE" altLang="de-DE" sz="2000" b="1" u="sng" kern="0" dirty="0">
                <a:solidFill>
                  <a:srgbClr val="0000FF"/>
                </a:solidFill>
                <a:latin typeface="+mj-lt"/>
                <a:ea typeface="+mj-ea"/>
                <a:cs typeface="+mj-cs"/>
              </a:rPr>
              <a:t>Mögliche Störungen</a:t>
            </a:r>
            <a:endParaRPr lang="de-DE" dirty="0">
              <a:latin typeface="Arial" charset="0"/>
            </a:endParaRPr>
          </a:p>
        </p:txBody>
      </p:sp>
      <p:sp>
        <p:nvSpPr>
          <p:cNvPr id="64516" name="Foliennummernplatzhalter 1">
            <a:extLst>
              <a:ext uri="{FF2B5EF4-FFF2-40B4-BE49-F238E27FC236}">
                <a16:creationId xmlns:a16="http://schemas.microsoft.com/office/drawing/2014/main" id="{A0F59B8E-CB1F-4251-8D9E-63D7AF4D89B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0C0BFB33-872D-4F42-85A1-A4DDDF143AC3}" type="slidenum">
              <a:rPr lang="de-DE" altLang="de-DE" sz="1200">
                <a:solidFill>
                  <a:srgbClr val="000000"/>
                </a:solidFill>
              </a:rPr>
              <a:pPr>
                <a:spcBef>
                  <a:spcPct val="0"/>
                </a:spcBef>
                <a:buClrTx/>
                <a:buSzTx/>
                <a:buFontTx/>
                <a:buNone/>
              </a:pPr>
              <a:t>52</a:t>
            </a:fld>
            <a:endParaRPr lang="de-DE" altLang="de-DE" sz="1200">
              <a:solidFill>
                <a:srgbClr val="00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8F80C94A-A574-44D5-AF44-264C1DCD3B3F}"/>
              </a:ext>
            </a:extLst>
          </p:cNvPr>
          <p:cNvSpPr>
            <a:spLocks noGrp="1" noChangeArrowheads="1"/>
          </p:cNvSpPr>
          <p:nvPr>
            <p:ph type="title"/>
          </p:nvPr>
        </p:nvSpPr>
        <p:spPr/>
        <p:txBody>
          <a:bodyPr/>
          <a:lstStyle/>
          <a:p>
            <a:pPr eaLnBrk="1" hangingPunct="1"/>
            <a:r>
              <a:rPr lang="de-DE" altLang="de-DE">
                <a:solidFill>
                  <a:srgbClr val="0000FF"/>
                </a:solidFill>
              </a:rPr>
              <a:t>6.6 Feuerlöschkreiselpumpen: </a:t>
            </a:r>
            <a:r>
              <a:rPr lang="de-DE" altLang="de-DE" u="sng">
                <a:solidFill>
                  <a:srgbClr val="0000FF"/>
                </a:solidFill>
              </a:rPr>
              <a:t>Mögliche Störungen</a:t>
            </a:r>
          </a:p>
        </p:txBody>
      </p:sp>
      <p:sp>
        <p:nvSpPr>
          <p:cNvPr id="52227" name="Rectangle 3">
            <a:extLst>
              <a:ext uri="{FF2B5EF4-FFF2-40B4-BE49-F238E27FC236}">
                <a16:creationId xmlns:a16="http://schemas.microsoft.com/office/drawing/2014/main" id="{C7BDC4D4-9F23-46E6-BD27-F452661674A3}"/>
              </a:ext>
            </a:extLst>
          </p:cNvPr>
          <p:cNvSpPr>
            <a:spLocks noGrp="1" noChangeArrowheads="1"/>
          </p:cNvSpPr>
          <p:nvPr>
            <p:ph type="body" idx="1"/>
          </p:nvPr>
        </p:nvSpPr>
        <p:spPr>
          <a:xfrm>
            <a:off x="684213" y="1557338"/>
            <a:ext cx="7272337" cy="5219700"/>
          </a:xfrm>
        </p:spPr>
        <p:txBody>
          <a:bodyPr/>
          <a:lstStyle/>
          <a:p>
            <a:pPr eaLnBrk="1" hangingPunct="1">
              <a:buFont typeface="Wingdings" panose="05000000000000000000" pitchFamily="2" charset="2"/>
              <a:buNone/>
            </a:pPr>
            <a:r>
              <a:rPr lang="de-DE" altLang="de-DE" sz="2000" b="1" u="sng">
                <a:solidFill>
                  <a:srgbClr val="003366"/>
                </a:solidFill>
              </a:rPr>
              <a:t>Unterdruck steigt – Ausgangsdruck sinkt leicht:</a:t>
            </a:r>
          </a:p>
          <a:p>
            <a:pPr eaLnBrk="1" hangingPunct="1">
              <a:buClr>
                <a:srgbClr val="003366"/>
              </a:buClr>
              <a:buFont typeface="Wingdings" panose="05000000000000000000" pitchFamily="2" charset="2"/>
              <a:buChar char="ü"/>
            </a:pPr>
            <a:r>
              <a:rPr lang="de-DE" altLang="de-DE" sz="2000" b="1">
                <a:solidFill>
                  <a:srgbClr val="003366"/>
                </a:solidFill>
              </a:rPr>
              <a:t>Saugkorb verlegt</a:t>
            </a:r>
          </a:p>
          <a:p>
            <a:pPr eaLnBrk="1" hangingPunct="1">
              <a:buClr>
                <a:srgbClr val="003366"/>
              </a:buClr>
              <a:buFont typeface="Wingdings" panose="05000000000000000000" pitchFamily="2" charset="2"/>
              <a:buChar char="ü"/>
            </a:pPr>
            <a:r>
              <a:rPr lang="de-DE" altLang="de-DE" sz="2000" b="1">
                <a:solidFill>
                  <a:srgbClr val="003366"/>
                </a:solidFill>
              </a:rPr>
              <a:t>Saugsieb verlegt</a:t>
            </a:r>
          </a:p>
          <a:p>
            <a:pPr eaLnBrk="1" hangingPunct="1">
              <a:buClr>
                <a:srgbClr val="003366"/>
              </a:buClr>
              <a:buFont typeface="Wingdings" panose="05000000000000000000" pitchFamily="2" charset="2"/>
              <a:buChar char="ü"/>
            </a:pPr>
            <a:r>
              <a:rPr lang="de-DE" altLang="de-DE" sz="2000" b="1">
                <a:solidFill>
                  <a:srgbClr val="003366"/>
                </a:solidFill>
              </a:rPr>
              <a:t>Innengummierung Saugschlauch defekt</a:t>
            </a:r>
          </a:p>
          <a:p>
            <a:pPr eaLnBrk="1" hangingPunct="1">
              <a:buClr>
                <a:srgbClr val="003366"/>
              </a:buClr>
              <a:buFont typeface="Wingdings" panose="05000000000000000000" pitchFamily="2" charset="2"/>
              <a:buChar char="ü"/>
            </a:pPr>
            <a:r>
              <a:rPr lang="de-DE" altLang="de-DE" sz="2000" b="1">
                <a:solidFill>
                  <a:srgbClr val="003366"/>
                </a:solidFill>
              </a:rPr>
              <a:t>Wasserspiegel gefallen</a:t>
            </a:r>
          </a:p>
        </p:txBody>
      </p:sp>
      <p:pic>
        <p:nvPicPr>
          <p:cNvPr id="65540" name="Picture 4">
            <a:extLst>
              <a:ext uri="{FF2B5EF4-FFF2-40B4-BE49-F238E27FC236}">
                <a16:creationId xmlns:a16="http://schemas.microsoft.com/office/drawing/2014/main" id="{37A5874D-F305-47D8-84D8-705C31D31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4005263"/>
            <a:ext cx="18002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a:extLst>
              <a:ext uri="{FF2B5EF4-FFF2-40B4-BE49-F238E27FC236}">
                <a16:creationId xmlns:a16="http://schemas.microsoft.com/office/drawing/2014/main" id="{3C6AC7D8-DC8C-4404-A770-1A166C447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006850"/>
            <a:ext cx="1763713"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feld 5">
            <a:extLst>
              <a:ext uri="{FF2B5EF4-FFF2-40B4-BE49-F238E27FC236}">
                <a16:creationId xmlns:a16="http://schemas.microsoft.com/office/drawing/2014/main" id="{353FE5F6-52ED-4B08-BB5A-245FD972E8D0}"/>
              </a:ext>
            </a:extLst>
          </p:cNvPr>
          <p:cNvSpPr txBox="1">
            <a:spLocks noChangeArrowheads="1"/>
          </p:cNvSpPr>
          <p:nvPr/>
        </p:nvSpPr>
        <p:spPr bwMode="auto">
          <a:xfrm>
            <a:off x="6613525" y="6535738"/>
            <a:ext cx="550863"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pic>
        <p:nvPicPr>
          <p:cNvPr id="65543" name="Grafik 1">
            <a:extLst>
              <a:ext uri="{FF2B5EF4-FFF2-40B4-BE49-F238E27FC236}">
                <a16:creationId xmlns:a16="http://schemas.microsoft.com/office/drawing/2014/main" id="{99E4314E-3F39-49A1-AC0B-6734C194E6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495" t="9894" r="57098" b="82234"/>
          <a:stretch>
            <a:fillRect/>
          </a:stretch>
        </p:blipFill>
        <p:spPr bwMode="auto">
          <a:xfrm>
            <a:off x="7118350" y="6445250"/>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Foliennummernplatzhalter 1">
            <a:extLst>
              <a:ext uri="{FF2B5EF4-FFF2-40B4-BE49-F238E27FC236}">
                <a16:creationId xmlns:a16="http://schemas.microsoft.com/office/drawing/2014/main" id="{DD205866-6436-4FB9-AE2A-432665E4AD1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790CEAA6-BDE5-47CA-84D7-230CA0518EB4}" type="slidenum">
              <a:rPr lang="de-DE" altLang="de-DE" sz="1200">
                <a:solidFill>
                  <a:srgbClr val="000000"/>
                </a:solidFill>
              </a:rPr>
              <a:pPr>
                <a:spcBef>
                  <a:spcPct val="0"/>
                </a:spcBef>
                <a:buClrTx/>
                <a:buSzTx/>
                <a:buFontTx/>
                <a:buNone/>
              </a:pPr>
              <a:t>53</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05E3C7D-AE7F-4B27-8D9C-C9C0424A35F5}"/>
              </a:ext>
            </a:extLst>
          </p:cNvPr>
          <p:cNvSpPr>
            <a:spLocks noGrp="1" noChangeArrowheads="1"/>
          </p:cNvSpPr>
          <p:nvPr>
            <p:ph type="title"/>
          </p:nvPr>
        </p:nvSpPr>
        <p:spPr/>
        <p:txBody>
          <a:bodyPr/>
          <a:lstStyle/>
          <a:p>
            <a:pPr eaLnBrk="1" hangingPunct="1"/>
            <a:r>
              <a:rPr lang="de-DE" altLang="de-DE">
                <a:solidFill>
                  <a:srgbClr val="0000FF"/>
                </a:solidFill>
              </a:rPr>
              <a:t>6.6 Feuerlöschkreiselpumpen: </a:t>
            </a:r>
            <a:r>
              <a:rPr lang="de-DE" altLang="de-DE" u="sng">
                <a:solidFill>
                  <a:srgbClr val="0000FF"/>
                </a:solidFill>
              </a:rPr>
              <a:t>Mögliche Störungen</a:t>
            </a:r>
          </a:p>
        </p:txBody>
      </p:sp>
      <p:sp>
        <p:nvSpPr>
          <p:cNvPr id="53251" name="Rectangle 3">
            <a:extLst>
              <a:ext uri="{FF2B5EF4-FFF2-40B4-BE49-F238E27FC236}">
                <a16:creationId xmlns:a16="http://schemas.microsoft.com/office/drawing/2014/main" id="{60367A93-B25E-40A6-A732-FD6E6111799F}"/>
              </a:ext>
            </a:extLst>
          </p:cNvPr>
          <p:cNvSpPr>
            <a:spLocks noGrp="1" noChangeArrowheads="1"/>
          </p:cNvSpPr>
          <p:nvPr>
            <p:ph type="body" idx="1"/>
          </p:nvPr>
        </p:nvSpPr>
        <p:spPr>
          <a:xfrm>
            <a:off x="684213" y="1638300"/>
            <a:ext cx="7561262" cy="5219700"/>
          </a:xfrm>
        </p:spPr>
        <p:txBody>
          <a:bodyPr/>
          <a:lstStyle/>
          <a:p>
            <a:pPr eaLnBrk="1" hangingPunct="1">
              <a:buClr>
                <a:srgbClr val="003366"/>
              </a:buClr>
              <a:buFontTx/>
              <a:buNone/>
            </a:pPr>
            <a:r>
              <a:rPr lang="de-DE" altLang="de-DE" sz="2000" b="1" u="sng">
                <a:solidFill>
                  <a:srgbClr val="003366"/>
                </a:solidFill>
              </a:rPr>
              <a:t>Kein Unterdruck</a:t>
            </a:r>
          </a:p>
          <a:p>
            <a:pPr eaLnBrk="1" hangingPunct="1">
              <a:buClr>
                <a:srgbClr val="003366"/>
              </a:buClr>
              <a:buFont typeface="Wingdings" panose="05000000000000000000" pitchFamily="2" charset="2"/>
              <a:buChar char="ü"/>
            </a:pPr>
            <a:r>
              <a:rPr lang="de-DE" altLang="de-DE" sz="2000" b="1">
                <a:solidFill>
                  <a:srgbClr val="003366"/>
                </a:solidFill>
              </a:rPr>
              <a:t>Saugkorb nicht  im Wasser</a:t>
            </a:r>
          </a:p>
          <a:p>
            <a:pPr eaLnBrk="1" hangingPunct="1">
              <a:buClr>
                <a:srgbClr val="003366"/>
              </a:buClr>
              <a:buFont typeface="Wingdings" panose="05000000000000000000" pitchFamily="2" charset="2"/>
              <a:buChar char="ü"/>
            </a:pPr>
            <a:r>
              <a:rPr lang="de-DE" altLang="de-DE" sz="2000" b="1">
                <a:solidFill>
                  <a:srgbClr val="003366"/>
                </a:solidFill>
              </a:rPr>
              <a:t>Saugleitung stark undicht</a:t>
            </a:r>
          </a:p>
          <a:p>
            <a:pPr eaLnBrk="1" hangingPunct="1">
              <a:buClr>
                <a:srgbClr val="003366"/>
              </a:buClr>
              <a:buFont typeface="Wingdings" panose="05000000000000000000" pitchFamily="2" charset="2"/>
              <a:buChar char="ü"/>
            </a:pPr>
            <a:r>
              <a:rPr lang="de-DE" altLang="de-DE" sz="2000" b="1">
                <a:solidFill>
                  <a:srgbClr val="003366"/>
                </a:solidFill>
              </a:rPr>
              <a:t>Feuerlöschkreiselpumpe stark undicht</a:t>
            </a:r>
          </a:p>
          <a:p>
            <a:pPr eaLnBrk="1" hangingPunct="1">
              <a:buClr>
                <a:srgbClr val="003366"/>
              </a:buClr>
              <a:buFont typeface="Wingdings" panose="05000000000000000000" pitchFamily="2" charset="2"/>
              <a:buChar char="ü"/>
            </a:pPr>
            <a:r>
              <a:rPr lang="de-DE" altLang="de-DE" sz="2000" b="1">
                <a:solidFill>
                  <a:srgbClr val="003366"/>
                </a:solidFill>
              </a:rPr>
              <a:t>Entlüftungseinrichtung defekt</a:t>
            </a:r>
          </a:p>
        </p:txBody>
      </p:sp>
      <p:pic>
        <p:nvPicPr>
          <p:cNvPr id="66564" name="Picture 6">
            <a:extLst>
              <a:ext uri="{FF2B5EF4-FFF2-40B4-BE49-F238E27FC236}">
                <a16:creationId xmlns:a16="http://schemas.microsoft.com/office/drawing/2014/main" id="{FBDD7C83-300A-4696-9B03-52724EDBC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971925"/>
            <a:ext cx="18049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7">
            <a:extLst>
              <a:ext uri="{FF2B5EF4-FFF2-40B4-BE49-F238E27FC236}">
                <a16:creationId xmlns:a16="http://schemas.microsoft.com/office/drawing/2014/main" id="{1368A220-1E77-4718-B9C8-52BB6AF9D6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971925"/>
            <a:ext cx="19192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feld 5">
            <a:extLst>
              <a:ext uri="{FF2B5EF4-FFF2-40B4-BE49-F238E27FC236}">
                <a16:creationId xmlns:a16="http://schemas.microsoft.com/office/drawing/2014/main" id="{EEDBB2FB-2188-46CC-B4EF-FC5AEF6900BC}"/>
              </a:ext>
            </a:extLst>
          </p:cNvPr>
          <p:cNvSpPr txBox="1">
            <a:spLocks noChangeArrowheads="1"/>
          </p:cNvSpPr>
          <p:nvPr/>
        </p:nvSpPr>
        <p:spPr bwMode="auto">
          <a:xfrm>
            <a:off x="6527800" y="6535738"/>
            <a:ext cx="550863"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pic>
        <p:nvPicPr>
          <p:cNvPr id="66567" name="Grafik 1">
            <a:extLst>
              <a:ext uri="{FF2B5EF4-FFF2-40B4-BE49-F238E27FC236}">
                <a16:creationId xmlns:a16="http://schemas.microsoft.com/office/drawing/2014/main" id="{009889D7-BB1C-4A67-884E-11120CFF6B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495" t="9894" r="57098" b="82234"/>
          <a:stretch>
            <a:fillRect/>
          </a:stretch>
        </p:blipFill>
        <p:spPr bwMode="auto">
          <a:xfrm>
            <a:off x="7032625" y="6445250"/>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Foliennummernplatzhalter 1">
            <a:extLst>
              <a:ext uri="{FF2B5EF4-FFF2-40B4-BE49-F238E27FC236}">
                <a16:creationId xmlns:a16="http://schemas.microsoft.com/office/drawing/2014/main" id="{A95CC6D9-E1A0-45AD-ACC5-1EE805874CA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A1C9333F-BF03-4673-8648-E3A4B5B1395E}" type="slidenum">
              <a:rPr lang="de-DE" altLang="de-DE" sz="1200">
                <a:solidFill>
                  <a:srgbClr val="000000"/>
                </a:solidFill>
              </a:rPr>
              <a:pPr>
                <a:spcBef>
                  <a:spcPct val="0"/>
                </a:spcBef>
                <a:buClrTx/>
                <a:buSzTx/>
                <a:buFontTx/>
                <a:buNone/>
              </a:pPr>
              <a:t>54</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25AD7E6-6F17-49A1-9B07-5015B156CEA3}"/>
              </a:ext>
            </a:extLst>
          </p:cNvPr>
          <p:cNvSpPr>
            <a:spLocks noGrp="1" noChangeArrowheads="1"/>
          </p:cNvSpPr>
          <p:nvPr>
            <p:ph type="title"/>
          </p:nvPr>
        </p:nvSpPr>
        <p:spPr/>
        <p:txBody>
          <a:bodyPr/>
          <a:lstStyle/>
          <a:p>
            <a:pPr eaLnBrk="1" hangingPunct="1"/>
            <a:r>
              <a:rPr lang="de-DE" altLang="de-DE">
                <a:solidFill>
                  <a:srgbClr val="0000FF"/>
                </a:solidFill>
              </a:rPr>
              <a:t>6.6 Feuerlöschkreiselpumpen: </a:t>
            </a:r>
            <a:r>
              <a:rPr lang="de-DE" altLang="de-DE" u="sng">
                <a:solidFill>
                  <a:srgbClr val="0000FF"/>
                </a:solidFill>
              </a:rPr>
              <a:t>Mögliche Störungen</a:t>
            </a:r>
          </a:p>
        </p:txBody>
      </p:sp>
      <p:sp>
        <p:nvSpPr>
          <p:cNvPr id="54275" name="Rectangle 3">
            <a:extLst>
              <a:ext uri="{FF2B5EF4-FFF2-40B4-BE49-F238E27FC236}">
                <a16:creationId xmlns:a16="http://schemas.microsoft.com/office/drawing/2014/main" id="{E6F3FC30-D3F2-443A-ABFC-1E902ED46DF3}"/>
              </a:ext>
            </a:extLst>
          </p:cNvPr>
          <p:cNvSpPr>
            <a:spLocks noGrp="1" noChangeArrowheads="1"/>
          </p:cNvSpPr>
          <p:nvPr>
            <p:ph type="body" idx="1"/>
          </p:nvPr>
        </p:nvSpPr>
        <p:spPr>
          <a:xfrm>
            <a:off x="827088" y="1657350"/>
            <a:ext cx="6770687" cy="5219700"/>
          </a:xfrm>
        </p:spPr>
        <p:txBody>
          <a:bodyPr/>
          <a:lstStyle/>
          <a:p>
            <a:pPr eaLnBrk="1" hangingPunct="1">
              <a:buClr>
                <a:srgbClr val="003366"/>
              </a:buClr>
              <a:buFontTx/>
              <a:buNone/>
            </a:pPr>
            <a:r>
              <a:rPr lang="de-DE" altLang="de-DE" sz="2000" b="1" u="sng">
                <a:solidFill>
                  <a:srgbClr val="003366"/>
                </a:solidFill>
              </a:rPr>
              <a:t>Unterdruck steigt – Ausgangsdruck fällt stark ab:</a:t>
            </a:r>
          </a:p>
          <a:p>
            <a:pPr eaLnBrk="1" hangingPunct="1">
              <a:buClr>
                <a:srgbClr val="003366"/>
              </a:buClr>
              <a:buFont typeface="Wingdings" panose="05000000000000000000" pitchFamily="2" charset="2"/>
              <a:buChar char="ü"/>
            </a:pPr>
            <a:r>
              <a:rPr lang="de-DE" altLang="de-DE" sz="2000" b="1">
                <a:solidFill>
                  <a:srgbClr val="003366"/>
                </a:solidFill>
              </a:rPr>
              <a:t>B-Schlauch geplatzt</a:t>
            </a:r>
          </a:p>
          <a:p>
            <a:pPr eaLnBrk="1" hangingPunct="1">
              <a:buClr>
                <a:srgbClr val="003366"/>
              </a:buClr>
              <a:buFont typeface="Wingdings" panose="05000000000000000000" pitchFamily="2" charset="2"/>
              <a:buChar char="ü"/>
            </a:pPr>
            <a:r>
              <a:rPr lang="de-DE" altLang="de-DE" sz="2000" b="1">
                <a:solidFill>
                  <a:srgbClr val="003366"/>
                </a:solidFill>
              </a:rPr>
              <a:t>Zu hohe Wasserabgabe</a:t>
            </a:r>
          </a:p>
        </p:txBody>
      </p:sp>
      <p:pic>
        <p:nvPicPr>
          <p:cNvPr id="67588" name="Picture 8">
            <a:extLst>
              <a:ext uri="{FF2B5EF4-FFF2-40B4-BE49-F238E27FC236}">
                <a16:creationId xmlns:a16="http://schemas.microsoft.com/office/drawing/2014/main" id="{7497B9E8-ECCB-480E-95B8-8635421864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716338"/>
            <a:ext cx="1800225"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9">
            <a:extLst>
              <a:ext uri="{FF2B5EF4-FFF2-40B4-BE49-F238E27FC236}">
                <a16:creationId xmlns:a16="http://schemas.microsoft.com/office/drawing/2014/main" id="{DDA21E05-CB8A-4085-A555-E53447D3C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716338"/>
            <a:ext cx="1871662"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feld 5">
            <a:extLst>
              <a:ext uri="{FF2B5EF4-FFF2-40B4-BE49-F238E27FC236}">
                <a16:creationId xmlns:a16="http://schemas.microsoft.com/office/drawing/2014/main" id="{8A41AB94-EFAB-482D-8CC5-46427F729614}"/>
              </a:ext>
            </a:extLst>
          </p:cNvPr>
          <p:cNvSpPr txBox="1">
            <a:spLocks noChangeArrowheads="1"/>
          </p:cNvSpPr>
          <p:nvPr/>
        </p:nvSpPr>
        <p:spPr bwMode="auto">
          <a:xfrm>
            <a:off x="6804025" y="6535738"/>
            <a:ext cx="550863"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sp>
        <p:nvSpPr>
          <p:cNvPr id="67591" name="Foliennummernplatzhalter 1">
            <a:extLst>
              <a:ext uri="{FF2B5EF4-FFF2-40B4-BE49-F238E27FC236}">
                <a16:creationId xmlns:a16="http://schemas.microsoft.com/office/drawing/2014/main" id="{69E5A260-4E5C-4BA9-994B-613004C1A5B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F74C2201-2EF1-4540-B98F-0C0B70AEA7B4}" type="slidenum">
              <a:rPr lang="de-DE" altLang="de-DE" sz="1200">
                <a:solidFill>
                  <a:srgbClr val="000000"/>
                </a:solidFill>
              </a:rPr>
              <a:pPr>
                <a:spcBef>
                  <a:spcPct val="0"/>
                </a:spcBef>
                <a:buClrTx/>
                <a:buSzTx/>
                <a:buFontTx/>
                <a:buNone/>
              </a:pPr>
              <a:t>55</a:t>
            </a:fld>
            <a:endParaRPr lang="de-DE" altLang="de-DE" sz="1200">
              <a:solidFill>
                <a:srgbClr val="000000"/>
              </a:solidFill>
            </a:endParaRPr>
          </a:p>
        </p:txBody>
      </p:sp>
      <p:sp>
        <p:nvSpPr>
          <p:cNvPr id="67592" name="Textfeld 5">
            <a:extLst>
              <a:ext uri="{FF2B5EF4-FFF2-40B4-BE49-F238E27FC236}">
                <a16:creationId xmlns:a16="http://schemas.microsoft.com/office/drawing/2014/main" id="{3118522C-154F-436E-8959-519EAB448593}"/>
              </a:ext>
            </a:extLst>
          </p:cNvPr>
          <p:cNvSpPr txBox="1">
            <a:spLocks noChangeArrowheads="1"/>
          </p:cNvSpPr>
          <p:nvPr/>
        </p:nvSpPr>
        <p:spPr bwMode="auto">
          <a:xfrm>
            <a:off x="6588125" y="6535738"/>
            <a:ext cx="550863" cy="231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pic>
        <p:nvPicPr>
          <p:cNvPr id="67593" name="Grafik 1">
            <a:extLst>
              <a:ext uri="{FF2B5EF4-FFF2-40B4-BE49-F238E27FC236}">
                <a16:creationId xmlns:a16="http://schemas.microsoft.com/office/drawing/2014/main" id="{75E483E3-A24B-4E4C-A6AD-C02C7A265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495" t="9894" r="57098" b="82234"/>
          <a:stretch>
            <a:fillRect/>
          </a:stretch>
        </p:blipFill>
        <p:spPr bwMode="auto">
          <a:xfrm>
            <a:off x="7077075" y="644207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e 9">
            <a:extLst>
              <a:ext uri="{FF2B5EF4-FFF2-40B4-BE49-F238E27FC236}">
                <a16:creationId xmlns:a16="http://schemas.microsoft.com/office/drawing/2014/main" id="{DF9B9F57-7B3A-4A64-AF76-3DD0587EB366}"/>
              </a:ext>
            </a:extLst>
          </p:cNvPr>
          <p:cNvGraphicFramePr>
            <a:graphicFrameLocks noGrp="1"/>
          </p:cNvGraphicFramePr>
          <p:nvPr/>
        </p:nvGraphicFramePr>
        <p:xfrm>
          <a:off x="1979613" y="1773238"/>
          <a:ext cx="4679950" cy="1076325"/>
        </p:xfrm>
        <a:graphic>
          <a:graphicData uri="http://schemas.openxmlformats.org/drawingml/2006/table">
            <a:tbl>
              <a:tblPr/>
              <a:tblGrid>
                <a:gridCol w="1559983">
                  <a:extLst>
                    <a:ext uri="{9D8B030D-6E8A-4147-A177-3AD203B41FA5}">
                      <a16:colId xmlns:a16="http://schemas.microsoft.com/office/drawing/2014/main" val="20000"/>
                    </a:ext>
                  </a:extLst>
                </a:gridCol>
                <a:gridCol w="1559983">
                  <a:extLst>
                    <a:ext uri="{9D8B030D-6E8A-4147-A177-3AD203B41FA5}">
                      <a16:colId xmlns:a16="http://schemas.microsoft.com/office/drawing/2014/main" val="20001"/>
                    </a:ext>
                  </a:extLst>
                </a:gridCol>
                <a:gridCol w="1559983">
                  <a:extLst>
                    <a:ext uri="{9D8B030D-6E8A-4147-A177-3AD203B41FA5}">
                      <a16:colId xmlns:a16="http://schemas.microsoft.com/office/drawing/2014/main" val="20002"/>
                    </a:ext>
                  </a:extLst>
                </a:gridCol>
              </a:tblGrid>
              <a:tr h="1008112">
                <a:tc>
                  <a:txBody>
                    <a:bodyPr/>
                    <a:lstStyle/>
                    <a:p>
                      <a:pPr algn="ctr" fontAlgn="t"/>
                      <a:r>
                        <a:rPr lang="de-DE" sz="1400" b="0" i="0" u="none" strike="noStrike" dirty="0">
                          <a:solidFill>
                            <a:srgbClr val="000000"/>
                          </a:solidFill>
                          <a:effectLst/>
                          <a:latin typeface="Calibri"/>
                        </a:rPr>
                        <a:t>Trotz steigendem negativen Druck (Unterdruck) wird weniger Wasser gefördert.</a:t>
                      </a:r>
                    </a:p>
                  </a:txBody>
                  <a:tcPr marL="9524" marR="9524"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400" b="0" i="0" u="none" strike="noStrike" dirty="0">
                          <a:solidFill>
                            <a:srgbClr val="000000"/>
                          </a:solidFill>
                          <a:effectLst/>
                          <a:latin typeface="Calibri"/>
                        </a:rPr>
                        <a:t>Verdreckter </a:t>
                      </a:r>
                      <a:r>
                        <a:rPr lang="de-DE" sz="1400" b="0" i="0" u="none" strike="noStrike" dirty="0" err="1">
                          <a:solidFill>
                            <a:srgbClr val="000000"/>
                          </a:solidFill>
                          <a:effectLst/>
                          <a:latin typeface="Calibri"/>
                        </a:rPr>
                        <a:t>Saugkorb</a:t>
                      </a:r>
                      <a:r>
                        <a:rPr lang="de-DE" sz="1400" b="0" i="0" u="none" strike="noStrike" dirty="0">
                          <a:solidFill>
                            <a:srgbClr val="000000"/>
                          </a:solidFill>
                          <a:effectLst/>
                          <a:latin typeface="Calibri"/>
                        </a:rPr>
                        <a:t>/Schutzsieb</a:t>
                      </a:r>
                    </a:p>
                  </a:txBody>
                  <a:tcPr marL="9524" marR="9524"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400" b="0" i="0" u="none" strike="noStrike" dirty="0">
                          <a:solidFill>
                            <a:srgbClr val="000000"/>
                          </a:solidFill>
                          <a:effectLst/>
                          <a:latin typeface="Calibri"/>
                        </a:rPr>
                        <a:t>Reinigen des Saugkorbs /Sieb, ggf. anbringen eines  Saugschutzkorb.</a:t>
                      </a:r>
                    </a:p>
                  </a:txBody>
                  <a:tcPr marL="9524" marR="9524"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elle 10">
            <a:extLst>
              <a:ext uri="{FF2B5EF4-FFF2-40B4-BE49-F238E27FC236}">
                <a16:creationId xmlns:a16="http://schemas.microsoft.com/office/drawing/2014/main" id="{666B0479-F9D9-4392-9322-2A8AC1841FC4}"/>
              </a:ext>
            </a:extLst>
          </p:cNvPr>
          <p:cNvGraphicFramePr>
            <a:graphicFrameLocks noGrp="1"/>
          </p:cNvGraphicFramePr>
          <p:nvPr/>
        </p:nvGraphicFramePr>
        <p:xfrm>
          <a:off x="1979613" y="3068638"/>
          <a:ext cx="4679950" cy="2016125"/>
        </p:xfrm>
        <a:graphic>
          <a:graphicData uri="http://schemas.openxmlformats.org/drawingml/2006/table">
            <a:tbl>
              <a:tblPr/>
              <a:tblGrid>
                <a:gridCol w="1559983">
                  <a:extLst>
                    <a:ext uri="{9D8B030D-6E8A-4147-A177-3AD203B41FA5}">
                      <a16:colId xmlns:a16="http://schemas.microsoft.com/office/drawing/2014/main" val="20000"/>
                    </a:ext>
                  </a:extLst>
                </a:gridCol>
                <a:gridCol w="1559983">
                  <a:extLst>
                    <a:ext uri="{9D8B030D-6E8A-4147-A177-3AD203B41FA5}">
                      <a16:colId xmlns:a16="http://schemas.microsoft.com/office/drawing/2014/main" val="20001"/>
                    </a:ext>
                  </a:extLst>
                </a:gridCol>
                <a:gridCol w="1559983">
                  <a:extLst>
                    <a:ext uri="{9D8B030D-6E8A-4147-A177-3AD203B41FA5}">
                      <a16:colId xmlns:a16="http://schemas.microsoft.com/office/drawing/2014/main" val="20002"/>
                    </a:ext>
                  </a:extLst>
                </a:gridCol>
              </a:tblGrid>
              <a:tr h="2016125">
                <a:tc>
                  <a:txBody>
                    <a:bodyPr/>
                    <a:lstStyle/>
                    <a:p>
                      <a:pPr algn="ctr" fontAlgn="t"/>
                      <a:r>
                        <a:rPr lang="de-DE" sz="1400" b="0" i="0" u="none" strike="noStrike" dirty="0">
                          <a:solidFill>
                            <a:srgbClr val="000000"/>
                          </a:solidFill>
                          <a:effectLst/>
                          <a:latin typeface="Calibri"/>
                        </a:rPr>
                        <a:t>Es wird kein negativer Druck (Unterdruck) am Manometer angezeigt</a:t>
                      </a:r>
                    </a:p>
                  </a:txBody>
                  <a:tcPr marL="9524" marR="9524"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400" b="0" i="0" u="none" strike="noStrike" dirty="0">
                          <a:solidFill>
                            <a:srgbClr val="000000"/>
                          </a:solidFill>
                          <a:effectLst/>
                          <a:latin typeface="Calibri"/>
                        </a:rPr>
                        <a:t>Entwässerungshahn</a:t>
                      </a:r>
                    </a:p>
                    <a:p>
                      <a:pPr algn="ctr" fontAlgn="t"/>
                      <a:r>
                        <a:rPr lang="de-DE" sz="1400" b="0" i="0" u="none" strike="noStrike" dirty="0">
                          <a:solidFill>
                            <a:srgbClr val="000000"/>
                          </a:solidFill>
                          <a:effectLst/>
                          <a:latin typeface="Calibri"/>
                        </a:rPr>
                        <a:t>/-ventil ist noch geöffnet. Pumpe nicht eingekuppelt.  Undichtigkeit an der Pumpe oder Saugleitung </a:t>
                      </a:r>
                    </a:p>
                  </a:txBody>
                  <a:tcPr marL="9524" marR="9524"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400" b="0" i="0" u="none" strike="noStrike" dirty="0">
                          <a:solidFill>
                            <a:srgbClr val="000000"/>
                          </a:solidFill>
                          <a:effectLst/>
                          <a:latin typeface="Calibri"/>
                        </a:rPr>
                        <a:t>Entwässerungshahn</a:t>
                      </a:r>
                    </a:p>
                    <a:p>
                      <a:pPr algn="ctr" fontAlgn="t"/>
                      <a:r>
                        <a:rPr lang="de-DE" sz="1400" b="0" i="0" u="none" strike="noStrike" dirty="0">
                          <a:solidFill>
                            <a:srgbClr val="000000"/>
                          </a:solidFill>
                          <a:effectLst/>
                          <a:latin typeface="Calibri"/>
                        </a:rPr>
                        <a:t>/-ventil schließen. Pumpe einkuppeln bzw. Nebenantrieb zuschalten.  Undichtigkeit der Pumpe oder Saugleitung prüfen</a:t>
                      </a:r>
                    </a:p>
                  </a:txBody>
                  <a:tcPr marL="9524" marR="9524"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3" name="Tabelle 12">
            <a:extLst>
              <a:ext uri="{FF2B5EF4-FFF2-40B4-BE49-F238E27FC236}">
                <a16:creationId xmlns:a16="http://schemas.microsoft.com/office/drawing/2014/main" id="{D54C73CA-6D08-49AD-AD06-94D535209A78}"/>
              </a:ext>
            </a:extLst>
          </p:cNvPr>
          <p:cNvGraphicFramePr>
            <a:graphicFrameLocks noGrp="1"/>
          </p:cNvGraphicFramePr>
          <p:nvPr/>
        </p:nvGraphicFramePr>
        <p:xfrm>
          <a:off x="1979613" y="1412875"/>
          <a:ext cx="4648200" cy="222250"/>
        </p:xfrm>
        <a:graphic>
          <a:graphicData uri="http://schemas.openxmlformats.org/drawingml/2006/table">
            <a:tbl>
              <a:tblPr/>
              <a:tblGrid>
                <a:gridCol w="15494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222250">
                <a:tc>
                  <a:txBody>
                    <a:bodyPr/>
                    <a:lstStyle/>
                    <a:p>
                      <a:pPr algn="ctr" fontAlgn="b"/>
                      <a:r>
                        <a:rPr lang="de-DE" sz="1400" b="1" i="0" u="none" strike="noStrike" dirty="0">
                          <a:solidFill>
                            <a:srgbClr val="000000"/>
                          </a:solidFill>
                          <a:effectLst/>
                          <a:latin typeface="Calibri"/>
                        </a:rPr>
                        <a:t>Störung</a:t>
                      </a:r>
                    </a:p>
                  </a:txBody>
                  <a:tcPr marL="9525" marR="9525" marT="8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a:rPr>
                        <a:t>Ursache</a:t>
                      </a:r>
                    </a:p>
                  </a:txBody>
                  <a:tcPr marL="9525" marR="9525" marT="8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a:rPr>
                        <a:t>Abhilfe</a:t>
                      </a:r>
                    </a:p>
                  </a:txBody>
                  <a:tcPr marL="9525" marR="9525" marT="8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2" name="Tabelle 11">
            <a:extLst>
              <a:ext uri="{FF2B5EF4-FFF2-40B4-BE49-F238E27FC236}">
                <a16:creationId xmlns:a16="http://schemas.microsoft.com/office/drawing/2014/main" id="{1BB67F11-ACE2-4744-9164-E073F058EC38}"/>
              </a:ext>
            </a:extLst>
          </p:cNvPr>
          <p:cNvGraphicFramePr>
            <a:graphicFrameLocks noGrp="1"/>
          </p:cNvGraphicFramePr>
          <p:nvPr/>
        </p:nvGraphicFramePr>
        <p:xfrm>
          <a:off x="1979613" y="5445125"/>
          <a:ext cx="4679950" cy="863600"/>
        </p:xfrm>
        <a:graphic>
          <a:graphicData uri="http://schemas.openxmlformats.org/drawingml/2006/table">
            <a:tbl>
              <a:tblPr/>
              <a:tblGrid>
                <a:gridCol w="1559983">
                  <a:extLst>
                    <a:ext uri="{9D8B030D-6E8A-4147-A177-3AD203B41FA5}">
                      <a16:colId xmlns:a16="http://schemas.microsoft.com/office/drawing/2014/main" val="20000"/>
                    </a:ext>
                  </a:extLst>
                </a:gridCol>
                <a:gridCol w="1559983">
                  <a:extLst>
                    <a:ext uri="{9D8B030D-6E8A-4147-A177-3AD203B41FA5}">
                      <a16:colId xmlns:a16="http://schemas.microsoft.com/office/drawing/2014/main" val="20001"/>
                    </a:ext>
                  </a:extLst>
                </a:gridCol>
                <a:gridCol w="1559983">
                  <a:extLst>
                    <a:ext uri="{9D8B030D-6E8A-4147-A177-3AD203B41FA5}">
                      <a16:colId xmlns:a16="http://schemas.microsoft.com/office/drawing/2014/main" val="20002"/>
                    </a:ext>
                  </a:extLst>
                </a:gridCol>
              </a:tblGrid>
              <a:tr h="863600">
                <a:tc>
                  <a:txBody>
                    <a:bodyPr/>
                    <a:lstStyle/>
                    <a:p>
                      <a:pPr algn="ctr" fontAlgn="t"/>
                      <a:r>
                        <a:rPr lang="de-DE" sz="1400" b="0" i="0" u="none" strike="noStrike" dirty="0">
                          <a:solidFill>
                            <a:srgbClr val="000000"/>
                          </a:solidFill>
                          <a:effectLst/>
                          <a:latin typeface="Calibri"/>
                        </a:rPr>
                        <a:t>Ausgangsdruck und Eingangsdruck fallen plötzlich auf 0 bar ab</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400" b="0" i="0" u="none" strike="noStrike" dirty="0">
                          <a:solidFill>
                            <a:srgbClr val="000000"/>
                          </a:solidFill>
                          <a:effectLst/>
                          <a:latin typeface="Calibri"/>
                        </a:rPr>
                        <a:t>Schlagartiges eindringen von Luft in die Saugleitung /Pumpe</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400" b="0" i="0" u="none" strike="noStrike" dirty="0">
                          <a:solidFill>
                            <a:srgbClr val="000000"/>
                          </a:solidFill>
                          <a:effectLst/>
                          <a:latin typeface="Calibri"/>
                        </a:rPr>
                        <a:t>defekten Saugschlauch austauschen</a:t>
                      </a:r>
                    </a:p>
                  </a:txBody>
                  <a:tcPr marL="9524" marR="9524" marT="9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8650" name="Foliennummernplatzhalter 1">
            <a:extLst>
              <a:ext uri="{FF2B5EF4-FFF2-40B4-BE49-F238E27FC236}">
                <a16:creationId xmlns:a16="http://schemas.microsoft.com/office/drawing/2014/main" id="{65F1B2C4-9BE4-454E-9FC0-AAC16BF3821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872AF5A9-06A2-4661-9936-E5D8583DEB01}" type="slidenum">
              <a:rPr lang="de-DE" altLang="de-DE" sz="1200">
                <a:solidFill>
                  <a:srgbClr val="000000"/>
                </a:solidFill>
              </a:rPr>
              <a:pPr>
                <a:spcBef>
                  <a:spcPct val="0"/>
                </a:spcBef>
                <a:buClrTx/>
                <a:buSzTx/>
                <a:buFontTx/>
                <a:buNone/>
              </a:pPr>
              <a:t>56</a:t>
            </a:fld>
            <a:endParaRPr lang="de-DE" altLang="de-DE" sz="1200">
              <a:solidFill>
                <a:srgbClr val="000000"/>
              </a:solidFill>
            </a:endParaRPr>
          </a:p>
        </p:txBody>
      </p:sp>
      <p:sp>
        <p:nvSpPr>
          <p:cNvPr id="8" name="Rectangle 2">
            <a:extLst>
              <a:ext uri="{FF2B5EF4-FFF2-40B4-BE49-F238E27FC236}">
                <a16:creationId xmlns:a16="http://schemas.microsoft.com/office/drawing/2014/main" id="{5E051D23-0AB1-4D9A-A36B-FFE6D3FBD6EF}"/>
              </a:ext>
            </a:extLst>
          </p:cNvPr>
          <p:cNvSpPr>
            <a:spLocks noGrp="1" noChangeArrowheads="1"/>
          </p:cNvSpPr>
          <p:nvPr>
            <p:ph type="title"/>
          </p:nvPr>
        </p:nvSpPr>
        <p:spPr>
          <a:xfrm>
            <a:off x="323850" y="836613"/>
            <a:ext cx="8637588" cy="323850"/>
          </a:xfrm>
        </p:spPr>
        <p:txBody>
          <a:bodyPr/>
          <a:lstStyle/>
          <a:p>
            <a:pPr eaLnBrk="1" hangingPunct="1">
              <a:defRPr/>
            </a:pPr>
            <a:r>
              <a:rPr lang="de-DE" altLang="de-DE" sz="2000" dirty="0">
                <a:solidFill>
                  <a:srgbClr val="0000FF"/>
                </a:solidFill>
              </a:rPr>
              <a:t>6.6 </a:t>
            </a:r>
            <a:r>
              <a:rPr lang="de-DE" altLang="de-DE" sz="2000" cap="none" dirty="0">
                <a:solidFill>
                  <a:srgbClr val="0000FF"/>
                </a:solidFill>
              </a:rPr>
              <a:t>Feuerlöschkreiselpumpen</a:t>
            </a:r>
            <a:r>
              <a:rPr lang="de-DE" altLang="de-DE" sz="2000" dirty="0">
                <a:solidFill>
                  <a:srgbClr val="0000FF"/>
                </a:solidFill>
              </a:rPr>
              <a:t>: </a:t>
            </a:r>
            <a:r>
              <a:rPr lang="de-DE" altLang="de-DE" sz="2000" u="sng" cap="none" dirty="0">
                <a:solidFill>
                  <a:srgbClr val="0000FF"/>
                </a:solidFill>
              </a:rPr>
              <a:t>Mögliche Störungen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EF14AD14-F7D3-4A9F-B801-236DB810B4F8}"/>
              </a:ext>
            </a:extLst>
          </p:cNvPr>
          <p:cNvGraphicFramePr>
            <a:graphicFrameLocks noGrp="1"/>
          </p:cNvGraphicFramePr>
          <p:nvPr/>
        </p:nvGraphicFramePr>
        <p:xfrm>
          <a:off x="2051050" y="1341438"/>
          <a:ext cx="4648200" cy="222250"/>
        </p:xfrm>
        <a:graphic>
          <a:graphicData uri="http://schemas.openxmlformats.org/drawingml/2006/table">
            <a:tbl>
              <a:tblPr/>
              <a:tblGrid>
                <a:gridCol w="15494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222250">
                <a:tc>
                  <a:txBody>
                    <a:bodyPr/>
                    <a:lstStyle/>
                    <a:p>
                      <a:pPr algn="ctr" fontAlgn="b"/>
                      <a:r>
                        <a:rPr lang="de-DE" sz="1400" b="1" i="0" u="none" strike="noStrike" dirty="0">
                          <a:solidFill>
                            <a:srgbClr val="000000"/>
                          </a:solidFill>
                          <a:effectLst/>
                          <a:latin typeface="Calibri"/>
                        </a:rPr>
                        <a:t>Störung</a:t>
                      </a:r>
                    </a:p>
                  </a:txBody>
                  <a:tcPr marL="9525" marR="9525" marT="8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a:rPr>
                        <a:t>Ursache</a:t>
                      </a:r>
                    </a:p>
                  </a:txBody>
                  <a:tcPr marL="9525" marR="9525" marT="8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1400" b="1" i="0" u="none" strike="noStrike" dirty="0">
                          <a:solidFill>
                            <a:srgbClr val="000000"/>
                          </a:solidFill>
                          <a:effectLst/>
                          <a:latin typeface="Calibri"/>
                        </a:rPr>
                        <a:t>Abhilfe</a:t>
                      </a:r>
                    </a:p>
                  </a:txBody>
                  <a:tcPr marL="9525" marR="9525" marT="897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elle 5">
            <a:extLst>
              <a:ext uri="{FF2B5EF4-FFF2-40B4-BE49-F238E27FC236}">
                <a16:creationId xmlns:a16="http://schemas.microsoft.com/office/drawing/2014/main" id="{9F667C77-0B92-4443-A2DD-64DFD27A95AC}"/>
              </a:ext>
            </a:extLst>
          </p:cNvPr>
          <p:cNvGraphicFramePr>
            <a:graphicFrameLocks noGrp="1"/>
          </p:cNvGraphicFramePr>
          <p:nvPr/>
        </p:nvGraphicFramePr>
        <p:xfrm>
          <a:off x="2051050" y="1773238"/>
          <a:ext cx="4648200" cy="1503362"/>
        </p:xfrm>
        <a:graphic>
          <a:graphicData uri="http://schemas.openxmlformats.org/drawingml/2006/table">
            <a:tbl>
              <a:tblPr/>
              <a:tblGrid>
                <a:gridCol w="15494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1549400">
                  <a:extLst>
                    <a:ext uri="{9D8B030D-6E8A-4147-A177-3AD203B41FA5}">
                      <a16:colId xmlns:a16="http://schemas.microsoft.com/office/drawing/2014/main" val="20002"/>
                    </a:ext>
                  </a:extLst>
                </a:gridCol>
              </a:tblGrid>
              <a:tr h="1503362">
                <a:tc>
                  <a:txBody>
                    <a:bodyPr/>
                    <a:lstStyle/>
                    <a:p>
                      <a:pPr algn="ctr" fontAlgn="t"/>
                      <a:r>
                        <a:rPr lang="de-DE" sz="1400" b="0" i="0" u="none" strike="noStrike" dirty="0">
                          <a:solidFill>
                            <a:srgbClr val="000000"/>
                          </a:solidFill>
                          <a:effectLst/>
                          <a:latin typeface="Calibri"/>
                        </a:rPr>
                        <a:t>Es wird kein Wasser gefördert, obwohl ein negativer Druck am Manometer angezeigt wird</a:t>
                      </a:r>
                    </a:p>
                  </a:txBody>
                  <a:tcPr marL="9525" marR="9525"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400" b="0" i="0" u="none" strike="noStrike" dirty="0">
                          <a:solidFill>
                            <a:srgbClr val="000000"/>
                          </a:solidFill>
                          <a:effectLst/>
                          <a:latin typeface="Calibri"/>
                        </a:rPr>
                        <a:t>Verstopftes Schutzsieb </a:t>
                      </a:r>
                      <a:r>
                        <a:rPr lang="de-DE" sz="1400" b="0" i="0" u="none" strike="noStrike" dirty="0" err="1">
                          <a:solidFill>
                            <a:srgbClr val="000000"/>
                          </a:solidFill>
                          <a:effectLst/>
                          <a:latin typeface="Calibri"/>
                        </a:rPr>
                        <a:t>Saugkorb</a:t>
                      </a:r>
                      <a:r>
                        <a:rPr lang="de-DE" sz="1400" b="0" i="0" u="none" strike="noStrike" dirty="0">
                          <a:solidFill>
                            <a:srgbClr val="000000"/>
                          </a:solidFill>
                          <a:effectLst/>
                          <a:latin typeface="Calibri"/>
                        </a:rPr>
                        <a:t> oder Saugeingang der Pumpe. Festsitzendes Rückschlagventil am </a:t>
                      </a:r>
                      <a:r>
                        <a:rPr lang="de-DE" sz="1400" b="0" i="0" u="none" strike="noStrike" dirty="0" err="1">
                          <a:solidFill>
                            <a:srgbClr val="000000"/>
                          </a:solidFill>
                          <a:effectLst/>
                          <a:latin typeface="Calibri"/>
                        </a:rPr>
                        <a:t>Saugkorb</a:t>
                      </a:r>
                      <a:endParaRPr lang="de-DE" sz="1400" b="0" i="0" u="none" strike="noStrike" dirty="0">
                        <a:solidFill>
                          <a:srgbClr val="000000"/>
                        </a:solidFill>
                        <a:effectLst/>
                        <a:latin typeface="Calibri"/>
                      </a:endParaRPr>
                    </a:p>
                  </a:txBody>
                  <a:tcPr marL="9525" marR="9525"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400" b="0" i="0" u="none" strike="noStrike" dirty="0">
                          <a:solidFill>
                            <a:srgbClr val="000000"/>
                          </a:solidFill>
                          <a:effectLst/>
                          <a:latin typeface="Calibri"/>
                        </a:rPr>
                        <a:t>Reinigen des Schutzsiebes.                  Lösen des Rückschlagventils durch leichte Schläge.</a:t>
                      </a:r>
                    </a:p>
                  </a:txBody>
                  <a:tcPr marL="9525" marR="9525" marT="95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elle 6">
            <a:extLst>
              <a:ext uri="{FF2B5EF4-FFF2-40B4-BE49-F238E27FC236}">
                <a16:creationId xmlns:a16="http://schemas.microsoft.com/office/drawing/2014/main" id="{6FF8D6C1-80B5-4B03-BE6D-9EA5F77D4E88}"/>
              </a:ext>
            </a:extLst>
          </p:cNvPr>
          <p:cNvGraphicFramePr>
            <a:graphicFrameLocks noGrp="1"/>
          </p:cNvGraphicFramePr>
          <p:nvPr/>
        </p:nvGraphicFramePr>
        <p:xfrm>
          <a:off x="2051050" y="3500438"/>
          <a:ext cx="4681538" cy="936625"/>
        </p:xfrm>
        <a:graphic>
          <a:graphicData uri="http://schemas.openxmlformats.org/drawingml/2006/table">
            <a:tbl>
              <a:tblPr/>
              <a:tblGrid>
                <a:gridCol w="1560513">
                  <a:extLst>
                    <a:ext uri="{9D8B030D-6E8A-4147-A177-3AD203B41FA5}">
                      <a16:colId xmlns:a16="http://schemas.microsoft.com/office/drawing/2014/main" val="20000"/>
                    </a:ext>
                  </a:extLst>
                </a:gridCol>
                <a:gridCol w="1560513">
                  <a:extLst>
                    <a:ext uri="{9D8B030D-6E8A-4147-A177-3AD203B41FA5}">
                      <a16:colId xmlns:a16="http://schemas.microsoft.com/office/drawing/2014/main" val="20001"/>
                    </a:ext>
                  </a:extLst>
                </a:gridCol>
                <a:gridCol w="1560513">
                  <a:extLst>
                    <a:ext uri="{9D8B030D-6E8A-4147-A177-3AD203B41FA5}">
                      <a16:colId xmlns:a16="http://schemas.microsoft.com/office/drawing/2014/main" val="20002"/>
                    </a:ext>
                  </a:extLst>
                </a:gridCol>
              </a:tblGrid>
              <a:tr h="936625">
                <a:tc>
                  <a:txBody>
                    <a:bodyPr/>
                    <a:lstStyle/>
                    <a:p>
                      <a:pPr algn="ctr" fontAlgn="t"/>
                      <a:r>
                        <a:rPr lang="de-DE" sz="1400" b="0" i="0" u="none" strike="noStrike" dirty="0">
                          <a:solidFill>
                            <a:srgbClr val="000000"/>
                          </a:solidFill>
                          <a:effectLst/>
                          <a:latin typeface="Calibri"/>
                        </a:rPr>
                        <a:t>Der Ausgangsdruck steigt und der Eingangsdruck fällt ab.</a:t>
                      </a:r>
                    </a:p>
                  </a:txBody>
                  <a:tcPr marL="9527" marR="9527" marT="95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400" b="0" i="0" u="none" strike="noStrike" dirty="0">
                          <a:solidFill>
                            <a:srgbClr val="000000"/>
                          </a:solidFill>
                          <a:effectLst/>
                          <a:latin typeface="Calibri"/>
                        </a:rPr>
                        <a:t>An der Einsatzstelle wurden die Strahlrohre geschlossen.</a:t>
                      </a:r>
                    </a:p>
                  </a:txBody>
                  <a:tcPr marL="9527" marR="9527" marT="95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400" b="0" i="0" u="none" strike="noStrike" dirty="0">
                          <a:solidFill>
                            <a:srgbClr val="000000"/>
                          </a:solidFill>
                          <a:effectLst/>
                          <a:latin typeface="Calibri"/>
                        </a:rPr>
                        <a:t>Drehzahlregulierung zum Einstellen des Ausgangsdruckes</a:t>
                      </a:r>
                    </a:p>
                  </a:txBody>
                  <a:tcPr marL="9527" marR="9527" marT="953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elle 7">
            <a:extLst>
              <a:ext uri="{FF2B5EF4-FFF2-40B4-BE49-F238E27FC236}">
                <a16:creationId xmlns:a16="http://schemas.microsoft.com/office/drawing/2014/main" id="{B32344F8-DE39-49BF-8FEA-7D82E2AD0005}"/>
              </a:ext>
            </a:extLst>
          </p:cNvPr>
          <p:cNvGraphicFramePr>
            <a:graphicFrameLocks noGrp="1"/>
          </p:cNvGraphicFramePr>
          <p:nvPr/>
        </p:nvGraphicFramePr>
        <p:xfrm>
          <a:off x="2051050" y="4652963"/>
          <a:ext cx="4681538" cy="863600"/>
        </p:xfrm>
        <a:graphic>
          <a:graphicData uri="http://schemas.openxmlformats.org/drawingml/2006/table">
            <a:tbl>
              <a:tblPr/>
              <a:tblGrid>
                <a:gridCol w="1560513">
                  <a:extLst>
                    <a:ext uri="{9D8B030D-6E8A-4147-A177-3AD203B41FA5}">
                      <a16:colId xmlns:a16="http://schemas.microsoft.com/office/drawing/2014/main" val="20000"/>
                    </a:ext>
                  </a:extLst>
                </a:gridCol>
                <a:gridCol w="1560513">
                  <a:extLst>
                    <a:ext uri="{9D8B030D-6E8A-4147-A177-3AD203B41FA5}">
                      <a16:colId xmlns:a16="http://schemas.microsoft.com/office/drawing/2014/main" val="20001"/>
                    </a:ext>
                  </a:extLst>
                </a:gridCol>
                <a:gridCol w="1560513">
                  <a:extLst>
                    <a:ext uri="{9D8B030D-6E8A-4147-A177-3AD203B41FA5}">
                      <a16:colId xmlns:a16="http://schemas.microsoft.com/office/drawing/2014/main" val="20002"/>
                    </a:ext>
                  </a:extLst>
                </a:gridCol>
              </a:tblGrid>
              <a:tr h="863600">
                <a:tc>
                  <a:txBody>
                    <a:bodyPr/>
                    <a:lstStyle/>
                    <a:p>
                      <a:pPr algn="ctr" fontAlgn="t"/>
                      <a:r>
                        <a:rPr lang="de-DE" sz="1400" b="0" i="0" u="none" strike="noStrike" dirty="0">
                          <a:solidFill>
                            <a:srgbClr val="000000"/>
                          </a:solidFill>
                          <a:effectLst/>
                          <a:latin typeface="Calibri"/>
                        </a:rPr>
                        <a:t>Wassersäule reist dauernd ab, obwohl die Pumpe und die Saugleitung dicht ist</a:t>
                      </a:r>
                    </a:p>
                  </a:txBody>
                  <a:tcPr marL="9527" marR="9527" marT="9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400" b="0" i="0" u="none" strike="noStrike">
                          <a:solidFill>
                            <a:srgbClr val="000000"/>
                          </a:solidFill>
                          <a:effectLst/>
                          <a:latin typeface="Calibri"/>
                        </a:rPr>
                        <a:t>Saugkorb liegt nicht tief genug im Wasser, so dass Luft mit angesaugt wird.</a:t>
                      </a:r>
                    </a:p>
                  </a:txBody>
                  <a:tcPr marL="9527" marR="9527" marT="9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400" b="0" i="0" u="none" strike="noStrike" dirty="0">
                          <a:solidFill>
                            <a:srgbClr val="000000"/>
                          </a:solidFill>
                          <a:effectLst/>
                          <a:latin typeface="Calibri"/>
                        </a:rPr>
                        <a:t>Durch Verlängern der Saugleitung den </a:t>
                      </a:r>
                      <a:r>
                        <a:rPr lang="de-DE" sz="1400" b="0" i="0" u="none" strike="noStrike" dirty="0" err="1">
                          <a:solidFill>
                            <a:srgbClr val="000000"/>
                          </a:solidFill>
                          <a:effectLst/>
                          <a:latin typeface="Calibri"/>
                        </a:rPr>
                        <a:t>Saugkorb</a:t>
                      </a:r>
                      <a:r>
                        <a:rPr lang="de-DE" sz="1400" b="0" i="0" u="none" strike="noStrike" dirty="0">
                          <a:solidFill>
                            <a:srgbClr val="000000"/>
                          </a:solidFill>
                          <a:effectLst/>
                          <a:latin typeface="Calibri"/>
                        </a:rPr>
                        <a:t> tiefer ins Wasser einbringen.</a:t>
                      </a:r>
                    </a:p>
                  </a:txBody>
                  <a:tcPr marL="9527" marR="9527" marT="9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elle 8">
            <a:extLst>
              <a:ext uri="{FF2B5EF4-FFF2-40B4-BE49-F238E27FC236}">
                <a16:creationId xmlns:a16="http://schemas.microsoft.com/office/drawing/2014/main" id="{04C97AC8-B62B-4D4D-B531-0511F0065AD7}"/>
              </a:ext>
            </a:extLst>
          </p:cNvPr>
          <p:cNvGraphicFramePr>
            <a:graphicFrameLocks noGrp="1"/>
          </p:cNvGraphicFramePr>
          <p:nvPr/>
        </p:nvGraphicFramePr>
        <p:xfrm>
          <a:off x="2051050" y="5732463"/>
          <a:ext cx="4681538" cy="863600"/>
        </p:xfrm>
        <a:graphic>
          <a:graphicData uri="http://schemas.openxmlformats.org/drawingml/2006/table">
            <a:tbl>
              <a:tblPr/>
              <a:tblGrid>
                <a:gridCol w="1560513">
                  <a:extLst>
                    <a:ext uri="{9D8B030D-6E8A-4147-A177-3AD203B41FA5}">
                      <a16:colId xmlns:a16="http://schemas.microsoft.com/office/drawing/2014/main" val="20000"/>
                    </a:ext>
                  </a:extLst>
                </a:gridCol>
                <a:gridCol w="1560513">
                  <a:extLst>
                    <a:ext uri="{9D8B030D-6E8A-4147-A177-3AD203B41FA5}">
                      <a16:colId xmlns:a16="http://schemas.microsoft.com/office/drawing/2014/main" val="20001"/>
                    </a:ext>
                  </a:extLst>
                </a:gridCol>
                <a:gridCol w="1560513">
                  <a:extLst>
                    <a:ext uri="{9D8B030D-6E8A-4147-A177-3AD203B41FA5}">
                      <a16:colId xmlns:a16="http://schemas.microsoft.com/office/drawing/2014/main" val="20002"/>
                    </a:ext>
                  </a:extLst>
                </a:gridCol>
              </a:tblGrid>
              <a:tr h="863600">
                <a:tc>
                  <a:txBody>
                    <a:bodyPr/>
                    <a:lstStyle/>
                    <a:p>
                      <a:pPr algn="ctr" fontAlgn="t"/>
                      <a:r>
                        <a:rPr lang="de-DE" sz="1400" b="0" i="0" u="none" strike="noStrike" dirty="0">
                          <a:solidFill>
                            <a:srgbClr val="000000"/>
                          </a:solidFill>
                          <a:effectLst/>
                          <a:latin typeface="Calibri"/>
                        </a:rPr>
                        <a:t>Der Eingangsdruck (negative Druck) steigt und der Ausgangsdruck fällt </a:t>
                      </a:r>
                    </a:p>
                  </a:txBody>
                  <a:tcPr marL="9527" marR="9527" marT="9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400" b="0" i="0" u="none" strike="noStrike" dirty="0">
                          <a:solidFill>
                            <a:srgbClr val="000000"/>
                          </a:solidFill>
                          <a:effectLst/>
                          <a:latin typeface="Calibri"/>
                        </a:rPr>
                        <a:t>An der Einsatzstelle wurden der Verteiler oder mehrere Strahlrohre geöffnet.</a:t>
                      </a:r>
                    </a:p>
                  </a:txBody>
                  <a:tcPr marL="9527" marR="9527" marT="9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de-DE" sz="1400" b="0" i="0" u="none" strike="noStrike" dirty="0">
                          <a:solidFill>
                            <a:srgbClr val="000000"/>
                          </a:solidFill>
                          <a:effectLst/>
                          <a:latin typeface="Calibri"/>
                        </a:rPr>
                        <a:t>Drehzahlabhängig den Druck regulieren.</a:t>
                      </a:r>
                    </a:p>
                  </a:txBody>
                  <a:tcPr marL="9527" marR="9527" marT="953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9684" name="Foliennummernplatzhalter 1">
            <a:extLst>
              <a:ext uri="{FF2B5EF4-FFF2-40B4-BE49-F238E27FC236}">
                <a16:creationId xmlns:a16="http://schemas.microsoft.com/office/drawing/2014/main" id="{CAA01C8F-1E79-4228-8708-5CC143FB091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B6979FF0-85EA-4222-964E-74B4AA7801B6}" type="slidenum">
              <a:rPr lang="de-DE" altLang="de-DE" sz="1200">
                <a:solidFill>
                  <a:srgbClr val="000000"/>
                </a:solidFill>
              </a:rPr>
              <a:pPr>
                <a:spcBef>
                  <a:spcPct val="0"/>
                </a:spcBef>
                <a:buClrTx/>
                <a:buSzTx/>
                <a:buFontTx/>
                <a:buNone/>
              </a:pPr>
              <a:t>57</a:t>
            </a:fld>
            <a:endParaRPr lang="de-DE" altLang="de-DE" sz="1200">
              <a:solidFill>
                <a:srgbClr val="000000"/>
              </a:solidFill>
            </a:endParaRPr>
          </a:p>
        </p:txBody>
      </p:sp>
      <p:sp>
        <p:nvSpPr>
          <p:cNvPr id="10" name="Rectangle 2">
            <a:extLst>
              <a:ext uri="{FF2B5EF4-FFF2-40B4-BE49-F238E27FC236}">
                <a16:creationId xmlns:a16="http://schemas.microsoft.com/office/drawing/2014/main" id="{C1758C6F-6D7F-4E03-A900-995BA749EB0D}"/>
              </a:ext>
            </a:extLst>
          </p:cNvPr>
          <p:cNvSpPr>
            <a:spLocks noGrp="1" noChangeArrowheads="1"/>
          </p:cNvSpPr>
          <p:nvPr>
            <p:ph type="title"/>
          </p:nvPr>
        </p:nvSpPr>
        <p:spPr>
          <a:xfrm>
            <a:off x="323850" y="836613"/>
            <a:ext cx="8637588" cy="323850"/>
          </a:xfrm>
        </p:spPr>
        <p:txBody>
          <a:bodyPr/>
          <a:lstStyle/>
          <a:p>
            <a:pPr eaLnBrk="1" hangingPunct="1">
              <a:defRPr/>
            </a:pPr>
            <a:r>
              <a:rPr lang="de-DE" altLang="de-DE" sz="2000" dirty="0">
                <a:solidFill>
                  <a:srgbClr val="0000FF"/>
                </a:solidFill>
              </a:rPr>
              <a:t>6.6 </a:t>
            </a:r>
            <a:r>
              <a:rPr lang="de-DE" altLang="de-DE" sz="2000" cap="none" dirty="0">
                <a:solidFill>
                  <a:srgbClr val="0000FF"/>
                </a:solidFill>
              </a:rPr>
              <a:t>Feuerlöschkreiselpumpen</a:t>
            </a:r>
            <a:r>
              <a:rPr lang="de-DE" altLang="de-DE" sz="2000" dirty="0">
                <a:solidFill>
                  <a:srgbClr val="0000FF"/>
                </a:solidFill>
              </a:rPr>
              <a:t>: </a:t>
            </a:r>
            <a:r>
              <a:rPr lang="de-DE" altLang="de-DE" sz="2000" u="sng" cap="none" dirty="0">
                <a:solidFill>
                  <a:srgbClr val="0000FF"/>
                </a:solidFill>
              </a:rPr>
              <a:t>Mögliche Störungen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1">
            <a:extLst>
              <a:ext uri="{FF2B5EF4-FFF2-40B4-BE49-F238E27FC236}">
                <a16:creationId xmlns:a16="http://schemas.microsoft.com/office/drawing/2014/main" id="{5763F5EA-D8AF-43DE-8B3A-AC14F5374EFD}"/>
              </a:ext>
            </a:extLst>
          </p:cNvPr>
          <p:cNvSpPr>
            <a:spLocks noGrp="1" noChangeArrowheads="1"/>
          </p:cNvSpPr>
          <p:nvPr>
            <p:ph type="title"/>
          </p:nvPr>
        </p:nvSpPr>
        <p:spPr>
          <a:xfrm>
            <a:off x="250825" y="836613"/>
            <a:ext cx="8637588" cy="792162"/>
          </a:xfrm>
        </p:spPr>
        <p:txBody>
          <a:bodyPr/>
          <a:lstStyle/>
          <a:p>
            <a:pPr algn="ctr" eaLnBrk="1" hangingPunct="1"/>
            <a:r>
              <a:rPr lang="de-DE" altLang="de-DE">
                <a:solidFill>
                  <a:srgbClr val="0000FF"/>
                </a:solidFill>
              </a:rPr>
              <a:t>6.1 Feuerlöschkreiselpumpen: </a:t>
            </a:r>
            <a:r>
              <a:rPr lang="de-DE" altLang="de-DE" u="sng">
                <a:solidFill>
                  <a:srgbClr val="0000FF"/>
                </a:solidFill>
              </a:rPr>
              <a:t>Leistungswerte nach</a:t>
            </a:r>
            <a:br>
              <a:rPr lang="de-DE" altLang="de-DE" u="sng">
                <a:solidFill>
                  <a:srgbClr val="0000FF"/>
                </a:solidFill>
              </a:rPr>
            </a:br>
            <a:r>
              <a:rPr lang="de-DE" altLang="de-DE" u="sng">
                <a:solidFill>
                  <a:srgbClr val="0000FF"/>
                </a:solidFill>
              </a:rPr>
              <a:t> DIN EN 1028 und DIN 14420 im Vergleich</a:t>
            </a:r>
          </a:p>
        </p:txBody>
      </p:sp>
      <p:graphicFrame>
        <p:nvGraphicFramePr>
          <p:cNvPr id="321979" name="Group 443">
            <a:extLst>
              <a:ext uri="{FF2B5EF4-FFF2-40B4-BE49-F238E27FC236}">
                <a16:creationId xmlns:a16="http://schemas.microsoft.com/office/drawing/2014/main" id="{D2B24D77-B6A4-4D29-A86C-FECCDA51727B}"/>
              </a:ext>
            </a:extLst>
          </p:cNvPr>
          <p:cNvGraphicFramePr>
            <a:graphicFrameLocks noGrp="1"/>
          </p:cNvGraphicFramePr>
          <p:nvPr>
            <p:ph idx="1"/>
          </p:nvPr>
        </p:nvGraphicFramePr>
        <p:xfrm>
          <a:off x="1042988" y="2060575"/>
          <a:ext cx="7580312" cy="3859213"/>
        </p:xfrm>
        <a:graphic>
          <a:graphicData uri="http://schemas.openxmlformats.org/drawingml/2006/table">
            <a:tbl>
              <a:tblPr/>
              <a:tblGrid>
                <a:gridCol w="1946193">
                  <a:extLst>
                    <a:ext uri="{9D8B030D-6E8A-4147-A177-3AD203B41FA5}">
                      <a16:colId xmlns:a16="http://schemas.microsoft.com/office/drawing/2014/main" val="20000"/>
                    </a:ext>
                  </a:extLst>
                </a:gridCol>
                <a:gridCol w="208272">
                  <a:extLst>
                    <a:ext uri="{9D8B030D-6E8A-4147-A177-3AD203B41FA5}">
                      <a16:colId xmlns:a16="http://schemas.microsoft.com/office/drawing/2014/main" val="20001"/>
                    </a:ext>
                  </a:extLst>
                </a:gridCol>
                <a:gridCol w="687359">
                  <a:extLst>
                    <a:ext uri="{9D8B030D-6E8A-4147-A177-3AD203B41FA5}">
                      <a16:colId xmlns:a16="http://schemas.microsoft.com/office/drawing/2014/main" val="20002"/>
                    </a:ext>
                  </a:extLst>
                </a:gridCol>
                <a:gridCol w="979446">
                  <a:extLst>
                    <a:ext uri="{9D8B030D-6E8A-4147-A177-3AD203B41FA5}">
                      <a16:colId xmlns:a16="http://schemas.microsoft.com/office/drawing/2014/main" val="20003"/>
                    </a:ext>
                  </a:extLst>
                </a:gridCol>
                <a:gridCol w="854039">
                  <a:extLst>
                    <a:ext uri="{9D8B030D-6E8A-4147-A177-3AD203B41FA5}">
                      <a16:colId xmlns:a16="http://schemas.microsoft.com/office/drawing/2014/main" val="20004"/>
                    </a:ext>
                  </a:extLst>
                </a:gridCol>
                <a:gridCol w="966747">
                  <a:extLst>
                    <a:ext uri="{9D8B030D-6E8A-4147-A177-3AD203B41FA5}">
                      <a16:colId xmlns:a16="http://schemas.microsoft.com/office/drawing/2014/main" val="20005"/>
                    </a:ext>
                  </a:extLst>
                </a:gridCol>
                <a:gridCol w="1003258">
                  <a:extLst>
                    <a:ext uri="{9D8B030D-6E8A-4147-A177-3AD203B41FA5}">
                      <a16:colId xmlns:a16="http://schemas.microsoft.com/office/drawing/2014/main" val="20006"/>
                    </a:ext>
                  </a:extLst>
                </a:gridCol>
                <a:gridCol w="934998">
                  <a:extLst>
                    <a:ext uri="{9D8B030D-6E8A-4147-A177-3AD203B41FA5}">
                      <a16:colId xmlns:a16="http://schemas.microsoft.com/office/drawing/2014/main" val="20007"/>
                    </a:ext>
                  </a:extLst>
                </a:gridCol>
              </a:tblGrid>
              <a:tr h="41739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endParaRPr>
                    </a:p>
                  </a:txBody>
                  <a:tcPr marL="91436" marR="91436" marT="45708" marB="45708" horzOverflow="overflow">
                    <a:lnL cap="flat">
                      <a:noFill/>
                    </a:lnL>
                    <a:lnR w="38100" cap="flat" cmpd="sng" algn="ctr">
                      <a:solidFill>
                        <a:schemeClr val="tx1"/>
                      </a:solidFill>
                      <a:prstDash val="solid"/>
                      <a:miter lim="800000"/>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de-DE" sz="2000" b="0" i="0" u="none" strike="noStrike" cap="none" normalizeH="0" baseline="0">
                        <a:ln>
                          <a:noFill/>
                        </a:ln>
                        <a:solidFill>
                          <a:schemeClr val="tx1"/>
                        </a:solidFill>
                        <a:effectLst/>
                        <a:latin typeface="Arial" pitchFamily="34" charset="0"/>
                      </a:endParaRPr>
                    </a:p>
                  </a:txBody>
                  <a:tcPr marL="91436" marR="91436" marT="45708" marB="45708" horzOverflow="overflow">
                    <a:lnL w="38100" cap="flat" cmpd="sng" algn="ctr">
                      <a:solidFill>
                        <a:schemeClr val="tx1"/>
                      </a:solidFill>
                      <a:prstDash val="solid"/>
                      <a:miter lim="800000"/>
                      <a:headEnd type="none" w="med" len="med"/>
                      <a:tailEnd type="none" w="med" len="med"/>
                    </a:lnL>
                    <a:lnR>
                      <a:noFill/>
                    </a:lnR>
                    <a:lnT w="38100" cap="flat" cmpd="sng" algn="ctr">
                      <a:solidFill>
                        <a:schemeClr val="tx1"/>
                      </a:solidFill>
                      <a:prstDash val="solid"/>
                      <a:miter lim="800000"/>
                      <a:headEnd type="none" w="med" len="med"/>
                      <a:tailEnd type="none" w="med" len="med"/>
                    </a:lnT>
                    <a:lnB>
                      <a:noFill/>
                    </a:lnB>
                    <a:lnTlToBr>
                      <a:noFill/>
                    </a:lnTlToBr>
                    <a:lnBlToTr>
                      <a:noFill/>
                    </a:lnBlToTr>
                    <a:solidFill>
                      <a:srgbClr val="FCFC24"/>
                    </a:solidFill>
                  </a:tcPr>
                </a:tc>
                <a:tc gridSpan="6">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000" b="1" i="0" u="none" strike="noStrike" cap="none" normalizeH="0" baseline="0">
                          <a:ln>
                            <a:noFill/>
                          </a:ln>
                          <a:solidFill>
                            <a:schemeClr val="tx1"/>
                          </a:solidFill>
                          <a:effectLst/>
                          <a:latin typeface="Arial" pitchFamily="34" charset="0"/>
                        </a:rPr>
                        <a:t>Garantiepunkte</a:t>
                      </a:r>
                    </a:p>
                  </a:txBody>
                  <a:tcPr marL="91436" marR="91436" marT="45708" marB="45708" horzOverflow="overflow">
                    <a:lnL>
                      <a:noFill/>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a:noFill/>
                    </a:lnB>
                    <a:lnTlToBr>
                      <a:noFill/>
                    </a:lnTlToBr>
                    <a:lnBlToTr>
                      <a:noFill/>
                    </a:lnBlToTr>
                    <a:solidFill>
                      <a:srgbClr val="FCFC24"/>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3962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de-DE" sz="2000" b="0" i="0" u="none" strike="noStrike" cap="none" normalizeH="0" baseline="0">
                        <a:ln>
                          <a:noFill/>
                        </a:ln>
                        <a:solidFill>
                          <a:schemeClr val="tx1"/>
                        </a:solidFill>
                        <a:effectLst/>
                        <a:latin typeface="Arial" pitchFamily="34" charset="0"/>
                      </a:endParaRPr>
                    </a:p>
                  </a:txBody>
                  <a:tcPr marL="91436" marR="91436" marT="45708" marB="45708" horzOverflow="overflow">
                    <a:lnL cap="flat">
                      <a:noFill/>
                    </a:lnL>
                    <a:lnR w="38100" cap="flat" cmpd="sng" algn="ctr">
                      <a:solidFill>
                        <a:schemeClr val="tx1"/>
                      </a:solidFill>
                      <a:prstDash val="solid"/>
                      <a:miter lim="800000"/>
                      <a:headEnd type="none" w="med" len="med"/>
                      <a:tailEnd type="none" w="med" len="med"/>
                    </a:lnR>
                    <a:ln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000" b="0" i="0" u="none" strike="noStrike" cap="none" normalizeH="0" baseline="0">
                          <a:ln>
                            <a:noFill/>
                          </a:ln>
                          <a:solidFill>
                            <a:schemeClr val="tx1"/>
                          </a:solidFill>
                          <a:effectLst/>
                          <a:latin typeface="Arial" pitchFamily="34" charset="0"/>
                        </a:rPr>
                        <a:t>1</a:t>
                      </a:r>
                    </a:p>
                  </a:txBody>
                  <a:tcPr marL="91436" marR="91436" marT="45708" marB="45708"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hMerge="1">
                  <a:txBody>
                    <a:bodyPr/>
                    <a:lstStyle/>
                    <a:p>
                      <a:endParaRPr lang="de-DE"/>
                    </a:p>
                  </a:txBody>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000" b="0" i="0" u="none" strike="noStrike" cap="none" normalizeH="0" baseline="0" dirty="0">
                          <a:ln>
                            <a:noFill/>
                          </a:ln>
                          <a:solidFill>
                            <a:schemeClr val="tx1"/>
                          </a:solidFill>
                          <a:effectLst/>
                          <a:latin typeface="Arial" pitchFamily="34" charset="0"/>
                        </a:rPr>
                        <a:t>2</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000" b="0" i="0" u="none" strike="noStrike" cap="none" normalizeH="0" baseline="0">
                          <a:ln>
                            <a:noFill/>
                          </a:ln>
                          <a:solidFill>
                            <a:schemeClr val="tx1"/>
                          </a:solidFill>
                          <a:effectLst/>
                          <a:latin typeface="Arial" pitchFamily="34" charset="0"/>
                        </a:rPr>
                        <a:t>3</a:t>
                      </a:r>
                    </a:p>
                  </a:txBody>
                  <a:tcPr marL="91436" marR="91436"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hMerge="1">
                  <a:txBody>
                    <a:bodyPr/>
                    <a:lstStyle/>
                    <a:p>
                      <a:endParaRPr lang="de-DE"/>
                    </a:p>
                  </a:txBody>
                  <a:tcPr/>
                </a:tc>
                <a:extLst>
                  <a:ext uri="{0D108BD9-81ED-4DB2-BD59-A6C34878D82A}">
                    <a16:rowId xmlns:a16="http://schemas.microsoft.com/office/drawing/2014/main" val="10001"/>
                  </a:ext>
                </a:extLst>
              </a:tr>
              <a:tr h="6278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de-DE" sz="2000" b="0" i="0" u="none" strike="noStrike" cap="none" normalizeH="0" baseline="0" dirty="0">
                        <a:ln>
                          <a:noFill/>
                        </a:ln>
                        <a:solidFill>
                          <a:schemeClr val="tx1"/>
                        </a:solidFill>
                        <a:effectLst/>
                        <a:latin typeface="Arial" pitchFamily="34" charset="0"/>
                      </a:endParaRPr>
                    </a:p>
                  </a:txBody>
                  <a:tcPr marL="91436" marR="91436" marT="45708" marB="45708" horzOverflow="overflow">
                    <a:lnL cap="flat">
                      <a:noFill/>
                    </a:lnL>
                    <a:lnR w="38100" cap="flat" cmpd="sng" algn="ctr">
                      <a:solidFill>
                        <a:schemeClr val="tx1"/>
                      </a:solidFill>
                      <a:prstDash val="solid"/>
                      <a:miter lim="800000"/>
                      <a:headEnd type="none" w="med" len="med"/>
                      <a:tailEnd type="none" w="med" len="med"/>
                    </a:lnR>
                    <a:lnT>
                      <a:noFill/>
                    </a:lnT>
                    <a:lnB w="381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 FP</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8/8</a:t>
                      </a:r>
                    </a:p>
                  </a:txBody>
                  <a:tcPr marL="91436" marR="91436" marT="45708" marB="45708" horzOverflow="overflow">
                    <a:lnL w="381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FPN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10-1000</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FP</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8/8</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FPN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10-1000</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FP</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8/8</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FPN</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10-1000</a:t>
                      </a:r>
                    </a:p>
                  </a:txBody>
                  <a:tcPr marL="91436" marR="91436"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extLst>
                  <a:ext uri="{0D108BD9-81ED-4DB2-BD59-A6C34878D82A}">
                    <a16:rowId xmlns:a16="http://schemas.microsoft.com/office/drawing/2014/main" val="10002"/>
                  </a:ext>
                </a:extLst>
              </a:tr>
              <a:tr h="82293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Geodätische Saughöhe H</a:t>
                      </a:r>
                      <a:r>
                        <a:rPr kumimoji="0" lang="de-DE" sz="1600" b="0" i="0" u="none" strike="noStrike" cap="none" normalizeH="0" baseline="-25000">
                          <a:ln>
                            <a:noFill/>
                          </a:ln>
                          <a:solidFill>
                            <a:schemeClr val="tx1"/>
                          </a:solidFill>
                          <a:effectLst/>
                          <a:latin typeface="Arial" pitchFamily="34" charset="0"/>
                        </a:rPr>
                        <a:t>Sgeo </a:t>
                      </a:r>
                      <a:r>
                        <a:rPr kumimoji="0" lang="de-DE" sz="1600" b="0" i="0" u="none" strike="noStrike" cap="none" normalizeH="0" baseline="0">
                          <a:ln>
                            <a:noFill/>
                          </a:ln>
                          <a:solidFill>
                            <a:schemeClr val="tx1"/>
                          </a:solidFill>
                          <a:effectLst/>
                          <a:latin typeface="Arial" pitchFamily="34" charset="0"/>
                        </a:rPr>
                        <a:t>(m)</a:t>
                      </a:r>
                    </a:p>
                  </a:txBody>
                  <a:tcPr marL="91436" marR="91436"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381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3</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hMerge="1">
                  <a:txBody>
                    <a:bodyPr/>
                    <a:lstStyle/>
                    <a:p>
                      <a:endParaRPr lang="de-DE"/>
                    </a:p>
                  </a:txBody>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7,5</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de-DE" sz="1800" b="0" i="0" u="none" strike="noStrike" cap="none" normalizeH="0" baseline="0">
                        <a:ln>
                          <a:noFill/>
                        </a:ln>
                        <a:solidFill>
                          <a:schemeClr val="tx1"/>
                        </a:solidFill>
                        <a:effectLst/>
                        <a:latin typeface="Arial" pitchFamily="34" charset="0"/>
                      </a:endParaRPr>
                    </a:p>
                  </a:txBody>
                  <a:tcPr marL="91436" marR="91436"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hMerge="1">
                  <a:txBody>
                    <a:bodyPr/>
                    <a:lstStyle/>
                    <a:p>
                      <a:endParaRPr lang="de-DE"/>
                    </a:p>
                  </a:txBody>
                  <a:tcPr/>
                </a:tc>
                <a:extLst>
                  <a:ext uri="{0D108BD9-81ED-4DB2-BD59-A6C34878D82A}">
                    <a16:rowId xmlns:a16="http://schemas.microsoft.com/office/drawing/2014/main" val="10003"/>
                  </a:ext>
                </a:extLst>
              </a:tr>
              <a:tr h="57909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Förderstrom Q</a:t>
                      </a:r>
                      <a:r>
                        <a:rPr kumimoji="0" lang="de-DE" sz="1600" b="0" i="0" u="none" strike="noStrike" cap="none" normalizeH="0" baseline="-25000">
                          <a:ln>
                            <a:noFill/>
                          </a:ln>
                          <a:solidFill>
                            <a:schemeClr val="tx1"/>
                          </a:solidFill>
                          <a:effectLst/>
                          <a:latin typeface="Arial" pitchFamily="34" charset="0"/>
                        </a:rPr>
                        <a:t>N </a:t>
                      </a:r>
                      <a:r>
                        <a:rPr kumimoji="0" lang="de-DE" sz="1600" b="0" i="0" u="none" strike="noStrike" cap="none" normalizeH="0" baseline="0">
                          <a:ln>
                            <a:noFill/>
                          </a:ln>
                          <a:solidFill>
                            <a:schemeClr val="tx1"/>
                          </a:solidFill>
                          <a:effectLst/>
                          <a:latin typeface="Arial" pitchFamily="34" charset="0"/>
                        </a:rPr>
                        <a:t>(min</a:t>
                      </a:r>
                      <a:r>
                        <a:rPr kumimoji="0" lang="de-DE" sz="1600" b="0" i="0" u="none" strike="noStrike" cap="none" normalizeH="0" baseline="30000">
                          <a:ln>
                            <a:noFill/>
                          </a:ln>
                          <a:solidFill>
                            <a:schemeClr val="tx1"/>
                          </a:solidFill>
                          <a:effectLst/>
                          <a:latin typeface="Arial" pitchFamily="34" charset="0"/>
                        </a:rPr>
                        <a:t>-1</a:t>
                      </a:r>
                      <a:r>
                        <a:rPr kumimoji="0" lang="de-DE" sz="1600" b="0" i="0" u="none" strike="noStrike" cap="none" normalizeH="0" baseline="0">
                          <a:ln>
                            <a:noFill/>
                          </a:ln>
                          <a:solidFill>
                            <a:schemeClr val="tx1"/>
                          </a:solidFill>
                          <a:effectLst/>
                          <a:latin typeface="Arial" pitchFamily="34" charset="0"/>
                        </a:rPr>
                        <a:t>)</a:t>
                      </a:r>
                    </a:p>
                  </a:txBody>
                  <a:tcPr marL="91436" marR="91436"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800</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1000</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dirty="0">
                          <a:ln>
                            <a:noFill/>
                          </a:ln>
                          <a:solidFill>
                            <a:schemeClr val="tx1"/>
                          </a:solidFill>
                          <a:effectLst/>
                          <a:latin typeface="Arial" pitchFamily="34" charset="0"/>
                        </a:rPr>
                        <a:t>&gt;400</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&gt;500</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400</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500</a:t>
                      </a:r>
                    </a:p>
                  </a:txBody>
                  <a:tcPr marL="91436" marR="91436"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extLst>
                  <a:ext uri="{0D108BD9-81ED-4DB2-BD59-A6C34878D82A}">
                    <a16:rowId xmlns:a16="http://schemas.microsoft.com/office/drawing/2014/main" val="10004"/>
                  </a:ext>
                </a:extLst>
              </a:tr>
              <a:tr h="44119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Förderdruck</a:t>
                      </a:r>
                    </a:p>
                  </a:txBody>
                  <a:tcPr marL="91436" marR="91436"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8</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h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10</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8</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10</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12</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12</a:t>
                      </a:r>
                    </a:p>
                  </a:txBody>
                  <a:tcPr marL="91436" marR="91436"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CFC24"/>
                    </a:solidFill>
                  </a:tcPr>
                </a:tc>
                <a:extLst>
                  <a:ext uri="{0D108BD9-81ED-4DB2-BD59-A6C34878D82A}">
                    <a16:rowId xmlns:a16="http://schemas.microsoft.com/office/drawing/2014/main" val="10005"/>
                  </a:ext>
                </a:extLst>
              </a:tr>
              <a:tr h="5745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600" b="0" i="0" u="none" strike="noStrike" cap="none" normalizeH="0" baseline="0">
                          <a:ln>
                            <a:noFill/>
                          </a:ln>
                          <a:solidFill>
                            <a:schemeClr val="tx1"/>
                          </a:solidFill>
                          <a:effectLst/>
                          <a:latin typeface="Arial" pitchFamily="34" charset="0"/>
                        </a:rPr>
                        <a:t>Drehzahl n (min</a:t>
                      </a:r>
                      <a:r>
                        <a:rPr kumimoji="0" lang="de-DE" sz="1600" b="0" i="0" u="none" strike="noStrike" cap="none" normalizeH="0" baseline="30000">
                          <a:ln>
                            <a:noFill/>
                          </a:ln>
                          <a:solidFill>
                            <a:schemeClr val="tx1"/>
                          </a:solidFill>
                          <a:effectLst/>
                          <a:latin typeface="Arial" pitchFamily="34" charset="0"/>
                        </a:rPr>
                        <a:t>-1</a:t>
                      </a:r>
                      <a:r>
                        <a:rPr kumimoji="0" lang="de-DE" sz="1600" b="0" i="0" u="none" strike="noStrike" cap="none" normalizeH="0" baseline="0">
                          <a:ln>
                            <a:noFill/>
                          </a:ln>
                          <a:solidFill>
                            <a:schemeClr val="tx1"/>
                          </a:solidFill>
                          <a:effectLst/>
                          <a:latin typeface="Arial" pitchFamily="34" charset="0"/>
                        </a:rPr>
                        <a:t>)</a:t>
                      </a:r>
                    </a:p>
                  </a:txBody>
                  <a:tcPr marL="91436" marR="91436" marT="45708" marB="45708"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CFC24"/>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n</a:t>
                      </a:r>
                      <a:r>
                        <a:rPr kumimoji="0" lang="de-DE" sz="1800" b="0" i="0" u="none" strike="noStrike" cap="none" normalizeH="0" baseline="-25000">
                          <a:ln>
                            <a:noFill/>
                          </a:ln>
                          <a:solidFill>
                            <a:schemeClr val="tx1"/>
                          </a:solidFill>
                          <a:effectLst/>
                          <a:latin typeface="Arial" pitchFamily="34" charset="0"/>
                        </a:rPr>
                        <a:t>N</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CFC24"/>
                    </a:solidFill>
                  </a:tcPr>
                </a:tc>
                <a:tc hMerge="1">
                  <a:txBody>
                    <a:bodyPr/>
                    <a:lstStyle/>
                    <a:p>
                      <a:endParaRPr lang="de-DE"/>
                    </a:p>
                  </a:txBody>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a:ln>
                            <a:noFill/>
                          </a:ln>
                          <a:solidFill>
                            <a:schemeClr val="tx1"/>
                          </a:solidFill>
                          <a:effectLst/>
                          <a:latin typeface="Arial" pitchFamily="34" charset="0"/>
                        </a:rPr>
                        <a:t>n</a:t>
                      </a:r>
                      <a:r>
                        <a:rPr kumimoji="0" lang="de-DE" sz="1800" b="0" i="0" u="none" strike="noStrike" cap="none" normalizeH="0" baseline="-25000">
                          <a:ln>
                            <a:noFill/>
                          </a:ln>
                          <a:solidFill>
                            <a:schemeClr val="tx1"/>
                          </a:solidFill>
                          <a:effectLst/>
                          <a:latin typeface="Arial" pitchFamily="34" charset="0"/>
                        </a:rPr>
                        <a:t>N</a:t>
                      </a:r>
                    </a:p>
                  </a:txBody>
                  <a:tcPr marL="91436" marR="91436" marT="45708" marB="45708"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CFC24"/>
                    </a:solid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1800" b="0" i="0" u="none" strike="noStrike" cap="none" normalizeH="0" baseline="0" dirty="0">
                          <a:ln>
                            <a:noFill/>
                          </a:ln>
                          <a:solidFill>
                            <a:schemeClr val="tx1"/>
                          </a:solidFill>
                          <a:effectLst/>
                          <a:latin typeface="Arial" pitchFamily="34" charset="0"/>
                        </a:rPr>
                        <a:t>1,2 x </a:t>
                      </a:r>
                      <a:r>
                        <a:rPr kumimoji="0" lang="de-DE" sz="1800" b="0" i="0" u="none" strike="noStrike" cap="none" normalizeH="0" baseline="0" dirty="0" err="1">
                          <a:ln>
                            <a:noFill/>
                          </a:ln>
                          <a:solidFill>
                            <a:schemeClr val="tx1"/>
                          </a:solidFill>
                          <a:effectLst/>
                          <a:latin typeface="Arial" pitchFamily="34" charset="0"/>
                        </a:rPr>
                        <a:t>n</a:t>
                      </a:r>
                      <a:r>
                        <a:rPr kumimoji="0" lang="de-DE" sz="1800" b="0" i="0" u="none" strike="noStrike" cap="none" normalizeH="0" baseline="-25000" dirty="0" err="1">
                          <a:ln>
                            <a:noFill/>
                          </a:ln>
                          <a:solidFill>
                            <a:schemeClr val="tx1"/>
                          </a:solidFill>
                          <a:effectLst/>
                          <a:latin typeface="Arial" pitchFamily="34" charset="0"/>
                        </a:rPr>
                        <a:t>N</a:t>
                      </a:r>
                      <a:endParaRPr kumimoji="0" lang="de-DE" sz="1800" b="0" i="0" u="none" strike="noStrike" cap="none" normalizeH="0" baseline="-25000" dirty="0">
                        <a:ln>
                          <a:noFill/>
                        </a:ln>
                        <a:solidFill>
                          <a:schemeClr val="tx1"/>
                        </a:solidFill>
                        <a:effectLst/>
                        <a:latin typeface="Arial" pitchFamily="34" charset="0"/>
                      </a:endParaRPr>
                    </a:p>
                  </a:txBody>
                  <a:tcPr marL="91436" marR="91436" marT="45708" marB="45708"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CFC24"/>
                    </a:solidFill>
                  </a:tcPr>
                </a:tc>
                <a:tc hMerge="1">
                  <a:txBody>
                    <a:bodyPr/>
                    <a:lstStyle/>
                    <a:p>
                      <a:endParaRPr lang="de-DE"/>
                    </a:p>
                  </a:txBody>
                  <a:tcPr/>
                </a:tc>
                <a:extLst>
                  <a:ext uri="{0D108BD9-81ED-4DB2-BD59-A6C34878D82A}">
                    <a16:rowId xmlns:a16="http://schemas.microsoft.com/office/drawing/2014/main" val="10006"/>
                  </a:ext>
                </a:extLst>
              </a:tr>
            </a:tbl>
          </a:graphicData>
        </a:graphic>
      </p:graphicFrame>
      <p:sp>
        <p:nvSpPr>
          <p:cNvPr id="15421" name="Text Box 421">
            <a:extLst>
              <a:ext uri="{FF2B5EF4-FFF2-40B4-BE49-F238E27FC236}">
                <a16:creationId xmlns:a16="http://schemas.microsoft.com/office/drawing/2014/main" id="{DB4F134F-DD43-4EC3-A2AB-AFFA0D4B3101}"/>
              </a:ext>
            </a:extLst>
          </p:cNvPr>
          <p:cNvSpPr txBox="1">
            <a:spLocks noChangeArrowheads="1"/>
          </p:cNvSpPr>
          <p:nvPr/>
        </p:nvSpPr>
        <p:spPr bwMode="auto">
          <a:xfrm>
            <a:off x="179388" y="1700213"/>
            <a:ext cx="360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50000"/>
              </a:spcBef>
              <a:buClrTx/>
              <a:buSzTx/>
              <a:buFontTx/>
              <a:buNone/>
            </a:pPr>
            <a:r>
              <a:rPr lang="de-DE" altLang="de-DE" sz="1600">
                <a:solidFill>
                  <a:srgbClr val="000000"/>
                </a:solidFill>
              </a:rPr>
              <a:t>Beispiel FP 8/8 und FPN 10-1000:</a:t>
            </a:r>
          </a:p>
        </p:txBody>
      </p:sp>
      <p:sp>
        <p:nvSpPr>
          <p:cNvPr id="15422" name="Text Box 422">
            <a:extLst>
              <a:ext uri="{FF2B5EF4-FFF2-40B4-BE49-F238E27FC236}">
                <a16:creationId xmlns:a16="http://schemas.microsoft.com/office/drawing/2014/main" id="{3E56A348-3181-441E-8CB6-4CA24F221CB7}"/>
              </a:ext>
            </a:extLst>
          </p:cNvPr>
          <p:cNvSpPr txBox="1">
            <a:spLocks noChangeArrowheads="1"/>
          </p:cNvSpPr>
          <p:nvPr/>
        </p:nvSpPr>
        <p:spPr bwMode="auto">
          <a:xfrm>
            <a:off x="323850" y="6237288"/>
            <a:ext cx="7993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50000"/>
              </a:spcBef>
              <a:buClrTx/>
              <a:buSzTx/>
              <a:buFontTx/>
              <a:buNone/>
            </a:pPr>
            <a:r>
              <a:rPr lang="de-DE" altLang="de-DE" sz="1600">
                <a:solidFill>
                  <a:srgbClr val="000000"/>
                </a:solidFill>
              </a:rPr>
              <a:t>n</a:t>
            </a:r>
            <a:r>
              <a:rPr lang="de-DE" altLang="de-DE" sz="1600" baseline="-25000">
                <a:solidFill>
                  <a:srgbClr val="000000"/>
                </a:solidFill>
              </a:rPr>
              <a:t>N </a:t>
            </a:r>
            <a:r>
              <a:rPr lang="de-DE" altLang="de-DE" sz="1600">
                <a:solidFill>
                  <a:srgbClr val="000000"/>
                </a:solidFill>
              </a:rPr>
              <a:t>= Nenndrehzahl			n</a:t>
            </a:r>
            <a:r>
              <a:rPr lang="de-DE" altLang="de-DE" sz="1600" baseline="-25000">
                <a:solidFill>
                  <a:srgbClr val="000000"/>
                </a:solidFill>
              </a:rPr>
              <a:t>0</a:t>
            </a:r>
            <a:r>
              <a:rPr lang="de-DE" altLang="de-DE" sz="1600">
                <a:solidFill>
                  <a:srgbClr val="000000"/>
                </a:solidFill>
              </a:rPr>
              <a:t> = Höchstdrehzahl</a:t>
            </a:r>
          </a:p>
        </p:txBody>
      </p:sp>
      <p:sp>
        <p:nvSpPr>
          <p:cNvPr id="2" name="Rechteck 1">
            <a:extLst>
              <a:ext uri="{FF2B5EF4-FFF2-40B4-BE49-F238E27FC236}">
                <a16:creationId xmlns:a16="http://schemas.microsoft.com/office/drawing/2014/main" id="{644A265E-8B6E-49FE-9455-AEF57A430F32}"/>
              </a:ext>
            </a:extLst>
          </p:cNvPr>
          <p:cNvSpPr>
            <a:spLocks noChangeArrowheads="1"/>
          </p:cNvSpPr>
          <p:nvPr/>
        </p:nvSpPr>
        <p:spPr bwMode="auto">
          <a:xfrm>
            <a:off x="4894263" y="2890838"/>
            <a:ext cx="3876675" cy="3449637"/>
          </a:xfrm>
          <a:prstGeom prst="rect">
            <a:avLst/>
          </a:prstGeom>
          <a:solidFill>
            <a:schemeClr val="bg1"/>
          </a:solidFill>
          <a:ln w="19050" algn="ctr">
            <a:solidFill>
              <a:schemeClr val="bg1"/>
            </a:solidFill>
            <a:miter lim="800000"/>
            <a:headEnd/>
            <a:tailEnd/>
          </a:ln>
        </p:spPr>
        <p:txBody>
          <a:bodyPr wrap="none"/>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endParaRPr lang="de-DE" altLang="de-DE"/>
          </a:p>
        </p:txBody>
      </p:sp>
      <p:sp>
        <p:nvSpPr>
          <p:cNvPr id="7" name="Rechteck 6">
            <a:extLst>
              <a:ext uri="{FF2B5EF4-FFF2-40B4-BE49-F238E27FC236}">
                <a16:creationId xmlns:a16="http://schemas.microsoft.com/office/drawing/2014/main" id="{2ED14C10-EDCD-4BD7-8F00-BD0B89C09D1B}"/>
              </a:ext>
            </a:extLst>
          </p:cNvPr>
          <p:cNvSpPr>
            <a:spLocks noChangeArrowheads="1"/>
          </p:cNvSpPr>
          <p:nvPr/>
        </p:nvSpPr>
        <p:spPr bwMode="auto">
          <a:xfrm>
            <a:off x="4894263" y="2890838"/>
            <a:ext cx="2085975" cy="3127375"/>
          </a:xfrm>
          <a:prstGeom prst="rect">
            <a:avLst/>
          </a:prstGeom>
          <a:solidFill>
            <a:schemeClr val="bg1"/>
          </a:solidFill>
          <a:ln w="19050" algn="ctr">
            <a:solidFill>
              <a:schemeClr val="bg1"/>
            </a:solidFill>
            <a:miter lim="800000"/>
            <a:headEnd/>
            <a:tailEnd/>
          </a:ln>
        </p:spPr>
        <p:txBody>
          <a:bodyPr wrap="none"/>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endParaRPr lang="de-DE" altLang="de-DE"/>
          </a:p>
        </p:txBody>
      </p:sp>
      <p:pic>
        <p:nvPicPr>
          <p:cNvPr id="15425" name="Grafik 1">
            <a:extLst>
              <a:ext uri="{FF2B5EF4-FFF2-40B4-BE49-F238E27FC236}">
                <a16:creationId xmlns:a16="http://schemas.microsoft.com/office/drawing/2014/main" id="{779ABECB-2D90-4951-BEE5-31D16F146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495" t="9894" r="57098" b="82234"/>
          <a:stretch>
            <a:fillRect/>
          </a:stretch>
        </p:blipFill>
        <p:spPr bwMode="auto">
          <a:xfrm>
            <a:off x="7073900" y="5927725"/>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6" name="Textfeld 8">
            <a:extLst>
              <a:ext uri="{FF2B5EF4-FFF2-40B4-BE49-F238E27FC236}">
                <a16:creationId xmlns:a16="http://schemas.microsoft.com/office/drawing/2014/main" id="{5C40E451-39AA-435A-B2C3-245388C16E85}"/>
              </a:ext>
            </a:extLst>
          </p:cNvPr>
          <p:cNvSpPr txBox="1">
            <a:spLocks noChangeArrowheads="1"/>
          </p:cNvSpPr>
          <p:nvPr/>
        </p:nvSpPr>
        <p:spPr bwMode="auto">
          <a:xfrm>
            <a:off x="6642100" y="6018213"/>
            <a:ext cx="5492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sp>
        <p:nvSpPr>
          <p:cNvPr id="15427" name="Foliennummernplatzhalter 2">
            <a:extLst>
              <a:ext uri="{FF2B5EF4-FFF2-40B4-BE49-F238E27FC236}">
                <a16:creationId xmlns:a16="http://schemas.microsoft.com/office/drawing/2014/main" id="{F0B208B9-567C-48EE-8427-F34CA5FFEBF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83CCC88A-4255-45F4-9236-F05BEDD43825}" type="slidenum">
              <a:rPr lang="de-DE" altLang="de-DE" sz="1200">
                <a:solidFill>
                  <a:srgbClr val="000000"/>
                </a:solidFill>
              </a:rPr>
              <a:pPr>
                <a:spcBef>
                  <a:spcPct val="0"/>
                </a:spcBef>
                <a:buClrTx/>
                <a:buSzTx/>
                <a:buFontTx/>
                <a:buNone/>
              </a:pPr>
              <a:t>6</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a:extLst>
              <a:ext uri="{FF2B5EF4-FFF2-40B4-BE49-F238E27FC236}">
                <a16:creationId xmlns:a16="http://schemas.microsoft.com/office/drawing/2014/main" id="{E0A98684-714D-48FC-97FF-259F01E32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137" t="79591" r="36041" b="10205"/>
          <a:stretch>
            <a:fillRect/>
          </a:stretch>
        </p:blipFill>
        <p:spPr bwMode="auto">
          <a:xfrm>
            <a:off x="4956175" y="4894263"/>
            <a:ext cx="838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a:extLst>
              <a:ext uri="{FF2B5EF4-FFF2-40B4-BE49-F238E27FC236}">
                <a16:creationId xmlns:a16="http://schemas.microsoft.com/office/drawing/2014/main" id="{24C0CAD0-D5C0-4392-952B-61A8AF21CB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979" r="42990" b="91817"/>
          <a:stretch>
            <a:fillRect/>
          </a:stretch>
        </p:blipFill>
        <p:spPr bwMode="auto">
          <a:xfrm>
            <a:off x="3100388" y="1884363"/>
            <a:ext cx="1938337"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a:extLst>
              <a:ext uri="{FF2B5EF4-FFF2-40B4-BE49-F238E27FC236}">
                <a16:creationId xmlns:a16="http://schemas.microsoft.com/office/drawing/2014/main" id="{B2C5548B-16EB-429F-8BCE-E089465D9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348" t="8183" r="37265" b="80949"/>
          <a:stretch>
            <a:fillRect/>
          </a:stretch>
        </p:blipFill>
        <p:spPr bwMode="auto">
          <a:xfrm>
            <a:off x="3203575" y="2390775"/>
            <a:ext cx="219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2">
            <a:extLst>
              <a:ext uri="{FF2B5EF4-FFF2-40B4-BE49-F238E27FC236}">
                <a16:creationId xmlns:a16="http://schemas.microsoft.com/office/drawing/2014/main" id="{D5FB76B8-79CC-4255-9298-41967775C0E3}"/>
              </a:ext>
            </a:extLst>
          </p:cNvPr>
          <p:cNvSpPr>
            <a:spLocks noGrp="1" noChangeArrowheads="1"/>
          </p:cNvSpPr>
          <p:nvPr>
            <p:ph type="title"/>
          </p:nvPr>
        </p:nvSpPr>
        <p:spPr/>
        <p:txBody>
          <a:bodyPr/>
          <a:lstStyle/>
          <a:p>
            <a:pPr eaLnBrk="1" hangingPunct="1"/>
            <a:r>
              <a:rPr lang="de-DE" altLang="de-DE">
                <a:solidFill>
                  <a:srgbClr val="0000FF"/>
                </a:solidFill>
              </a:rPr>
              <a:t>6.2 Feuerlöschkreiselpumpe: </a:t>
            </a:r>
            <a:r>
              <a:rPr lang="de-DE" altLang="de-DE" u="sng">
                <a:solidFill>
                  <a:srgbClr val="0000FF"/>
                </a:solidFill>
              </a:rPr>
              <a:t>Aufbau einer Feuerlöschkreiselpumpe</a:t>
            </a:r>
          </a:p>
        </p:txBody>
      </p:sp>
      <p:pic>
        <p:nvPicPr>
          <p:cNvPr id="16390" name="Picture 4">
            <a:extLst>
              <a:ext uri="{FF2B5EF4-FFF2-40B4-BE49-F238E27FC236}">
                <a16:creationId xmlns:a16="http://schemas.microsoft.com/office/drawing/2014/main" id="{62266955-59B1-43CC-B605-207626259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83453" b="64867"/>
          <a:stretch>
            <a:fillRect/>
          </a:stretch>
        </p:blipFill>
        <p:spPr bwMode="auto">
          <a:xfrm>
            <a:off x="531813" y="1674813"/>
            <a:ext cx="128270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B28ABAD2-DBD3-45A8-A0A8-A079237E3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980" t="27745" r="58340" b="17487"/>
          <a:stretch>
            <a:fillRect/>
          </a:stretch>
        </p:blipFill>
        <p:spPr bwMode="auto">
          <a:xfrm>
            <a:off x="3382963" y="2808288"/>
            <a:ext cx="671512"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a16="http://schemas.microsoft.com/office/drawing/2014/main" id="{B67D1A0A-161D-4CC8-B5BC-E6337E781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53" t="27094" r="66907" b="10748"/>
          <a:stretch>
            <a:fillRect/>
          </a:stretch>
        </p:blipFill>
        <p:spPr bwMode="auto">
          <a:xfrm>
            <a:off x="1808163" y="2808288"/>
            <a:ext cx="1582737"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a:extLst>
              <a:ext uri="{FF2B5EF4-FFF2-40B4-BE49-F238E27FC236}">
                <a16:creationId xmlns:a16="http://schemas.microsoft.com/office/drawing/2014/main" id="{D92F872A-BED4-461B-9D51-A65C46B7C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017" t="23833" r="45937" b="16180"/>
          <a:stretch>
            <a:fillRect/>
          </a:stretch>
        </p:blipFill>
        <p:spPr bwMode="auto">
          <a:xfrm>
            <a:off x="4068763" y="2657475"/>
            <a:ext cx="933450"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a:extLst>
              <a:ext uri="{FF2B5EF4-FFF2-40B4-BE49-F238E27FC236}">
                <a16:creationId xmlns:a16="http://schemas.microsoft.com/office/drawing/2014/main" id="{383FFE27-1544-4020-B96C-30611CA4D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4301" t="24702" r="36287" b="19006"/>
          <a:stretch>
            <a:fillRect/>
          </a:stretch>
        </p:blipFill>
        <p:spPr bwMode="auto">
          <a:xfrm>
            <a:off x="5033963" y="2678113"/>
            <a:ext cx="728662" cy="239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a:extLst>
              <a:ext uri="{FF2B5EF4-FFF2-40B4-BE49-F238E27FC236}">
                <a16:creationId xmlns:a16="http://schemas.microsoft.com/office/drawing/2014/main" id="{FA559F80-D2E0-45AD-8C72-EE9E9AC7A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712" r="21255" b="15965"/>
          <a:stretch>
            <a:fillRect/>
          </a:stretch>
        </p:blipFill>
        <p:spPr bwMode="auto">
          <a:xfrm>
            <a:off x="5762625" y="1628775"/>
            <a:ext cx="116522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a:extLst>
              <a:ext uri="{FF2B5EF4-FFF2-40B4-BE49-F238E27FC236}">
                <a16:creationId xmlns:a16="http://schemas.microsoft.com/office/drawing/2014/main" id="{E9CD56EE-0258-49D3-8F79-71C27BBC79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0293" t="40569" r="1109" b="19006"/>
          <a:stretch>
            <a:fillRect/>
          </a:stretch>
        </p:blipFill>
        <p:spPr bwMode="auto">
          <a:xfrm>
            <a:off x="7046913" y="3352800"/>
            <a:ext cx="144145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4">
            <a:extLst>
              <a:ext uri="{FF2B5EF4-FFF2-40B4-BE49-F238E27FC236}">
                <a16:creationId xmlns:a16="http://schemas.microsoft.com/office/drawing/2014/main" id="{6E83517F-969B-42D5-A78A-D125D1F361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1856" t="3619" b="63779"/>
          <a:stretch>
            <a:fillRect/>
          </a:stretch>
        </p:blipFill>
        <p:spPr bwMode="auto">
          <a:xfrm>
            <a:off x="7235825" y="1782763"/>
            <a:ext cx="14065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a:extLst>
              <a:ext uri="{FF2B5EF4-FFF2-40B4-BE49-F238E27FC236}">
                <a16:creationId xmlns:a16="http://schemas.microsoft.com/office/drawing/2014/main" id="{40B5CC4A-1CD7-4383-9E95-B44CAFBBA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203" r="69250" b="72908"/>
          <a:stretch>
            <a:fillRect/>
          </a:stretch>
        </p:blipFill>
        <p:spPr bwMode="auto">
          <a:xfrm>
            <a:off x="2411413" y="1655763"/>
            <a:ext cx="817562"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hteck 20">
            <a:extLst>
              <a:ext uri="{FF2B5EF4-FFF2-40B4-BE49-F238E27FC236}">
                <a16:creationId xmlns:a16="http://schemas.microsoft.com/office/drawing/2014/main" id="{12BC5CB7-E723-4CD1-940A-F0F87F968910}"/>
              </a:ext>
            </a:extLst>
          </p:cNvPr>
          <p:cNvSpPr/>
          <p:nvPr/>
        </p:nvSpPr>
        <p:spPr>
          <a:xfrm>
            <a:off x="1763713" y="2657475"/>
            <a:ext cx="360362" cy="411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22" name="Picture 4">
            <a:extLst>
              <a:ext uri="{FF2B5EF4-FFF2-40B4-BE49-F238E27FC236}">
                <a16:creationId xmlns:a16="http://schemas.microsoft.com/office/drawing/2014/main" id="{2959ACC4-9840-4DF0-B8E1-CEBD41A3A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7958" r="76613"/>
          <a:stretch>
            <a:fillRect/>
          </a:stretch>
        </p:blipFill>
        <p:spPr bwMode="auto">
          <a:xfrm>
            <a:off x="827088" y="5375275"/>
            <a:ext cx="18129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a:extLst>
              <a:ext uri="{FF2B5EF4-FFF2-40B4-BE49-F238E27FC236}">
                <a16:creationId xmlns:a16="http://schemas.microsoft.com/office/drawing/2014/main" id="{0CBB7BF0-0FAA-4C32-8D12-B7EF6AD0C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963" t="82944" r="55753" b="10872"/>
          <a:stretch>
            <a:fillRect/>
          </a:stretch>
        </p:blipFill>
        <p:spPr bwMode="auto">
          <a:xfrm>
            <a:off x="3348038" y="5084763"/>
            <a:ext cx="8064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a:extLst>
              <a:ext uri="{FF2B5EF4-FFF2-40B4-BE49-F238E27FC236}">
                <a16:creationId xmlns:a16="http://schemas.microsoft.com/office/drawing/2014/main" id="{10103C3B-C5B0-4916-B384-564943402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903" t="89468" r="13647" b="-336"/>
          <a:stretch>
            <a:fillRect/>
          </a:stretch>
        </p:blipFill>
        <p:spPr bwMode="auto">
          <a:xfrm>
            <a:off x="5791200" y="5199063"/>
            <a:ext cx="16605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
            <a:extLst>
              <a:ext uri="{FF2B5EF4-FFF2-40B4-BE49-F238E27FC236}">
                <a16:creationId xmlns:a16="http://schemas.microsoft.com/office/drawing/2014/main" id="{5551E012-93BA-4A44-BD89-FA99A29677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497" t="81429" r="17819" b="10867"/>
          <a:stretch>
            <a:fillRect/>
          </a:stretch>
        </p:blipFill>
        <p:spPr bwMode="auto">
          <a:xfrm>
            <a:off x="6227763" y="4972050"/>
            <a:ext cx="9048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
            <a:extLst>
              <a:ext uri="{FF2B5EF4-FFF2-40B4-BE49-F238E27FC236}">
                <a16:creationId xmlns:a16="http://schemas.microsoft.com/office/drawing/2014/main" id="{535AA974-26FA-4830-9FD3-3195276D6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092" t="75523" r="1730" b="10867"/>
          <a:stretch>
            <a:fillRect/>
          </a:stretch>
        </p:blipFill>
        <p:spPr bwMode="auto">
          <a:xfrm>
            <a:off x="7367588" y="4722813"/>
            <a:ext cx="1020762"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a:extLst>
              <a:ext uri="{FF2B5EF4-FFF2-40B4-BE49-F238E27FC236}">
                <a16:creationId xmlns:a16="http://schemas.microsoft.com/office/drawing/2014/main" id="{1ED27464-1BCC-4520-9D50-23C5EE02F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661" t="88861" r="58723"/>
          <a:stretch>
            <a:fillRect/>
          </a:stretch>
        </p:blipFill>
        <p:spPr bwMode="auto">
          <a:xfrm>
            <a:off x="2738438" y="5394325"/>
            <a:ext cx="1287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a:extLst>
              <a:ext uri="{FF2B5EF4-FFF2-40B4-BE49-F238E27FC236}">
                <a16:creationId xmlns:a16="http://schemas.microsoft.com/office/drawing/2014/main" id="{3FB68415-A062-41E7-A1D0-17D57BB839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841" t="89101" r="41861"/>
          <a:stretch>
            <a:fillRect/>
          </a:stretch>
        </p:blipFill>
        <p:spPr bwMode="auto">
          <a:xfrm>
            <a:off x="4221163" y="5214938"/>
            <a:ext cx="1030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feld 32">
            <a:extLst>
              <a:ext uri="{FF2B5EF4-FFF2-40B4-BE49-F238E27FC236}">
                <a16:creationId xmlns:a16="http://schemas.microsoft.com/office/drawing/2014/main" id="{95E7CBED-B83B-4D7D-A5F0-7720677A7369}"/>
              </a:ext>
            </a:extLst>
          </p:cNvPr>
          <p:cNvSpPr txBox="1">
            <a:spLocks noChangeArrowheads="1"/>
          </p:cNvSpPr>
          <p:nvPr/>
        </p:nvSpPr>
        <p:spPr bwMode="auto">
          <a:xfrm>
            <a:off x="3676650" y="5807075"/>
            <a:ext cx="5508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pic>
        <p:nvPicPr>
          <p:cNvPr id="16408" name="Grafik 1">
            <a:extLst>
              <a:ext uri="{FF2B5EF4-FFF2-40B4-BE49-F238E27FC236}">
                <a16:creationId xmlns:a16="http://schemas.microsoft.com/office/drawing/2014/main" id="{A67D9322-1A7B-4092-822A-A47BF7B71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495" t="9894" r="57098" b="82234"/>
          <a:stretch>
            <a:fillRect/>
          </a:stretch>
        </p:blipFill>
        <p:spPr bwMode="auto">
          <a:xfrm>
            <a:off x="4154488" y="5716588"/>
            <a:ext cx="1800225"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9" name="Foliennummernplatzhalter 1">
            <a:extLst>
              <a:ext uri="{FF2B5EF4-FFF2-40B4-BE49-F238E27FC236}">
                <a16:creationId xmlns:a16="http://schemas.microsoft.com/office/drawing/2014/main" id="{04935A51-9478-4757-8BFE-7514F64D816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DA2E33A6-46B4-4E72-8104-34E10C78B5BE}" type="slidenum">
              <a:rPr lang="de-DE" altLang="de-DE" sz="1200">
                <a:solidFill>
                  <a:srgbClr val="000000"/>
                </a:solidFill>
              </a:rPr>
              <a:pPr>
                <a:spcBef>
                  <a:spcPct val="0"/>
                </a:spcBef>
                <a:buClrTx/>
                <a:buSzTx/>
                <a:buFontTx/>
                <a:buNone/>
              </a:pPr>
              <a:t>7</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0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B6707934-D7C7-41A1-ABFB-AE9F96EE6C30}"/>
              </a:ext>
            </a:extLst>
          </p:cNvPr>
          <p:cNvSpPr>
            <a:spLocks noGrp="1" noChangeArrowheads="1"/>
          </p:cNvSpPr>
          <p:nvPr>
            <p:ph type="title"/>
          </p:nvPr>
        </p:nvSpPr>
        <p:spPr/>
        <p:txBody>
          <a:bodyPr/>
          <a:lstStyle/>
          <a:p>
            <a:pPr eaLnBrk="1" hangingPunct="1"/>
            <a:r>
              <a:rPr lang="de-DE" altLang="de-DE">
                <a:solidFill>
                  <a:srgbClr val="0000FF"/>
                </a:solidFill>
              </a:rPr>
              <a:t>6.2 Feuerlöschkreiselpumpen: </a:t>
            </a:r>
            <a:r>
              <a:rPr lang="de-DE" altLang="de-DE" u="sng">
                <a:solidFill>
                  <a:srgbClr val="0000FF"/>
                </a:solidFill>
              </a:rPr>
              <a:t>Einstufige Feuerlösch-Kreiselpumpe</a:t>
            </a:r>
          </a:p>
        </p:txBody>
      </p:sp>
      <p:sp>
        <p:nvSpPr>
          <p:cNvPr id="17411" name="Textfeld 4">
            <a:extLst>
              <a:ext uri="{FF2B5EF4-FFF2-40B4-BE49-F238E27FC236}">
                <a16:creationId xmlns:a16="http://schemas.microsoft.com/office/drawing/2014/main" id="{088C6414-2F73-4DCE-BEDB-72F431DD101C}"/>
              </a:ext>
            </a:extLst>
          </p:cNvPr>
          <p:cNvSpPr txBox="1">
            <a:spLocks noChangeArrowheads="1"/>
          </p:cNvSpPr>
          <p:nvPr/>
        </p:nvSpPr>
        <p:spPr bwMode="auto">
          <a:xfrm>
            <a:off x="6767513" y="6335713"/>
            <a:ext cx="5508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pic>
        <p:nvPicPr>
          <p:cNvPr id="17412" name="Picture 3">
            <a:extLst>
              <a:ext uri="{FF2B5EF4-FFF2-40B4-BE49-F238E27FC236}">
                <a16:creationId xmlns:a16="http://schemas.microsoft.com/office/drawing/2014/main" id="{F7F91E44-CAE3-4EBF-80BA-4614E4983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387" t="25465" r="15024" b="19049"/>
          <a:stretch>
            <a:fillRect/>
          </a:stretch>
        </p:blipFill>
        <p:spPr bwMode="auto">
          <a:xfrm>
            <a:off x="538163" y="1803400"/>
            <a:ext cx="7921625" cy="485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9B82CF39-F377-4E71-8F8D-ABA373755B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578" t="8685" r="70663" b="77896"/>
          <a:stretch>
            <a:fillRect/>
          </a:stretch>
        </p:blipFill>
        <p:spPr bwMode="auto">
          <a:xfrm>
            <a:off x="898525" y="1874838"/>
            <a:ext cx="2130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BB136AF2-942D-4E4B-BD76-56F637E97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8449" r="37411" b="88802"/>
          <a:stretch>
            <a:fillRect/>
          </a:stretch>
        </p:blipFill>
        <p:spPr bwMode="auto">
          <a:xfrm>
            <a:off x="3851275" y="1433513"/>
            <a:ext cx="20764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DBAF6771-07B3-44A0-8206-3AAE36E467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3310" t="3894" r="9248" b="76401"/>
          <a:stretch>
            <a:fillRect/>
          </a:stretch>
        </p:blipFill>
        <p:spPr bwMode="auto">
          <a:xfrm>
            <a:off x="5867400" y="1638300"/>
            <a:ext cx="236061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CB189927-8AD3-44F9-AA45-C9F55BF64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971" t="22070" r="16161" b="65529"/>
          <a:stretch>
            <a:fillRect/>
          </a:stretch>
        </p:blipFill>
        <p:spPr bwMode="auto">
          <a:xfrm>
            <a:off x="6145213" y="2667000"/>
            <a:ext cx="18811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EC0D51F1-6D55-4B9B-8481-32E9514C6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3730" t="42114" r="2647" b="43616"/>
          <a:stretch>
            <a:fillRect/>
          </a:stretch>
        </p:blipFill>
        <p:spPr bwMode="auto">
          <a:xfrm>
            <a:off x="6802438" y="3649663"/>
            <a:ext cx="203358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57817167-35B2-40B0-A5E1-A2B3C0720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7953" t="62331" r="16023" b="28326"/>
          <a:stretch>
            <a:fillRect/>
          </a:stretch>
        </p:blipFill>
        <p:spPr bwMode="auto">
          <a:xfrm>
            <a:off x="6396038" y="4708525"/>
            <a:ext cx="13795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a:extLst>
              <a:ext uri="{FF2B5EF4-FFF2-40B4-BE49-F238E27FC236}">
                <a16:creationId xmlns:a16="http://schemas.microsoft.com/office/drawing/2014/main" id="{FFAB545D-E4D1-49D0-9B18-1D4967DC2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041" t="74051" r="69803" b="16435"/>
          <a:stretch>
            <a:fillRect/>
          </a:stretch>
        </p:blipFill>
        <p:spPr bwMode="auto">
          <a:xfrm>
            <a:off x="1568450" y="5332413"/>
            <a:ext cx="15621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a:extLst>
              <a:ext uri="{FF2B5EF4-FFF2-40B4-BE49-F238E27FC236}">
                <a16:creationId xmlns:a16="http://schemas.microsoft.com/office/drawing/2014/main" id="{BD718621-852B-432F-8C06-954585730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51" t="41827" r="76439" b="44243"/>
          <a:stretch>
            <a:fillRect/>
          </a:stretch>
        </p:blipFill>
        <p:spPr bwMode="auto">
          <a:xfrm>
            <a:off x="754063" y="3646488"/>
            <a:ext cx="165735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Grafik 1">
            <a:extLst>
              <a:ext uri="{FF2B5EF4-FFF2-40B4-BE49-F238E27FC236}">
                <a16:creationId xmlns:a16="http://schemas.microsoft.com/office/drawing/2014/main" id="{7CFF3EBA-B9C5-438B-83BD-A76BBAC08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495" t="9894" r="57098" b="82234"/>
          <a:stretch>
            <a:fillRect/>
          </a:stretch>
        </p:blipFill>
        <p:spPr bwMode="auto">
          <a:xfrm>
            <a:off x="7199313" y="6243638"/>
            <a:ext cx="1800225"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feld 14">
            <a:extLst>
              <a:ext uri="{FF2B5EF4-FFF2-40B4-BE49-F238E27FC236}">
                <a16:creationId xmlns:a16="http://schemas.microsoft.com/office/drawing/2014/main" id="{C6CC96C3-404C-4511-99AC-653B46F2B494}"/>
              </a:ext>
            </a:extLst>
          </p:cNvPr>
          <p:cNvSpPr txBox="1">
            <a:spLocks noChangeArrowheads="1"/>
          </p:cNvSpPr>
          <p:nvPr/>
        </p:nvSpPr>
        <p:spPr bwMode="auto">
          <a:xfrm>
            <a:off x="6669088" y="6335713"/>
            <a:ext cx="5508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900"/>
              <a:t>Quelle:</a:t>
            </a:r>
          </a:p>
        </p:txBody>
      </p:sp>
      <p:sp>
        <p:nvSpPr>
          <p:cNvPr id="17423" name="Foliennummernplatzhalter 1">
            <a:extLst>
              <a:ext uri="{FF2B5EF4-FFF2-40B4-BE49-F238E27FC236}">
                <a16:creationId xmlns:a16="http://schemas.microsoft.com/office/drawing/2014/main" id="{AAFACF29-9DBE-4143-AA45-B3223029C9A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4EBBB424-8A3C-417B-8E9E-1F798D437825}" type="slidenum">
              <a:rPr lang="de-DE" altLang="de-DE" sz="1200">
                <a:solidFill>
                  <a:srgbClr val="000000"/>
                </a:solidFill>
              </a:rPr>
              <a:pPr>
                <a:spcBef>
                  <a:spcPct val="0"/>
                </a:spcBef>
                <a:buClrTx/>
                <a:buSzTx/>
                <a:buFontTx/>
                <a:buNone/>
              </a:pPr>
              <a:t>8</a:t>
            </a:fld>
            <a:endParaRPr lang="de-DE" altLang="de-DE" sz="12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3">
            <a:extLst>
              <a:ext uri="{FF2B5EF4-FFF2-40B4-BE49-F238E27FC236}">
                <a16:creationId xmlns:a16="http://schemas.microsoft.com/office/drawing/2014/main" id="{123658D1-2CFD-4F29-954D-FAE01CD814DE}"/>
              </a:ext>
            </a:extLst>
          </p:cNvPr>
          <p:cNvSpPr>
            <a:spLocks noGrp="1"/>
          </p:cNvSpPr>
          <p:nvPr>
            <p:ph type="title"/>
          </p:nvPr>
        </p:nvSpPr>
        <p:spPr/>
        <p:txBody>
          <a:bodyPr/>
          <a:lstStyle/>
          <a:p>
            <a:r>
              <a:rPr lang="de-DE" altLang="de-DE">
                <a:solidFill>
                  <a:srgbClr val="0000FF"/>
                </a:solidFill>
              </a:rPr>
              <a:t>6.2 Feuerlöschkreiselpumpe: </a:t>
            </a:r>
            <a:r>
              <a:rPr lang="de-DE" altLang="de-DE" u="sng">
                <a:solidFill>
                  <a:srgbClr val="0000FF"/>
                </a:solidFill>
              </a:rPr>
              <a:t>einstufige Kreiselpumpe</a:t>
            </a:r>
            <a:endParaRPr lang="de-DE" altLang="de-DE" u="sng"/>
          </a:p>
        </p:txBody>
      </p:sp>
      <p:sp>
        <p:nvSpPr>
          <p:cNvPr id="5" name="Textplatzhalter 4">
            <a:extLst>
              <a:ext uri="{FF2B5EF4-FFF2-40B4-BE49-F238E27FC236}">
                <a16:creationId xmlns:a16="http://schemas.microsoft.com/office/drawing/2014/main" id="{3FC05588-4DA6-49F6-96C9-960F431A35FE}"/>
              </a:ext>
            </a:extLst>
          </p:cNvPr>
          <p:cNvSpPr>
            <a:spLocks noGrp="1"/>
          </p:cNvSpPr>
          <p:nvPr>
            <p:ph type="body" sz="half" idx="1"/>
          </p:nvPr>
        </p:nvSpPr>
        <p:spPr>
          <a:xfrm>
            <a:off x="250825" y="1449388"/>
            <a:ext cx="8497888" cy="4679950"/>
          </a:xfrm>
        </p:spPr>
        <p:txBody>
          <a:bodyPr/>
          <a:lstStyle/>
          <a:p>
            <a:pPr marL="0" indent="0">
              <a:buFont typeface="Wingdings" panose="05000000000000000000" pitchFamily="2" charset="2"/>
              <a:buNone/>
              <a:defRPr/>
            </a:pPr>
            <a:r>
              <a:rPr lang="de-DE" altLang="de-DE" sz="2000" b="1" dirty="0">
                <a:solidFill>
                  <a:srgbClr val="003366"/>
                </a:solidFill>
                <a:ea typeface="+mj-ea"/>
                <a:cs typeface="+mj-cs"/>
              </a:rPr>
              <a:t>Der Förderdruck wird von einer Druckstufe aufgebracht und der Förderstrom wird über den Ringkanal dem Druckabgang zugeleitet.</a:t>
            </a:r>
            <a:endParaRPr lang="de-DE" dirty="0"/>
          </a:p>
        </p:txBody>
      </p:sp>
      <p:sp>
        <p:nvSpPr>
          <p:cNvPr id="18436" name="Textfeld 6">
            <a:extLst>
              <a:ext uri="{FF2B5EF4-FFF2-40B4-BE49-F238E27FC236}">
                <a16:creationId xmlns:a16="http://schemas.microsoft.com/office/drawing/2014/main" id="{E114FAFF-A64F-44B6-9F59-5C41C0CFB140}"/>
              </a:ext>
            </a:extLst>
          </p:cNvPr>
          <p:cNvSpPr txBox="1">
            <a:spLocks noChangeArrowheads="1"/>
          </p:cNvSpPr>
          <p:nvPr/>
        </p:nvSpPr>
        <p:spPr bwMode="auto">
          <a:xfrm>
            <a:off x="2339975" y="4221163"/>
            <a:ext cx="3338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r>
              <a:rPr lang="de-DE" altLang="de-DE" sz="1800">
                <a:solidFill>
                  <a:srgbClr val="FF0000"/>
                </a:solidFill>
              </a:rPr>
              <a:t>Bild schnittmodel einstufige FP</a:t>
            </a:r>
          </a:p>
        </p:txBody>
      </p:sp>
      <p:pic>
        <p:nvPicPr>
          <p:cNvPr id="18437" name="Picture 10" descr="expl">
            <a:extLst>
              <a:ext uri="{FF2B5EF4-FFF2-40B4-BE49-F238E27FC236}">
                <a16:creationId xmlns:a16="http://schemas.microsoft.com/office/drawing/2014/main" id="{BA87B626-0D2E-4911-BFE1-BEA444B26B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2230438"/>
            <a:ext cx="6354762" cy="4351337"/>
          </a:xfrm>
          <a:noFill/>
        </p:spPr>
      </p:pic>
      <p:pic>
        <p:nvPicPr>
          <p:cNvPr id="18438" name="Picture 7" descr="http://www.schlingmann112.de/++theme++projectcustom/img/schlingmann-feuerwehrfahrzeuge-logo.png">
            <a:extLst>
              <a:ext uri="{FF2B5EF4-FFF2-40B4-BE49-F238E27FC236}">
                <a16:creationId xmlns:a16="http://schemas.microsoft.com/office/drawing/2014/main" id="{EC4701A8-E98C-475D-8089-D8E1717FCC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638" y="5381625"/>
            <a:ext cx="11207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Foliennummernplatzhalter 1">
            <a:extLst>
              <a:ext uri="{FF2B5EF4-FFF2-40B4-BE49-F238E27FC236}">
                <a16:creationId xmlns:a16="http://schemas.microsoft.com/office/drawing/2014/main" id="{64B12EC2-5D03-4662-987D-FB92625DE3C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80000"/>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hlink"/>
              </a:buClr>
              <a:buSzPct val="80000"/>
              <a:buFont typeface="Wingdings" panose="05000000000000000000" pitchFamily="2" charset="2"/>
              <a:buChar char="o"/>
              <a:defRPr sz="2000">
                <a:solidFill>
                  <a:schemeClr val="tx1"/>
                </a:solidFill>
                <a:latin typeface="Arial" panose="020B0604020202020204" pitchFamily="34" charset="0"/>
              </a:defRPr>
            </a:lvl2pPr>
            <a:lvl3pPr marL="1143000" indent="-228600">
              <a:spcBef>
                <a:spcPct val="20000"/>
              </a:spcBef>
              <a:buClr>
                <a:schemeClr val="hlink"/>
              </a:buClr>
              <a:buSzPct val="80000"/>
              <a:buFont typeface="Wingdings" panose="05000000000000000000" pitchFamily="2" charset="2"/>
              <a:buChar char="u"/>
              <a:defRPr>
                <a:solidFill>
                  <a:schemeClr val="tx1"/>
                </a:solidFill>
                <a:latin typeface="Arial" panose="020B0604020202020204" pitchFamily="34" charset="0"/>
              </a:defRPr>
            </a:lvl3pPr>
            <a:lvl4pPr marL="1600200" indent="-228600">
              <a:spcBef>
                <a:spcPct val="20000"/>
              </a:spcBef>
              <a:buClr>
                <a:schemeClr val="hlink"/>
              </a:buClr>
              <a:buSzPct val="80000"/>
              <a:buFont typeface="Wingdings" panose="05000000000000000000" pitchFamily="2" charset="2"/>
              <a:buChar char="v"/>
              <a:defRPr sz="1600">
                <a:solidFill>
                  <a:schemeClr val="tx1"/>
                </a:solidFill>
                <a:latin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m"/>
              <a:defRPr sz="1400">
                <a:solidFill>
                  <a:schemeClr val="tx1"/>
                </a:solidFill>
                <a:latin typeface="Arial" panose="020B0604020202020204" pitchFamily="34" charset="0"/>
              </a:defRPr>
            </a:lvl9pPr>
          </a:lstStyle>
          <a:p>
            <a:pPr>
              <a:spcBef>
                <a:spcPct val="0"/>
              </a:spcBef>
              <a:buClrTx/>
              <a:buSzTx/>
              <a:buFontTx/>
              <a:buNone/>
            </a:pPr>
            <a:fld id="{C3C11ADE-7978-4C4C-9835-5762DF5C3A30}" type="slidenum">
              <a:rPr lang="de-DE" altLang="de-DE" sz="1200">
                <a:solidFill>
                  <a:srgbClr val="000000"/>
                </a:solidFill>
              </a:rPr>
              <a:pPr>
                <a:spcBef>
                  <a:spcPct val="0"/>
                </a:spcBef>
                <a:buClrTx/>
                <a:buSzTx/>
                <a:buFontTx/>
                <a:buNone/>
              </a:pPr>
              <a:t>9</a:t>
            </a:fld>
            <a:endParaRPr lang="de-DE" altLang="de-DE" sz="1200">
              <a:solidFill>
                <a:srgbClr val="000000"/>
              </a:solidFill>
            </a:endParaRPr>
          </a:p>
        </p:txBody>
      </p:sp>
    </p:spTree>
  </p:cSld>
  <p:clrMapOvr>
    <a:masterClrMapping/>
  </p:clrMapOvr>
</p:sld>
</file>

<file path=ppt/theme/theme1.xml><?xml version="1.0" encoding="utf-8"?>
<a:theme xmlns:a="http://schemas.openxmlformats.org/drawingml/2006/main" name="_KAB-Folien-Layout-längsformat">
  <a:themeElements>
    <a:clrScheme name="_KAB-Folien-Layout-längs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_KAB-Folien-Layout-längsforma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_KAB-Folien-Layout-längs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_KAB-Folien-Layout-längsform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_KAB-Folien-Layout-längsform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_KAB-Folien-Layout-längsform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_KAB-Folien-Layout-längs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_KAB-Folien-Layout-längs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_KAB-Folien-Layout-längs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ABK">
  <a:themeElements>
    <a:clrScheme name="NABK 8">
      <a:dk1>
        <a:srgbClr val="000000"/>
      </a:dk1>
      <a:lt1>
        <a:srgbClr val="FFFFFF"/>
      </a:lt1>
      <a:dk2>
        <a:srgbClr val="333399"/>
      </a:dk2>
      <a:lt2>
        <a:srgbClr val="808080"/>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NAB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NABK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ABK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ABK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ABK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ABK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ABK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ABK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NABK 8">
        <a:dk1>
          <a:srgbClr val="000000"/>
        </a:dk1>
        <a:lt1>
          <a:srgbClr val="FFFFFF"/>
        </a:lt1>
        <a:dk2>
          <a:srgbClr val="333399"/>
        </a:dk2>
        <a:lt2>
          <a:srgbClr val="808080"/>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123EBF4CCD79D4D8C8EF4B2ACD9B815" ma:contentTypeVersion="2" ma:contentTypeDescription="Ein neues Dokument erstellen." ma:contentTypeScope="" ma:versionID="94b98f797358a7f7c1a626100ba504cf">
  <xsd:schema xmlns:xsd="http://www.w3.org/2001/XMLSchema" xmlns:xs="http://www.w3.org/2001/XMLSchema" xmlns:p="http://schemas.microsoft.com/office/2006/metadata/properties" xmlns:ns2="2daf07dc-52ac-4d71-aac0-a4dbd7e2abbc" targetNamespace="http://schemas.microsoft.com/office/2006/metadata/properties" ma:root="true" ma:fieldsID="062a018d03d773cb00a95205dca85d34" ns2:_="">
    <xsd:import namespace="2daf07dc-52ac-4d71-aac0-a4dbd7e2abbc"/>
    <xsd:element name="properties">
      <xsd:complexType>
        <xsd:sequence>
          <xsd:element name="documentManagement">
            <xsd:complexType>
              <xsd:all>
                <xsd:element ref="ns2:Thema" minOccurs="0"/>
                <xsd:element ref="ns2:Dokumen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af07dc-52ac-4d71-aac0-a4dbd7e2abbc" elementFormDefault="qualified">
    <xsd:import namespace="http://schemas.microsoft.com/office/2006/documentManagement/types"/>
    <xsd:import namespace="http://schemas.microsoft.com/office/infopath/2007/PartnerControls"/>
    <xsd:element name="Thema" ma:index="8" nillable="true" ma:displayName="Thema" ma:format="RadioButtons" ma:internalName="Thema">
      <xsd:simpleType>
        <xsd:restriction base="dms:Choice">
          <xsd:enumeration value="Atemschutzgeräteträger"/>
          <xsd:enumeration value="Bootsführer"/>
          <xsd:enumeration value="CSA Atemschutzgeräteträger"/>
          <xsd:enumeration value="Einführung zum Ausbilderheft"/>
          <xsd:enumeration value="KAB in der FwDV 2"/>
          <xsd:enumeration value="Konzept"/>
          <xsd:enumeration value="Leiter"/>
          <xsd:enumeration value="Maschinist"/>
          <xsd:enumeration value="Sprechfunk analog"/>
          <xsd:enumeration value="Sprechfunk digital"/>
          <xsd:enumeration value="Truppführer"/>
          <xsd:enumeration value="Truppmann Teil 1"/>
          <xsd:enumeration value="Truppmann Teil 2"/>
          <xsd:enumeration value="Veröffentlichungen"/>
        </xsd:restriction>
      </xsd:simpleType>
    </xsd:element>
    <xsd:element name="Dokumente" ma:index="9" nillable="true" ma:displayName="Dokumente" ma:format="RadioButtons" ma:internalName="Dokumente">
      <xsd:simpleType>
        <xsd:restriction base="dms:Choice">
          <xsd:enumeration value="Ausbilderheft"/>
          <xsd:enumeration value="Teilnehmerheft"/>
          <xsd:enumeration value="Präsentationen"/>
          <xsd:enumeration value="Schriftverkeh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Thema xmlns="2daf07dc-52ac-4d71-aac0-a4dbd7e2abbc">Maschinist</Thema>
    <Dokumente xmlns="2daf07dc-52ac-4d71-aac0-a4dbd7e2abbc">Präsentationen</Dokumente>
  </documentManagement>
</p:properties>
</file>

<file path=customXml/itemProps1.xml><?xml version="1.0" encoding="utf-8"?>
<ds:datastoreItem xmlns:ds="http://schemas.openxmlformats.org/officeDocument/2006/customXml" ds:itemID="{CFF97188-AE97-4DA5-9EB8-8838D2C34A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af07dc-52ac-4d71-aac0-a4dbd7e2ab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69458C-5BD1-4F14-AC76-46DC2AC87E66}">
  <ds:schemaRefs>
    <ds:schemaRef ds:uri="http://schemas.microsoft.com/office/2006/metadata/longProperties"/>
  </ds:schemaRefs>
</ds:datastoreItem>
</file>

<file path=customXml/itemProps3.xml><?xml version="1.0" encoding="utf-8"?>
<ds:datastoreItem xmlns:ds="http://schemas.openxmlformats.org/officeDocument/2006/customXml" ds:itemID="{3B7ABBAA-F75A-4CE5-8D7F-6AED0D3E7B8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D:\Programme\Microsoft Office\Vorlagen\Präsentationen\_KAB-Folien-Layout-längsformat.pot</Template>
  <TotalTime>0</TotalTime>
  <Words>2294</Words>
  <Application>Microsoft Office PowerPoint</Application>
  <PresentationFormat>Bildschirmpräsentation (4:3)</PresentationFormat>
  <Paragraphs>510</Paragraphs>
  <Slides>57</Slides>
  <Notes>2</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57</vt:i4>
      </vt:variant>
    </vt:vector>
  </HeadingPairs>
  <TitlesOfParts>
    <vt:vector size="65" baseType="lpstr">
      <vt:lpstr>Arial</vt:lpstr>
      <vt:lpstr>Times New Roman</vt:lpstr>
      <vt:lpstr>Wingdings</vt:lpstr>
      <vt:lpstr>Symbol</vt:lpstr>
      <vt:lpstr>MS PGothic</vt:lpstr>
      <vt:lpstr>Calibri</vt:lpstr>
      <vt:lpstr>_KAB-Folien-Layout-längsformat</vt:lpstr>
      <vt:lpstr>NABK</vt:lpstr>
      <vt:lpstr>Deckblatt</vt:lpstr>
      <vt:lpstr>6. Feuerlöschkreiselpumpen: Pumpen</vt:lpstr>
      <vt:lpstr>6.1 Feuerlöschkreiselpumpen: Typenbezeichnung nach DIN 14420 </vt:lpstr>
      <vt:lpstr>6.1 Feuerlöschkreiselpumpe: Typenbezeichnung nach DIN EN 1028 </vt:lpstr>
      <vt:lpstr>6.1 Feuerlöschkreiselpumpen: Typengegenüberstellung DIN EN 1028 und DIN 14420</vt:lpstr>
      <vt:lpstr>6.1 Feuerlöschkreiselpumpen: Leistungswerte nach  DIN EN 1028 und DIN 14420 im Vergleich</vt:lpstr>
      <vt:lpstr>6.2 Feuerlöschkreiselpumpe: Aufbau einer Feuerlöschkreiselpumpe</vt:lpstr>
      <vt:lpstr>6.2 Feuerlöschkreiselpumpen: Einstufige Feuerlösch-Kreiselpumpe</vt:lpstr>
      <vt:lpstr>6.2 Feuerlöschkreiselpumpe: einstufige Kreiselpumpe</vt:lpstr>
      <vt:lpstr>6.2 Feuerlöschkreiselpumpen: Zweistufige Feuerlösch-Kreiselpumpe</vt:lpstr>
      <vt:lpstr>6.2 Feuerlöschkreiselpumpe: zweistufige Kreiselpumpe</vt:lpstr>
      <vt:lpstr>6.2 Feuerlöschkreiselpumpen: Laufradwellenabdichtungen</vt:lpstr>
      <vt:lpstr>6.3 Feuerlöschkreiselpumpen: Entlüftungseinrichtungen</vt:lpstr>
      <vt:lpstr>6.3 Feuerlöschkreiselpumpen: Handkolben-Entlüftungspumpe</vt:lpstr>
      <vt:lpstr>6.3 Feuerlöschkreiselpumpen: Flüssigkeitsring - Entlüftungspumpe</vt:lpstr>
      <vt:lpstr>6.3 Feuerlöschkreiselpumpen: Auspuff – Ejektor (Gasstrahler)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6.3 Feuerlöschkreiselpumpen: Doppelkolbenentlüftungspumpe</vt:lpstr>
      <vt:lpstr>PowerPoint-Präsentation</vt:lpstr>
      <vt:lpstr>PowerPoint-Präsentation</vt:lpstr>
      <vt:lpstr>PowerPoint-Präsentation</vt:lpstr>
      <vt:lpstr>6.4 Feuerlöschkreiselpumpen: Saugvorgang</vt:lpstr>
      <vt:lpstr>6.4 Feuerlöschkreiselpumpen: Theoretische Saughöhe</vt:lpstr>
      <vt:lpstr>6.4 Feuerlöschkreiselpumpen: Entlüften der Saugleitung</vt:lpstr>
      <vt:lpstr>6.4 Feuerlöschkreiselpumpe: Strömungsverhalten/Druck</vt:lpstr>
      <vt:lpstr>6.4 Feuerlöschkreiselpumpe: Strömungsverhalten/Druck</vt:lpstr>
      <vt:lpstr>6.4 Feuerlöschkreiselpumpe: Strömungsverhalten/Druck</vt:lpstr>
      <vt:lpstr>6.4 Feuerlöschkreiselpumpen: Geodätische Saughöhe </vt:lpstr>
      <vt:lpstr>6.4 Feuerlöschkreiselpumpen: Manometrische Saughöhe </vt:lpstr>
      <vt:lpstr>6.4 Feuerlöschkreiselpumpen: Theoretische Saughöhe</vt:lpstr>
      <vt:lpstr>6.4 Feuerlöschkreiselpumpen: Praktische Saughöhe</vt:lpstr>
      <vt:lpstr>6.5 Feuerlöschkreiselpumpen: Pumpenprüfungen</vt:lpstr>
      <vt:lpstr>6.5 Feuerlöschkreiselpumpen: Pumpenprüfungen</vt:lpstr>
      <vt:lpstr>6.5 Feuerlöschkreiselpumpen: Pumpenprüfungen</vt:lpstr>
      <vt:lpstr>PowerPoint-Präsentation</vt:lpstr>
      <vt:lpstr>6.5 Feuerlöschkreiselpumpen: Pumpenprüfungen</vt:lpstr>
      <vt:lpstr>6.5 Feuerlöschkreiselpumpen: Pumpenprüfungen</vt:lpstr>
      <vt:lpstr>PowerPoint-Präsentation</vt:lpstr>
      <vt:lpstr>PowerPoint-Präsentation</vt:lpstr>
      <vt:lpstr>6.5 Feuerlöschkreiselpumpen: Pumpenprüfungen</vt:lpstr>
      <vt:lpstr>6.6 Feuerlöschkreiselpumpen:  Mögliche Störungen </vt:lpstr>
      <vt:lpstr>6.6 Feuerlöschkreiselpumpen: Kavitation </vt:lpstr>
      <vt:lpstr>6.6 Feuerlöschkreiselpumpen: Kavitation </vt:lpstr>
      <vt:lpstr>PowerPoint-Präsentation</vt:lpstr>
      <vt:lpstr>PowerPoint-Präsentation</vt:lpstr>
      <vt:lpstr>PowerPoint-Präsentation</vt:lpstr>
      <vt:lpstr>6.6 Feuerlöschkreiselpumpen: Mögliche Störungen</vt:lpstr>
      <vt:lpstr>6.6 Feuerlöschkreiselpumpen: Mögliche Störungen</vt:lpstr>
      <vt:lpstr>6.6 Feuerlöschkreiselpumpen: Mögliche Störungen</vt:lpstr>
      <vt:lpstr>6.6 Feuerlöschkreiselpumpen: Mögliche Störungen</vt:lpstr>
      <vt:lpstr>6.6 Feuerlöschkreiselpumpen: Mögliche Störungen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Dipl. Ing. Bernd Haupt</dc:creator>
  <cp:lastModifiedBy>Flemming Götz</cp:lastModifiedBy>
  <cp:revision>433</cp:revision>
  <cp:lastPrinted>2015-09-14T13:48:13Z</cp:lastPrinted>
  <dcterms:created xsi:type="dcterms:W3CDTF">2000-11-07T19:38:03Z</dcterms:created>
  <dcterms:modified xsi:type="dcterms:W3CDTF">2024-07-18T11:58:40Z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15000.0000000000</vt:lpwstr>
  </property>
</Properties>
</file>